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defaultTextStyle>
    <a:lvl1pPr>
      <a:defRPr sz="2400">
        <a:latin typeface="Arial"/>
        <a:ea typeface="Arial"/>
        <a:cs typeface="Arial"/>
        <a:sym typeface="Arial"/>
      </a:defRPr>
    </a:lvl1pPr>
    <a:lvl2pPr indent="457200">
      <a:defRPr sz="2400">
        <a:latin typeface="Arial"/>
        <a:ea typeface="Arial"/>
        <a:cs typeface="Arial"/>
        <a:sym typeface="Arial"/>
      </a:defRPr>
    </a:lvl2pPr>
    <a:lvl3pPr indent="914400">
      <a:defRPr sz="2400">
        <a:latin typeface="Arial"/>
        <a:ea typeface="Arial"/>
        <a:cs typeface="Arial"/>
        <a:sym typeface="Arial"/>
      </a:defRPr>
    </a:lvl3pPr>
    <a:lvl4pPr indent="1371600">
      <a:defRPr sz="2400">
        <a:latin typeface="Arial"/>
        <a:ea typeface="Arial"/>
        <a:cs typeface="Arial"/>
        <a:sym typeface="Arial"/>
      </a:defRPr>
    </a:lvl4pPr>
    <a:lvl5pPr indent="1828800">
      <a:defRPr sz="2400">
        <a:latin typeface="Arial"/>
        <a:ea typeface="Arial"/>
        <a:cs typeface="Arial"/>
        <a:sym typeface="Arial"/>
      </a:defRPr>
    </a:lvl5pPr>
    <a:lvl6pPr indent="2286000">
      <a:defRPr sz="2400">
        <a:latin typeface="Arial"/>
        <a:ea typeface="Arial"/>
        <a:cs typeface="Arial"/>
        <a:sym typeface="Arial"/>
      </a:defRPr>
    </a:lvl6pPr>
    <a:lvl7pPr indent="2743200">
      <a:defRPr sz="2400">
        <a:latin typeface="Arial"/>
        <a:ea typeface="Arial"/>
        <a:cs typeface="Arial"/>
        <a:sym typeface="Arial"/>
      </a:defRPr>
    </a:lvl7pPr>
    <a:lvl8pPr indent="3200400">
      <a:defRPr sz="2400">
        <a:latin typeface="Arial"/>
        <a:ea typeface="Arial"/>
        <a:cs typeface="Arial"/>
        <a:sym typeface="Arial"/>
      </a:defRPr>
    </a:lvl8pPr>
    <a:lvl9pPr indent="3657600">
      <a:defRPr sz="2400">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B9"/>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97" name="Shape 59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439321248"/>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p:spPr>
        <p:txBody>
          <a:bodyPr/>
          <a:lstStyle/>
          <a:p>
            <a:pPr lvl="0">
              <a:defRPr sz="1800"/>
            </a:pPr>
            <a:r>
              <a:rPr sz="4400"/>
              <a:t>Texto del título</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8" name="Shape 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xfrm>
            <a:off x="685800" y="381000"/>
            <a:ext cx="7772400" cy="1600200"/>
          </a:xfrm>
          <a:prstGeom prst="rect">
            <a:avLst/>
          </a:prstGeom>
        </p:spPr>
        <p:txBody>
          <a:bodyPr/>
          <a:lstStyle/>
          <a:p>
            <a:pPr lvl="0">
              <a:defRPr sz="1800"/>
            </a:pPr>
            <a:r>
              <a:rPr sz="4400"/>
              <a:t>Texto del título</a:t>
            </a:r>
          </a:p>
        </p:txBody>
      </p:sp>
      <p:sp>
        <p:nvSpPr>
          <p:cNvPr id="40" name="Shape 40"/>
          <p:cNvSpPr>
            <a:spLocks noGrp="1"/>
          </p:cNvSpPr>
          <p:nvPr>
            <p:ph type="body" idx="1"/>
          </p:nvPr>
        </p:nvSpPr>
        <p:spPr>
          <a:xfrm>
            <a:off x="685800" y="1981200"/>
            <a:ext cx="7772400" cy="487680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1" name="Shape 4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373" name="Shape 373"/>
          <p:cNvSpPr>
            <a:spLocks noGrp="1"/>
          </p:cNvSpPr>
          <p:nvPr>
            <p:ph type="title"/>
          </p:nvPr>
        </p:nvSpPr>
        <p:spPr>
          <a:xfrm>
            <a:off x="1792288" y="4800600"/>
            <a:ext cx="5486401" cy="566738"/>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374" name="Shape 374"/>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375" name="Shape 37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77" name="Shape 377"/>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78" name="Shape 378"/>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79" name="Shape 37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6515100" y="0"/>
            <a:ext cx="1943100" cy="67056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82" name="Shape 382"/>
          <p:cNvSpPr>
            <a:spLocks noGrp="1"/>
          </p:cNvSpPr>
          <p:nvPr>
            <p:ph type="body" idx="1"/>
          </p:nvPr>
        </p:nvSpPr>
        <p:spPr>
          <a:xfrm>
            <a:off x="685800" y="609600"/>
            <a:ext cx="5676900" cy="62484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83" name="Shape 38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85" name="Shape 385"/>
          <p:cNvSpPr>
            <a:spLocks noGrp="1"/>
          </p:cNvSpPr>
          <p:nvPr>
            <p:ph type="title"/>
          </p:nvPr>
        </p:nvSpPr>
        <p:spPr>
          <a:xfrm>
            <a:off x="685800" y="1844675"/>
            <a:ext cx="7772400" cy="2041525"/>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86" name="Shape 386"/>
          <p:cNvSpPr>
            <a:spLocks noGrp="1"/>
          </p:cNvSpPr>
          <p:nvPr>
            <p:ph type="body" idx="1"/>
          </p:nvPr>
        </p:nvSpPr>
        <p:spPr>
          <a:xfrm>
            <a:off x="1371600" y="3886200"/>
            <a:ext cx="6400800" cy="2971800"/>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87" name="Shape 38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89" name="Shape 389"/>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90" name="Shape 390"/>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91" name="Shape 39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93" name="Shape 393"/>
          <p:cNvSpPr>
            <a:spLocks noGrp="1"/>
          </p:cNvSpPr>
          <p:nvPr>
            <p:ph type="title"/>
          </p:nvPr>
        </p:nvSpPr>
        <p:spPr>
          <a:xfrm>
            <a:off x="722312" y="4406900"/>
            <a:ext cx="7772401" cy="1362075"/>
          </a:xfrm>
          <a:prstGeom prst="rect">
            <a:avLst/>
          </a:prstGeom>
        </p:spPr>
        <p:txBody>
          <a:bodyPr anchor="t"/>
          <a:lstStyle>
            <a:lvl1pPr algn="l">
              <a:defRPr sz="4000" cap="all">
                <a:latin typeface="Times New Roman"/>
                <a:ea typeface="Times New Roman"/>
                <a:cs typeface="Times New Roman"/>
                <a:sym typeface="Times New Roman"/>
              </a:defRPr>
            </a:lvl1pPr>
          </a:lstStyle>
          <a:p>
            <a:pPr lvl="0">
              <a:defRPr sz="1800" cap="none"/>
            </a:pPr>
            <a:r>
              <a:rPr sz="4000" cap="all"/>
              <a:t>Texto del título</a:t>
            </a:r>
          </a:p>
        </p:txBody>
      </p:sp>
      <p:sp>
        <p:nvSpPr>
          <p:cNvPr id="394" name="Shape 394"/>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395" name="Shape 39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97" name="Shape 397"/>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98" name="Shape 398"/>
          <p:cNvSpPr>
            <a:spLocks noGrp="1"/>
          </p:cNvSpPr>
          <p:nvPr>
            <p:ph type="body" idx="1"/>
          </p:nvPr>
        </p:nvSpPr>
        <p:spPr>
          <a:xfrm>
            <a:off x="685800" y="1981200"/>
            <a:ext cx="3810000" cy="4876800"/>
          </a:xfrm>
          <a:prstGeom prst="rect">
            <a:avLst/>
          </a:prstGeom>
        </p:spPr>
        <p:txBody>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399" name="Shape 39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01" name="Shape 401"/>
          <p:cNvSpPr>
            <a:spLocks noGrp="1"/>
          </p:cNvSpPr>
          <p:nvPr>
            <p:ph type="title"/>
          </p:nvPr>
        </p:nvSpPr>
        <p:spPr>
          <a:xfrm>
            <a:off x="457200" y="256810"/>
            <a:ext cx="8229600" cy="1178656"/>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02" name="Shape 402"/>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atin typeface="Times New Roman"/>
                <a:ea typeface="Times New Roman"/>
                <a:cs typeface="Times New Roman"/>
                <a:sym typeface="Times New Roman"/>
              </a:defRPr>
            </a:lvl1pPr>
            <a:lvl2pPr marL="0" indent="457200">
              <a:spcBef>
                <a:spcPts val="500"/>
              </a:spcBef>
              <a:buSzTx/>
              <a:buNone/>
              <a:defRPr sz="2400">
                <a:latin typeface="Times New Roman"/>
                <a:ea typeface="Times New Roman"/>
                <a:cs typeface="Times New Roman"/>
                <a:sym typeface="Times New Roman"/>
              </a:defRPr>
            </a:lvl2pPr>
            <a:lvl3pPr marL="0" indent="914400">
              <a:spcBef>
                <a:spcPts val="500"/>
              </a:spcBef>
              <a:buSzTx/>
              <a:buNone/>
              <a:defRPr sz="2400">
                <a:latin typeface="Times New Roman"/>
                <a:ea typeface="Times New Roman"/>
                <a:cs typeface="Times New Roman"/>
                <a:sym typeface="Times New Roman"/>
              </a:defRPr>
            </a:lvl3pPr>
            <a:lvl4pPr marL="0" indent="1371600">
              <a:spcBef>
                <a:spcPts val="500"/>
              </a:spcBef>
              <a:buSzTx/>
              <a:buNone/>
              <a:defRPr sz="2400">
                <a:latin typeface="Times New Roman"/>
                <a:ea typeface="Times New Roman"/>
                <a:cs typeface="Times New Roman"/>
                <a:sym typeface="Times New Roman"/>
              </a:defRPr>
            </a:lvl4pPr>
            <a:lvl5pPr marL="0" indent="1828800">
              <a:spcBef>
                <a:spcPts val="500"/>
              </a:spcBef>
              <a:buSzTx/>
              <a:buNone/>
              <a:defRPr sz="2400">
                <a:latin typeface="Times New Roman"/>
                <a:ea typeface="Times New Roman"/>
                <a:cs typeface="Times New Roman"/>
                <a:sym typeface="Times New Roman"/>
              </a:defRPr>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403" name="Shape 40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05" name="Shape 405"/>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06" name="Shape 40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08" name="Shape 40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515100" y="0"/>
            <a:ext cx="1943100" cy="6705600"/>
          </a:xfrm>
          <a:prstGeom prst="rect">
            <a:avLst/>
          </a:prstGeom>
        </p:spPr>
        <p:txBody>
          <a:bodyPr/>
          <a:lstStyle/>
          <a:p>
            <a:pPr lvl="0">
              <a:defRPr sz="1800"/>
            </a:pPr>
            <a:r>
              <a:rPr sz="4400"/>
              <a:t>Texto del título</a:t>
            </a:r>
          </a:p>
        </p:txBody>
      </p:sp>
      <p:sp>
        <p:nvSpPr>
          <p:cNvPr id="44" name="Shape 44"/>
          <p:cNvSpPr>
            <a:spLocks noGrp="1"/>
          </p:cNvSpPr>
          <p:nvPr>
            <p:ph type="body" idx="1"/>
          </p:nvPr>
        </p:nvSpPr>
        <p:spPr>
          <a:xfrm>
            <a:off x="685800" y="609600"/>
            <a:ext cx="5676900" cy="624840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5" name="Shape 4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410" name="Shape 410"/>
          <p:cNvSpPr>
            <a:spLocks noGrp="1"/>
          </p:cNvSpPr>
          <p:nvPr>
            <p:ph type="title"/>
          </p:nvPr>
        </p:nvSpPr>
        <p:spPr>
          <a:xfrm>
            <a:off x="457200" y="0"/>
            <a:ext cx="3008314" cy="1435100"/>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411" name="Shape 411"/>
          <p:cNvSpPr>
            <a:spLocks noGrp="1"/>
          </p:cNvSpPr>
          <p:nvPr>
            <p:ph type="body" idx="1"/>
          </p:nvPr>
        </p:nvSpPr>
        <p:spPr>
          <a:xfrm>
            <a:off x="3575050" y="273050"/>
            <a:ext cx="5111750" cy="658495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12" name="Shape 41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14" name="Shape 414"/>
          <p:cNvSpPr>
            <a:spLocks noGrp="1"/>
          </p:cNvSpPr>
          <p:nvPr>
            <p:ph type="title"/>
          </p:nvPr>
        </p:nvSpPr>
        <p:spPr>
          <a:xfrm>
            <a:off x="1792288" y="4800600"/>
            <a:ext cx="5486401" cy="566738"/>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415" name="Shape 415"/>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416" name="Shape 41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18" name="Shape 418"/>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19" name="Shape 419"/>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20" name="Shape 42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22" name="Shape 422"/>
          <p:cNvSpPr>
            <a:spLocks noGrp="1"/>
          </p:cNvSpPr>
          <p:nvPr>
            <p:ph type="title"/>
          </p:nvPr>
        </p:nvSpPr>
        <p:spPr>
          <a:xfrm>
            <a:off x="6515100" y="0"/>
            <a:ext cx="1943100" cy="67056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23" name="Shape 423"/>
          <p:cNvSpPr>
            <a:spLocks noGrp="1"/>
          </p:cNvSpPr>
          <p:nvPr>
            <p:ph type="body" idx="1"/>
          </p:nvPr>
        </p:nvSpPr>
        <p:spPr>
          <a:xfrm>
            <a:off x="685800" y="609600"/>
            <a:ext cx="5676900" cy="62484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24" name="Shape 42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26" name="Shape 426"/>
          <p:cNvSpPr>
            <a:spLocks noGrp="1"/>
          </p:cNvSpPr>
          <p:nvPr>
            <p:ph type="title"/>
          </p:nvPr>
        </p:nvSpPr>
        <p:spPr>
          <a:xfrm>
            <a:off x="685800" y="1844675"/>
            <a:ext cx="7772400" cy="2041525"/>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27" name="Shape 427"/>
          <p:cNvSpPr>
            <a:spLocks noGrp="1"/>
          </p:cNvSpPr>
          <p:nvPr>
            <p:ph type="body" idx="1"/>
          </p:nvPr>
        </p:nvSpPr>
        <p:spPr>
          <a:xfrm>
            <a:off x="1371600" y="3886200"/>
            <a:ext cx="6400800" cy="2971800"/>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28" name="Shape 42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30" name="Shape 430"/>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31" name="Shape 431"/>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32" name="Shape 43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34" name="Shape 434"/>
          <p:cNvSpPr>
            <a:spLocks noGrp="1"/>
          </p:cNvSpPr>
          <p:nvPr>
            <p:ph type="title"/>
          </p:nvPr>
        </p:nvSpPr>
        <p:spPr>
          <a:xfrm>
            <a:off x="722312" y="4406900"/>
            <a:ext cx="7772401" cy="1362075"/>
          </a:xfrm>
          <a:prstGeom prst="rect">
            <a:avLst/>
          </a:prstGeom>
        </p:spPr>
        <p:txBody>
          <a:bodyPr anchor="t"/>
          <a:lstStyle>
            <a:lvl1pPr algn="l">
              <a:defRPr sz="4000" cap="all">
                <a:latin typeface="Times New Roman"/>
                <a:ea typeface="Times New Roman"/>
                <a:cs typeface="Times New Roman"/>
                <a:sym typeface="Times New Roman"/>
              </a:defRPr>
            </a:lvl1pPr>
          </a:lstStyle>
          <a:p>
            <a:pPr lvl="0">
              <a:defRPr sz="1800" cap="none"/>
            </a:pPr>
            <a:r>
              <a:rPr sz="4000" cap="all"/>
              <a:t>Texto del título</a:t>
            </a:r>
          </a:p>
        </p:txBody>
      </p:sp>
      <p:sp>
        <p:nvSpPr>
          <p:cNvPr id="435" name="Shape 43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436" name="Shape 43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8" name="Shape 438"/>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39" name="Shape 439"/>
          <p:cNvSpPr>
            <a:spLocks noGrp="1"/>
          </p:cNvSpPr>
          <p:nvPr>
            <p:ph type="body" idx="1"/>
          </p:nvPr>
        </p:nvSpPr>
        <p:spPr>
          <a:xfrm>
            <a:off x="685800" y="1981200"/>
            <a:ext cx="3810000" cy="4876800"/>
          </a:xfrm>
          <a:prstGeom prst="rect">
            <a:avLst/>
          </a:prstGeom>
        </p:spPr>
        <p:txBody>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440" name="Shape 44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42" name="Shape 442"/>
          <p:cNvSpPr>
            <a:spLocks noGrp="1"/>
          </p:cNvSpPr>
          <p:nvPr>
            <p:ph type="title"/>
          </p:nvPr>
        </p:nvSpPr>
        <p:spPr>
          <a:xfrm>
            <a:off x="457200" y="256810"/>
            <a:ext cx="8229600" cy="1178656"/>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43" name="Shape 443"/>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atin typeface="Times New Roman"/>
                <a:ea typeface="Times New Roman"/>
                <a:cs typeface="Times New Roman"/>
                <a:sym typeface="Times New Roman"/>
              </a:defRPr>
            </a:lvl1pPr>
            <a:lvl2pPr marL="0" indent="457200">
              <a:spcBef>
                <a:spcPts val="500"/>
              </a:spcBef>
              <a:buSzTx/>
              <a:buNone/>
              <a:defRPr sz="2400">
                <a:latin typeface="Times New Roman"/>
                <a:ea typeface="Times New Roman"/>
                <a:cs typeface="Times New Roman"/>
                <a:sym typeface="Times New Roman"/>
              </a:defRPr>
            </a:lvl2pPr>
            <a:lvl3pPr marL="0" indent="914400">
              <a:spcBef>
                <a:spcPts val="500"/>
              </a:spcBef>
              <a:buSzTx/>
              <a:buNone/>
              <a:defRPr sz="2400">
                <a:latin typeface="Times New Roman"/>
                <a:ea typeface="Times New Roman"/>
                <a:cs typeface="Times New Roman"/>
                <a:sym typeface="Times New Roman"/>
              </a:defRPr>
            </a:lvl3pPr>
            <a:lvl4pPr marL="0" indent="1371600">
              <a:spcBef>
                <a:spcPts val="500"/>
              </a:spcBef>
              <a:buSzTx/>
              <a:buNone/>
              <a:defRPr sz="2400">
                <a:latin typeface="Times New Roman"/>
                <a:ea typeface="Times New Roman"/>
                <a:cs typeface="Times New Roman"/>
                <a:sym typeface="Times New Roman"/>
              </a:defRPr>
            </a:lvl4pPr>
            <a:lvl5pPr marL="0" indent="1828800">
              <a:spcBef>
                <a:spcPts val="500"/>
              </a:spcBef>
              <a:buSzTx/>
              <a:buNone/>
              <a:defRPr sz="2400">
                <a:latin typeface="Times New Roman"/>
                <a:ea typeface="Times New Roman"/>
                <a:cs typeface="Times New Roman"/>
                <a:sym typeface="Times New Roman"/>
              </a:defRPr>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444" name="Shape 44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46" name="Shape 446"/>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47" name="Shape 44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7" name="Shape 47"/>
          <p:cNvSpPr>
            <a:spLocks noGrp="1"/>
          </p:cNvSpPr>
          <p:nvPr>
            <p:ph type="title"/>
          </p:nvPr>
        </p:nvSpPr>
        <p:spPr>
          <a:xfrm>
            <a:off x="685800" y="1844675"/>
            <a:ext cx="7772400" cy="2041525"/>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8" name="Shape 48"/>
          <p:cNvSpPr>
            <a:spLocks noGrp="1"/>
          </p:cNvSpPr>
          <p:nvPr>
            <p:ph type="body" idx="1"/>
          </p:nvPr>
        </p:nvSpPr>
        <p:spPr>
          <a:xfrm>
            <a:off x="1371600" y="3886200"/>
            <a:ext cx="6400800" cy="2971800"/>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9" name="Shape 4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49" name="Shape 44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451" name="Shape 451"/>
          <p:cNvSpPr>
            <a:spLocks noGrp="1"/>
          </p:cNvSpPr>
          <p:nvPr>
            <p:ph type="title"/>
          </p:nvPr>
        </p:nvSpPr>
        <p:spPr>
          <a:xfrm>
            <a:off x="457200" y="0"/>
            <a:ext cx="3008314" cy="1435100"/>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452" name="Shape 452"/>
          <p:cNvSpPr>
            <a:spLocks noGrp="1"/>
          </p:cNvSpPr>
          <p:nvPr>
            <p:ph type="body" idx="1"/>
          </p:nvPr>
        </p:nvSpPr>
        <p:spPr>
          <a:xfrm>
            <a:off x="3575050" y="273050"/>
            <a:ext cx="5111750" cy="658495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53" name="Shape 45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55" name="Shape 455"/>
          <p:cNvSpPr>
            <a:spLocks noGrp="1"/>
          </p:cNvSpPr>
          <p:nvPr>
            <p:ph type="title"/>
          </p:nvPr>
        </p:nvSpPr>
        <p:spPr>
          <a:xfrm>
            <a:off x="1792288" y="4800600"/>
            <a:ext cx="5486401" cy="566738"/>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456" name="Shape 456"/>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457" name="Shape 45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59" name="Shape 459"/>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60" name="Shape 460"/>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61" name="Shape 46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63" name="Shape 463"/>
          <p:cNvSpPr>
            <a:spLocks noGrp="1"/>
          </p:cNvSpPr>
          <p:nvPr>
            <p:ph type="title"/>
          </p:nvPr>
        </p:nvSpPr>
        <p:spPr>
          <a:xfrm>
            <a:off x="6515100" y="0"/>
            <a:ext cx="1943100" cy="67056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64" name="Shape 464"/>
          <p:cNvSpPr>
            <a:spLocks noGrp="1"/>
          </p:cNvSpPr>
          <p:nvPr>
            <p:ph type="body" idx="1"/>
          </p:nvPr>
        </p:nvSpPr>
        <p:spPr>
          <a:xfrm>
            <a:off x="685800" y="609600"/>
            <a:ext cx="5676900" cy="62484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65" name="Shape 46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7" name="Shape 467"/>
          <p:cNvSpPr>
            <a:spLocks noGrp="1"/>
          </p:cNvSpPr>
          <p:nvPr>
            <p:ph type="title"/>
          </p:nvPr>
        </p:nvSpPr>
        <p:spPr>
          <a:xfrm>
            <a:off x="685800" y="1844675"/>
            <a:ext cx="7772400" cy="2041525"/>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68" name="Shape 468"/>
          <p:cNvSpPr>
            <a:spLocks noGrp="1"/>
          </p:cNvSpPr>
          <p:nvPr>
            <p:ph type="body" idx="1"/>
          </p:nvPr>
        </p:nvSpPr>
        <p:spPr>
          <a:xfrm>
            <a:off x="1371600" y="3886200"/>
            <a:ext cx="6400800" cy="2971800"/>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69" name="Shape 46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71" name="Shape 471"/>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72" name="Shape 472"/>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73" name="Shape 47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75" name="Shape 475"/>
          <p:cNvSpPr>
            <a:spLocks noGrp="1"/>
          </p:cNvSpPr>
          <p:nvPr>
            <p:ph type="title"/>
          </p:nvPr>
        </p:nvSpPr>
        <p:spPr>
          <a:xfrm>
            <a:off x="722312" y="4406900"/>
            <a:ext cx="7772401" cy="1362075"/>
          </a:xfrm>
          <a:prstGeom prst="rect">
            <a:avLst/>
          </a:prstGeom>
        </p:spPr>
        <p:txBody>
          <a:bodyPr anchor="t"/>
          <a:lstStyle>
            <a:lvl1pPr algn="l">
              <a:defRPr sz="4000" cap="all">
                <a:latin typeface="Times New Roman"/>
                <a:ea typeface="Times New Roman"/>
                <a:cs typeface="Times New Roman"/>
                <a:sym typeface="Times New Roman"/>
              </a:defRPr>
            </a:lvl1pPr>
          </a:lstStyle>
          <a:p>
            <a:pPr lvl="0">
              <a:defRPr sz="1800" cap="none"/>
            </a:pPr>
            <a:r>
              <a:rPr sz="4000" cap="all"/>
              <a:t>Texto del título</a:t>
            </a:r>
          </a:p>
        </p:txBody>
      </p:sp>
      <p:sp>
        <p:nvSpPr>
          <p:cNvPr id="476" name="Shape 476"/>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477" name="Shape 47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9" name="Shape 479"/>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80" name="Shape 480"/>
          <p:cNvSpPr>
            <a:spLocks noGrp="1"/>
          </p:cNvSpPr>
          <p:nvPr>
            <p:ph type="body" idx="1"/>
          </p:nvPr>
        </p:nvSpPr>
        <p:spPr>
          <a:xfrm>
            <a:off x="685800" y="1981200"/>
            <a:ext cx="3810000" cy="4876800"/>
          </a:xfrm>
          <a:prstGeom prst="rect">
            <a:avLst/>
          </a:prstGeom>
        </p:spPr>
        <p:txBody>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481" name="Shape 48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83" name="Shape 483"/>
          <p:cNvSpPr>
            <a:spLocks noGrp="1"/>
          </p:cNvSpPr>
          <p:nvPr>
            <p:ph type="title"/>
          </p:nvPr>
        </p:nvSpPr>
        <p:spPr>
          <a:xfrm>
            <a:off x="457200" y="256810"/>
            <a:ext cx="8229600" cy="1178656"/>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84" name="Shape 484"/>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atin typeface="Times New Roman"/>
                <a:ea typeface="Times New Roman"/>
                <a:cs typeface="Times New Roman"/>
                <a:sym typeface="Times New Roman"/>
              </a:defRPr>
            </a:lvl1pPr>
            <a:lvl2pPr marL="0" indent="457200">
              <a:spcBef>
                <a:spcPts val="500"/>
              </a:spcBef>
              <a:buSzTx/>
              <a:buNone/>
              <a:defRPr sz="2400">
                <a:latin typeface="Times New Roman"/>
                <a:ea typeface="Times New Roman"/>
                <a:cs typeface="Times New Roman"/>
                <a:sym typeface="Times New Roman"/>
              </a:defRPr>
            </a:lvl2pPr>
            <a:lvl3pPr marL="0" indent="914400">
              <a:spcBef>
                <a:spcPts val="500"/>
              </a:spcBef>
              <a:buSzTx/>
              <a:buNone/>
              <a:defRPr sz="2400">
                <a:latin typeface="Times New Roman"/>
                <a:ea typeface="Times New Roman"/>
                <a:cs typeface="Times New Roman"/>
                <a:sym typeface="Times New Roman"/>
              </a:defRPr>
            </a:lvl3pPr>
            <a:lvl4pPr marL="0" indent="1371600">
              <a:spcBef>
                <a:spcPts val="500"/>
              </a:spcBef>
              <a:buSzTx/>
              <a:buNone/>
              <a:defRPr sz="2400">
                <a:latin typeface="Times New Roman"/>
                <a:ea typeface="Times New Roman"/>
                <a:cs typeface="Times New Roman"/>
                <a:sym typeface="Times New Roman"/>
              </a:defRPr>
            </a:lvl4pPr>
            <a:lvl5pPr marL="0" indent="1828800">
              <a:spcBef>
                <a:spcPts val="500"/>
              </a:spcBef>
              <a:buSzTx/>
              <a:buNone/>
              <a:defRPr sz="2400">
                <a:latin typeface="Times New Roman"/>
                <a:ea typeface="Times New Roman"/>
                <a:cs typeface="Times New Roman"/>
                <a:sym typeface="Times New Roman"/>
              </a:defRPr>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485" name="Shape 48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1" name="Shape 51"/>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2" name="Shape 52"/>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3" name="Shape 5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7" name="Shape 487"/>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488" name="Shape 48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0" name="Shape 49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492" name="Shape 492"/>
          <p:cNvSpPr>
            <a:spLocks noGrp="1"/>
          </p:cNvSpPr>
          <p:nvPr>
            <p:ph type="title"/>
          </p:nvPr>
        </p:nvSpPr>
        <p:spPr>
          <a:xfrm>
            <a:off x="457200" y="0"/>
            <a:ext cx="3008314" cy="1435100"/>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493" name="Shape 493"/>
          <p:cNvSpPr>
            <a:spLocks noGrp="1"/>
          </p:cNvSpPr>
          <p:nvPr>
            <p:ph type="body" idx="1"/>
          </p:nvPr>
        </p:nvSpPr>
        <p:spPr>
          <a:xfrm>
            <a:off x="3575050" y="273050"/>
            <a:ext cx="5111750" cy="658495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94" name="Shape 49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96" name="Shape 496"/>
          <p:cNvSpPr>
            <a:spLocks noGrp="1"/>
          </p:cNvSpPr>
          <p:nvPr>
            <p:ph type="title"/>
          </p:nvPr>
        </p:nvSpPr>
        <p:spPr>
          <a:xfrm>
            <a:off x="1792288" y="4800600"/>
            <a:ext cx="5486401" cy="566738"/>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497" name="Shape 497"/>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498" name="Shape 49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500" name="Shape 500"/>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01" name="Shape 501"/>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02" name="Shape 50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504" name="Shape 504"/>
          <p:cNvSpPr>
            <a:spLocks noGrp="1"/>
          </p:cNvSpPr>
          <p:nvPr>
            <p:ph type="title"/>
          </p:nvPr>
        </p:nvSpPr>
        <p:spPr>
          <a:xfrm>
            <a:off x="6515100" y="0"/>
            <a:ext cx="1943100" cy="67056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05" name="Shape 505"/>
          <p:cNvSpPr>
            <a:spLocks noGrp="1"/>
          </p:cNvSpPr>
          <p:nvPr>
            <p:ph type="body" idx="1"/>
          </p:nvPr>
        </p:nvSpPr>
        <p:spPr>
          <a:xfrm>
            <a:off x="685800" y="609600"/>
            <a:ext cx="5676900" cy="62484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06" name="Shape 50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8" name="Shape 508"/>
          <p:cNvSpPr>
            <a:spLocks noGrp="1"/>
          </p:cNvSpPr>
          <p:nvPr>
            <p:ph type="title"/>
          </p:nvPr>
        </p:nvSpPr>
        <p:spPr>
          <a:xfrm>
            <a:off x="685800" y="1844675"/>
            <a:ext cx="7772400" cy="2041525"/>
          </a:xfrm>
          <a:prstGeom prst="rect">
            <a:avLst/>
          </a:prstGeom>
        </p:spPr>
        <p:txBody>
          <a:bodyPr/>
          <a:lstStyle>
            <a:lvl1pPr>
              <a:defRPr sz="2800"/>
            </a:lvl1pPr>
          </a:lstStyle>
          <a:p>
            <a:pPr lvl="0">
              <a:defRPr sz="1800"/>
            </a:pPr>
            <a:r>
              <a:rPr sz="2800"/>
              <a:t>Texto del título</a:t>
            </a:r>
          </a:p>
        </p:txBody>
      </p:sp>
      <p:sp>
        <p:nvSpPr>
          <p:cNvPr id="509" name="Shape 509"/>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10" name="Shape 510"/>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12" name="Shape 512"/>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513" name="Shape 513"/>
          <p:cNvSpPr>
            <a:spLocks noGrp="1"/>
          </p:cNvSpPr>
          <p:nvPr>
            <p:ph type="body" idx="1"/>
          </p:nvPr>
        </p:nvSpPr>
        <p:spPr>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14" name="Shape 514"/>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6" name="Shape 516"/>
          <p:cNvSpPr>
            <a:spLocks noGrp="1"/>
          </p:cNvSpPr>
          <p:nvPr>
            <p:ph type="title"/>
          </p:nvPr>
        </p:nvSpPr>
        <p:spPr>
          <a:xfrm>
            <a:off x="722312" y="4406900"/>
            <a:ext cx="7772401" cy="1362075"/>
          </a:xfrm>
          <a:prstGeom prst="rect">
            <a:avLst/>
          </a:prstGeom>
        </p:spPr>
        <p:txBody>
          <a:bodyPr anchor="t"/>
          <a:lstStyle>
            <a:lvl1pPr algn="l">
              <a:defRPr sz="4000" cap="all"/>
            </a:lvl1pPr>
          </a:lstStyle>
          <a:p>
            <a:pPr lvl="0">
              <a:defRPr sz="1800" cap="none"/>
            </a:pPr>
            <a:r>
              <a:rPr sz="4000" cap="all"/>
              <a:t>Texto del título</a:t>
            </a:r>
          </a:p>
        </p:txBody>
      </p:sp>
      <p:sp>
        <p:nvSpPr>
          <p:cNvPr id="517" name="Shape 517"/>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518" name="Shape 518"/>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20" name="Shape 520"/>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521" name="Shape 521"/>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522" name="Shape 522"/>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5" name="Shape 55"/>
          <p:cNvSpPr>
            <a:spLocks noGrp="1"/>
          </p:cNvSpPr>
          <p:nvPr>
            <p:ph type="title"/>
          </p:nvPr>
        </p:nvSpPr>
        <p:spPr>
          <a:xfrm>
            <a:off x="722312" y="4406900"/>
            <a:ext cx="7772401" cy="1362075"/>
          </a:xfrm>
          <a:prstGeom prst="rect">
            <a:avLst/>
          </a:prstGeom>
        </p:spPr>
        <p:txBody>
          <a:bodyPr anchor="t"/>
          <a:lstStyle>
            <a:lvl1pPr algn="l">
              <a:defRPr sz="4000" cap="all">
                <a:latin typeface="Times New Roman"/>
                <a:ea typeface="Times New Roman"/>
                <a:cs typeface="Times New Roman"/>
                <a:sym typeface="Times New Roman"/>
              </a:defRPr>
            </a:lvl1pPr>
          </a:lstStyle>
          <a:p>
            <a:pPr lvl="0">
              <a:defRPr sz="1800" cap="none"/>
            </a:pPr>
            <a:r>
              <a:rPr sz="4000" cap="all"/>
              <a:t>Texto del título</a:t>
            </a:r>
          </a:p>
        </p:txBody>
      </p:sp>
      <p:sp>
        <p:nvSpPr>
          <p:cNvPr id="56" name="Shape 56"/>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57" name="Shape 5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4" name="Shape 524"/>
          <p:cNvSpPr>
            <a:spLocks noGrp="1"/>
          </p:cNvSpPr>
          <p:nvPr>
            <p:ph type="title"/>
          </p:nvPr>
        </p:nvSpPr>
        <p:spPr>
          <a:xfrm>
            <a:off x="457200" y="256810"/>
            <a:ext cx="8229600" cy="1178656"/>
          </a:xfrm>
          <a:prstGeom prst="rect">
            <a:avLst/>
          </a:prstGeom>
        </p:spPr>
        <p:txBody>
          <a:bodyPr/>
          <a:lstStyle>
            <a:lvl1pPr>
              <a:defRPr sz="2800"/>
            </a:lvl1pPr>
          </a:lstStyle>
          <a:p>
            <a:pPr lvl="0">
              <a:defRPr sz="1800"/>
            </a:pPr>
            <a:r>
              <a:rPr sz="2800"/>
              <a:t>Texto del título</a:t>
            </a:r>
          </a:p>
        </p:txBody>
      </p:sp>
      <p:sp>
        <p:nvSpPr>
          <p:cNvPr id="525" name="Shape 525"/>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526" name="Shape 526"/>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28" name="Shape 528"/>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529" name="Shape 529"/>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31" name="Shape 531"/>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33" name="Shape 533"/>
          <p:cNvSpPr>
            <a:spLocks noGrp="1"/>
          </p:cNvSpPr>
          <p:nvPr>
            <p:ph type="title"/>
          </p:nvPr>
        </p:nvSpPr>
        <p:spPr>
          <a:xfrm>
            <a:off x="457200" y="0"/>
            <a:ext cx="3008314" cy="1435100"/>
          </a:xfrm>
          <a:prstGeom prst="rect">
            <a:avLst/>
          </a:prstGeom>
        </p:spPr>
        <p:txBody>
          <a:bodyPr anchor="b"/>
          <a:lstStyle>
            <a:lvl1pPr algn="l">
              <a:defRPr sz="2000"/>
            </a:lvl1pPr>
          </a:lstStyle>
          <a:p>
            <a:pPr lvl="0">
              <a:defRPr sz="1800"/>
            </a:pPr>
            <a:r>
              <a:rPr sz="2000"/>
              <a:t>Texto del título</a:t>
            </a:r>
          </a:p>
        </p:txBody>
      </p:sp>
      <p:sp>
        <p:nvSpPr>
          <p:cNvPr id="534" name="Shape 534"/>
          <p:cNvSpPr>
            <a:spLocks noGrp="1"/>
          </p:cNvSpPr>
          <p:nvPr>
            <p:ph type="body" idx="1"/>
          </p:nvPr>
        </p:nvSpPr>
        <p:spPr>
          <a:xfrm>
            <a:off x="3575050" y="273050"/>
            <a:ext cx="5111750" cy="658495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35" name="Shape 535"/>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37" name="Shape 537"/>
          <p:cNvSpPr>
            <a:spLocks noGrp="1"/>
          </p:cNvSpPr>
          <p:nvPr>
            <p:ph type="title"/>
          </p:nvPr>
        </p:nvSpPr>
        <p:spPr>
          <a:xfrm>
            <a:off x="1792288" y="4800600"/>
            <a:ext cx="5486401" cy="566738"/>
          </a:xfrm>
          <a:prstGeom prst="rect">
            <a:avLst/>
          </a:prstGeom>
        </p:spPr>
        <p:txBody>
          <a:bodyPr anchor="b"/>
          <a:lstStyle>
            <a:lvl1pPr algn="l">
              <a:defRPr sz="2000"/>
            </a:lvl1pPr>
          </a:lstStyle>
          <a:p>
            <a:pPr lvl="0">
              <a:defRPr sz="1800"/>
            </a:pPr>
            <a:r>
              <a:rPr sz="2000"/>
              <a:t>Texto del título</a:t>
            </a:r>
          </a:p>
        </p:txBody>
      </p:sp>
      <p:sp>
        <p:nvSpPr>
          <p:cNvPr id="538" name="Shape 538"/>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539" name="Shape 539"/>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541" name="Shape 541"/>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542" name="Shape 542"/>
          <p:cNvSpPr>
            <a:spLocks noGrp="1"/>
          </p:cNvSpPr>
          <p:nvPr>
            <p:ph type="body" idx="1"/>
          </p:nvPr>
        </p:nvSpPr>
        <p:spPr>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43" name="Shape 543"/>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545" name="Shape 545"/>
          <p:cNvSpPr>
            <a:spLocks noGrp="1"/>
          </p:cNvSpPr>
          <p:nvPr>
            <p:ph type="title"/>
          </p:nvPr>
        </p:nvSpPr>
        <p:spPr>
          <a:xfrm>
            <a:off x="6629400" y="0"/>
            <a:ext cx="2057400" cy="6400802"/>
          </a:xfrm>
          <a:prstGeom prst="rect">
            <a:avLst/>
          </a:prstGeom>
        </p:spPr>
        <p:txBody>
          <a:bodyPr/>
          <a:lstStyle>
            <a:lvl1pPr>
              <a:defRPr sz="2800"/>
            </a:lvl1pPr>
          </a:lstStyle>
          <a:p>
            <a:pPr lvl="0">
              <a:defRPr sz="1800"/>
            </a:pPr>
            <a:r>
              <a:rPr sz="2800"/>
              <a:t>Texto del título</a:t>
            </a:r>
          </a:p>
        </p:txBody>
      </p:sp>
      <p:sp>
        <p:nvSpPr>
          <p:cNvPr id="546" name="Shape 546"/>
          <p:cNvSpPr>
            <a:spLocks noGrp="1"/>
          </p:cNvSpPr>
          <p:nvPr>
            <p:ph type="body" idx="1"/>
          </p:nvPr>
        </p:nvSpPr>
        <p:spPr>
          <a:xfrm>
            <a:off x="457200" y="274638"/>
            <a:ext cx="6019800" cy="6583363"/>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47" name="Shape 547"/>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549" name="Shape 549"/>
          <p:cNvSpPr>
            <a:spLocks noGrp="1"/>
          </p:cNvSpPr>
          <p:nvPr>
            <p:ph type="title"/>
          </p:nvPr>
        </p:nvSpPr>
        <p:spPr>
          <a:xfrm>
            <a:off x="457200" y="274638"/>
            <a:ext cx="8229600" cy="1143001"/>
          </a:xfrm>
          <a:prstGeom prst="rect">
            <a:avLst/>
          </a:prstGeom>
        </p:spPr>
        <p:txBody>
          <a:bodyPr/>
          <a:lstStyle>
            <a:lvl1pPr>
              <a:defRPr sz="2800"/>
            </a:lvl1pPr>
          </a:lstStyle>
          <a:p>
            <a:pPr lvl="0">
              <a:defRPr sz="1800"/>
            </a:pPr>
            <a:r>
              <a:rPr sz="2800"/>
              <a:t>Texto del título</a:t>
            </a:r>
          </a:p>
        </p:txBody>
      </p:sp>
      <p:sp>
        <p:nvSpPr>
          <p:cNvPr id="550" name="Shape 550"/>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Text, and Content">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553" name="Shape 553"/>
          <p:cNvSpPr>
            <a:spLocks noGrp="1"/>
          </p:cNvSpPr>
          <p:nvPr>
            <p:ph type="body" idx="1"/>
          </p:nvPr>
        </p:nvSpPr>
        <p:spPr>
          <a:xfrm>
            <a:off x="457200" y="1600200"/>
            <a:ext cx="4038600" cy="525780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54" name="Shape 554"/>
          <p:cNvSpPr>
            <a:spLocks noGrp="1"/>
          </p:cNvSpPr>
          <p:nvPr>
            <p:ph type="sldNum" sz="quarter" idx="2"/>
          </p:nvPr>
        </p:nvSpPr>
        <p:spPr>
          <a:xfrm>
            <a:off x="6553200" y="6245225"/>
            <a:ext cx="2133600" cy="288824"/>
          </a:xfrm>
          <a:prstGeom prst="rect">
            <a:avLst/>
          </a:prstGeom>
        </p:spPr>
        <p:txBody>
          <a:bodyPr/>
          <a:lstStyle>
            <a:lvl1pPr>
              <a:defRPr>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56" name="Shape 556"/>
          <p:cNvSpPr>
            <a:spLocks noGrp="1"/>
          </p:cNvSpPr>
          <p:nvPr>
            <p:ph type="title"/>
          </p:nvPr>
        </p:nvSpPr>
        <p:spPr>
          <a:xfrm>
            <a:off x="685800" y="1844675"/>
            <a:ext cx="7772400" cy="2041525"/>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57" name="Shape 557"/>
          <p:cNvSpPr>
            <a:spLocks noGrp="1"/>
          </p:cNvSpPr>
          <p:nvPr>
            <p:ph type="body" idx="1"/>
          </p:nvPr>
        </p:nvSpPr>
        <p:spPr>
          <a:xfrm>
            <a:off x="1371600" y="3886200"/>
            <a:ext cx="6400800" cy="2971800"/>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58" name="Shape 55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 name="Shape 59"/>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60" name="Shape 60"/>
          <p:cNvSpPr>
            <a:spLocks noGrp="1"/>
          </p:cNvSpPr>
          <p:nvPr>
            <p:ph type="body" idx="1"/>
          </p:nvPr>
        </p:nvSpPr>
        <p:spPr>
          <a:xfrm>
            <a:off x="685800" y="1981200"/>
            <a:ext cx="3810000" cy="4876800"/>
          </a:xfrm>
          <a:prstGeom prst="rect">
            <a:avLst/>
          </a:prstGeom>
        </p:spPr>
        <p:txBody>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61" name="Shape 6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60" name="Shape 560"/>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61" name="Shape 561"/>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62" name="Shape 56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64" name="Shape 564"/>
          <p:cNvSpPr>
            <a:spLocks noGrp="1"/>
          </p:cNvSpPr>
          <p:nvPr>
            <p:ph type="title"/>
          </p:nvPr>
        </p:nvSpPr>
        <p:spPr>
          <a:xfrm>
            <a:off x="722312" y="4406900"/>
            <a:ext cx="7772401" cy="1362075"/>
          </a:xfrm>
          <a:prstGeom prst="rect">
            <a:avLst/>
          </a:prstGeom>
        </p:spPr>
        <p:txBody>
          <a:bodyPr anchor="t"/>
          <a:lstStyle>
            <a:lvl1pPr algn="l">
              <a:defRPr sz="4000" cap="all">
                <a:latin typeface="Times New Roman"/>
                <a:ea typeface="Times New Roman"/>
                <a:cs typeface="Times New Roman"/>
                <a:sym typeface="Times New Roman"/>
              </a:defRPr>
            </a:lvl1pPr>
          </a:lstStyle>
          <a:p>
            <a:pPr lvl="0">
              <a:defRPr sz="1800" cap="none"/>
            </a:pPr>
            <a:r>
              <a:rPr sz="4000" cap="all"/>
              <a:t>Texto del título</a:t>
            </a:r>
          </a:p>
        </p:txBody>
      </p:sp>
      <p:sp>
        <p:nvSpPr>
          <p:cNvPr id="565" name="Shape 56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566" name="Shape 56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68" name="Shape 568"/>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69" name="Shape 569"/>
          <p:cNvSpPr>
            <a:spLocks noGrp="1"/>
          </p:cNvSpPr>
          <p:nvPr>
            <p:ph type="body" idx="1"/>
          </p:nvPr>
        </p:nvSpPr>
        <p:spPr>
          <a:xfrm>
            <a:off x="685800" y="1981200"/>
            <a:ext cx="3810000" cy="4876800"/>
          </a:xfrm>
          <a:prstGeom prst="rect">
            <a:avLst/>
          </a:prstGeom>
        </p:spPr>
        <p:txBody>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570" name="Shape 57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2" name="Shape 572"/>
          <p:cNvSpPr>
            <a:spLocks noGrp="1"/>
          </p:cNvSpPr>
          <p:nvPr>
            <p:ph type="title"/>
          </p:nvPr>
        </p:nvSpPr>
        <p:spPr>
          <a:xfrm>
            <a:off x="457200" y="256810"/>
            <a:ext cx="8229600" cy="1178656"/>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73" name="Shape 573"/>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atin typeface="Times New Roman"/>
                <a:ea typeface="Times New Roman"/>
                <a:cs typeface="Times New Roman"/>
                <a:sym typeface="Times New Roman"/>
              </a:defRPr>
            </a:lvl1pPr>
            <a:lvl2pPr marL="0" indent="457200">
              <a:spcBef>
                <a:spcPts val="500"/>
              </a:spcBef>
              <a:buSzTx/>
              <a:buNone/>
              <a:defRPr sz="2400">
                <a:latin typeface="Times New Roman"/>
                <a:ea typeface="Times New Roman"/>
                <a:cs typeface="Times New Roman"/>
                <a:sym typeface="Times New Roman"/>
              </a:defRPr>
            </a:lvl2pPr>
            <a:lvl3pPr marL="0" indent="914400">
              <a:spcBef>
                <a:spcPts val="500"/>
              </a:spcBef>
              <a:buSzTx/>
              <a:buNone/>
              <a:defRPr sz="2400">
                <a:latin typeface="Times New Roman"/>
                <a:ea typeface="Times New Roman"/>
                <a:cs typeface="Times New Roman"/>
                <a:sym typeface="Times New Roman"/>
              </a:defRPr>
            </a:lvl3pPr>
            <a:lvl4pPr marL="0" indent="1371600">
              <a:spcBef>
                <a:spcPts val="500"/>
              </a:spcBef>
              <a:buSzTx/>
              <a:buNone/>
              <a:defRPr sz="2400">
                <a:latin typeface="Times New Roman"/>
                <a:ea typeface="Times New Roman"/>
                <a:cs typeface="Times New Roman"/>
                <a:sym typeface="Times New Roman"/>
              </a:defRPr>
            </a:lvl4pPr>
            <a:lvl5pPr marL="0" indent="1828800">
              <a:spcBef>
                <a:spcPts val="500"/>
              </a:spcBef>
              <a:buSzTx/>
              <a:buNone/>
              <a:defRPr sz="2400">
                <a:latin typeface="Times New Roman"/>
                <a:ea typeface="Times New Roman"/>
                <a:cs typeface="Times New Roman"/>
                <a:sym typeface="Times New Roman"/>
              </a:defRPr>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574" name="Shape 57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6" name="Shape 576"/>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77" name="Shape 57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79" name="Shape 57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81" name="Shape 581"/>
          <p:cNvSpPr>
            <a:spLocks noGrp="1"/>
          </p:cNvSpPr>
          <p:nvPr>
            <p:ph type="title"/>
          </p:nvPr>
        </p:nvSpPr>
        <p:spPr>
          <a:xfrm>
            <a:off x="457200" y="0"/>
            <a:ext cx="3008314" cy="1435100"/>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582" name="Shape 582"/>
          <p:cNvSpPr>
            <a:spLocks noGrp="1"/>
          </p:cNvSpPr>
          <p:nvPr>
            <p:ph type="body" idx="1"/>
          </p:nvPr>
        </p:nvSpPr>
        <p:spPr>
          <a:xfrm>
            <a:off x="3575050" y="273050"/>
            <a:ext cx="5111750" cy="658495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83" name="Shape 58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85" name="Shape 585"/>
          <p:cNvSpPr>
            <a:spLocks noGrp="1"/>
          </p:cNvSpPr>
          <p:nvPr>
            <p:ph type="title"/>
          </p:nvPr>
        </p:nvSpPr>
        <p:spPr>
          <a:xfrm>
            <a:off x="1792288" y="4800600"/>
            <a:ext cx="5486401" cy="566738"/>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586" name="Shape 586"/>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587" name="Shape 58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589" name="Shape 589"/>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90" name="Shape 590"/>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91" name="Shape 59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593" name="Shape 593"/>
          <p:cNvSpPr>
            <a:spLocks noGrp="1"/>
          </p:cNvSpPr>
          <p:nvPr>
            <p:ph type="title"/>
          </p:nvPr>
        </p:nvSpPr>
        <p:spPr>
          <a:xfrm>
            <a:off x="6515100" y="0"/>
            <a:ext cx="1943100" cy="67056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594" name="Shape 594"/>
          <p:cNvSpPr>
            <a:spLocks noGrp="1"/>
          </p:cNvSpPr>
          <p:nvPr>
            <p:ph type="body" idx="1"/>
          </p:nvPr>
        </p:nvSpPr>
        <p:spPr>
          <a:xfrm>
            <a:off x="685800" y="609600"/>
            <a:ext cx="5676900" cy="62484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595" name="Shape 59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3" name="Shape 63"/>
          <p:cNvSpPr>
            <a:spLocks noGrp="1"/>
          </p:cNvSpPr>
          <p:nvPr>
            <p:ph type="title"/>
          </p:nvPr>
        </p:nvSpPr>
        <p:spPr>
          <a:xfrm>
            <a:off x="457200" y="256810"/>
            <a:ext cx="8229600" cy="1178656"/>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64" name="Shape 64"/>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atin typeface="Times New Roman"/>
                <a:ea typeface="Times New Roman"/>
                <a:cs typeface="Times New Roman"/>
                <a:sym typeface="Times New Roman"/>
              </a:defRPr>
            </a:lvl1pPr>
            <a:lvl2pPr marL="0" indent="457200">
              <a:spcBef>
                <a:spcPts val="500"/>
              </a:spcBef>
              <a:buSzTx/>
              <a:buNone/>
              <a:defRPr sz="2400">
                <a:latin typeface="Times New Roman"/>
                <a:ea typeface="Times New Roman"/>
                <a:cs typeface="Times New Roman"/>
                <a:sym typeface="Times New Roman"/>
              </a:defRPr>
            </a:lvl2pPr>
            <a:lvl3pPr marL="0" indent="914400">
              <a:spcBef>
                <a:spcPts val="500"/>
              </a:spcBef>
              <a:buSzTx/>
              <a:buNone/>
              <a:defRPr sz="2400">
                <a:latin typeface="Times New Roman"/>
                <a:ea typeface="Times New Roman"/>
                <a:cs typeface="Times New Roman"/>
                <a:sym typeface="Times New Roman"/>
              </a:defRPr>
            </a:lvl3pPr>
            <a:lvl4pPr marL="0" indent="1371600">
              <a:spcBef>
                <a:spcPts val="500"/>
              </a:spcBef>
              <a:buSzTx/>
              <a:buNone/>
              <a:defRPr sz="2400">
                <a:latin typeface="Times New Roman"/>
                <a:ea typeface="Times New Roman"/>
                <a:cs typeface="Times New Roman"/>
                <a:sym typeface="Times New Roman"/>
              </a:defRPr>
            </a:lvl4pPr>
            <a:lvl5pPr marL="0" indent="1828800">
              <a:spcBef>
                <a:spcPts val="500"/>
              </a:spcBef>
              <a:buSzTx/>
              <a:buNone/>
              <a:defRPr sz="2400">
                <a:latin typeface="Times New Roman"/>
                <a:ea typeface="Times New Roman"/>
                <a:cs typeface="Times New Roman"/>
                <a:sym typeface="Times New Roman"/>
              </a:defRPr>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65" name="Shape 6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7" name="Shape 67"/>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68" name="Shape 6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0"/>
            <a:ext cx="3008314" cy="1435100"/>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73" name="Shape 73"/>
          <p:cNvSpPr>
            <a:spLocks noGrp="1"/>
          </p:cNvSpPr>
          <p:nvPr>
            <p:ph type="body" idx="1"/>
          </p:nvPr>
        </p:nvSpPr>
        <p:spPr>
          <a:xfrm>
            <a:off x="3575050" y="273050"/>
            <a:ext cx="5111750" cy="658495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74" name="Shape 7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xfrm>
            <a:off x="685800" y="381000"/>
            <a:ext cx="7772400" cy="1600200"/>
          </a:xfrm>
          <a:prstGeom prst="rect">
            <a:avLst/>
          </a:prstGeom>
        </p:spPr>
        <p:txBody>
          <a:bodyPr/>
          <a:lstStyle/>
          <a:p>
            <a:pPr lvl="0">
              <a:defRPr sz="1800"/>
            </a:pPr>
            <a:r>
              <a:rPr sz="4400"/>
              <a:t>Texto del título</a:t>
            </a:r>
          </a:p>
        </p:txBody>
      </p:sp>
      <p:sp>
        <p:nvSpPr>
          <p:cNvPr id="11" name="Shape 11"/>
          <p:cNvSpPr>
            <a:spLocks noGrp="1"/>
          </p:cNvSpPr>
          <p:nvPr>
            <p:ph type="body" idx="1"/>
          </p:nvPr>
        </p:nvSpPr>
        <p:spPr>
          <a:xfrm>
            <a:off x="685800" y="1981200"/>
            <a:ext cx="7772400" cy="487680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2" name="Shape 1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6" name="Shape 76"/>
          <p:cNvSpPr>
            <a:spLocks noGrp="1"/>
          </p:cNvSpPr>
          <p:nvPr>
            <p:ph type="title"/>
          </p:nvPr>
        </p:nvSpPr>
        <p:spPr>
          <a:xfrm>
            <a:off x="1792288" y="4800600"/>
            <a:ext cx="5486401" cy="566738"/>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77" name="Shape 77"/>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78" name="Shape 7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0" name="Shape 80"/>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81" name="Shape 81"/>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82" name="Shape 8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84" name="Shape 84"/>
          <p:cNvSpPr>
            <a:spLocks noGrp="1"/>
          </p:cNvSpPr>
          <p:nvPr>
            <p:ph type="title"/>
          </p:nvPr>
        </p:nvSpPr>
        <p:spPr>
          <a:xfrm>
            <a:off x="6515100" y="0"/>
            <a:ext cx="1943100" cy="67056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85" name="Shape 85"/>
          <p:cNvSpPr>
            <a:spLocks noGrp="1"/>
          </p:cNvSpPr>
          <p:nvPr>
            <p:ph type="body" idx="1"/>
          </p:nvPr>
        </p:nvSpPr>
        <p:spPr>
          <a:xfrm>
            <a:off x="685800" y="609600"/>
            <a:ext cx="5676900" cy="62484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86" name="Shape 8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8" name="Shape 88"/>
          <p:cNvSpPr>
            <a:spLocks noGrp="1"/>
          </p:cNvSpPr>
          <p:nvPr>
            <p:ph type="title"/>
          </p:nvPr>
        </p:nvSpPr>
        <p:spPr>
          <a:xfrm>
            <a:off x="685800" y="1295400"/>
            <a:ext cx="7772400" cy="2590800"/>
          </a:xfrm>
          <a:prstGeom prst="rect">
            <a:avLst/>
          </a:prstGeom>
        </p:spPr>
        <p:txBody>
          <a:bodyPr/>
          <a:lstStyle>
            <a:lvl1pPr>
              <a:defRPr>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4400">
                <a:solidFill>
                  <a:srgbClr val="E5FFFF"/>
                </a:solidFill>
                <a:effectLst>
                  <a:outerShdw blurRad="38100" dist="38100" dir="2700000" rotWithShape="0">
                    <a:srgbClr val="000000"/>
                  </a:outerShdw>
                </a:effectLst>
              </a:rPr>
              <a:t>Texto del título</a:t>
            </a:r>
          </a:p>
        </p:txBody>
      </p:sp>
      <p:sp>
        <p:nvSpPr>
          <p:cNvPr id="89" name="Shape 89"/>
          <p:cNvSpPr>
            <a:spLocks noGrp="1"/>
          </p:cNvSpPr>
          <p:nvPr>
            <p:ph type="body" idx="1"/>
          </p:nvPr>
        </p:nvSpPr>
        <p:spPr>
          <a:xfrm>
            <a:off x="1371600" y="3886200"/>
            <a:ext cx="6400800" cy="2971800"/>
          </a:xfrm>
          <a:prstGeom prst="rect">
            <a:avLst/>
          </a:prstGeom>
        </p:spPr>
        <p:txBody>
          <a:bodyPr/>
          <a:lstStyle>
            <a:lvl1pPr marL="0" indent="0" algn="ctr">
              <a:buSzTx/>
              <a:buNone/>
              <a:defRPr>
                <a:solidFill>
                  <a:srgbClr val="FFFFFF"/>
                </a:solidFill>
                <a:effectLst>
                  <a:outerShdw blurRad="38100" dist="38100" dir="2700000" rotWithShape="0">
                    <a:srgbClr val="000000"/>
                  </a:outerShdw>
                </a:effectLst>
              </a:defRPr>
            </a:lvl1pPr>
            <a:lvl2pPr algn="ctr">
              <a:buSzPct val="65000"/>
              <a:buChar char="■"/>
              <a:defRPr>
                <a:solidFill>
                  <a:srgbClr val="FFFFFF"/>
                </a:solidFill>
                <a:effectLst>
                  <a:outerShdw blurRad="38100" dist="38100" dir="2700000" rotWithShape="0">
                    <a:srgbClr val="000000"/>
                  </a:outerShdw>
                </a:effectLst>
              </a:defRPr>
            </a:lvl2pPr>
            <a:lvl3pPr algn="ctr">
              <a:buSzPct val="65000"/>
              <a:buChar char="■"/>
              <a:defRPr>
                <a:solidFill>
                  <a:srgbClr val="FFFFFF"/>
                </a:solidFill>
                <a:effectLst>
                  <a:outerShdw blurRad="38100" dist="38100" dir="2700000" rotWithShape="0">
                    <a:srgbClr val="000000"/>
                  </a:outerShdw>
                </a:effectLst>
              </a:defRPr>
            </a:lvl3pPr>
            <a:lvl4pPr algn="ctr">
              <a:buSzPct val="65000"/>
              <a:buChar char="■"/>
              <a:defRPr>
                <a:solidFill>
                  <a:srgbClr val="FFFFFF"/>
                </a:solidFill>
                <a:effectLst>
                  <a:outerShdw blurRad="38100" dist="38100" dir="2700000" rotWithShape="0">
                    <a:srgbClr val="000000"/>
                  </a:outerShdw>
                </a:effectLst>
              </a:defRPr>
            </a:lvl4pPr>
            <a:lvl5pPr algn="ctr">
              <a:buSzPct val="65000"/>
              <a:buChar char="■"/>
              <a:defRPr>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32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32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32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32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3200">
                <a:solidFill>
                  <a:srgbClr val="FFFFFF"/>
                </a:solidFill>
                <a:effectLst>
                  <a:outerShdw blurRad="38100" dist="38100" dir="2700000" rotWithShape="0">
                    <a:srgbClr val="000000"/>
                  </a:outerShdw>
                </a:effectLst>
              </a:rPr>
              <a:t>Nivel de texto 5</a:t>
            </a:r>
          </a:p>
        </p:txBody>
      </p:sp>
      <p:sp>
        <p:nvSpPr>
          <p:cNvPr id="90" name="Shape 90"/>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2" name="Shape 92"/>
          <p:cNvSpPr>
            <a:spLocks noGrp="1"/>
          </p:cNvSpPr>
          <p:nvPr>
            <p:ph type="title"/>
          </p:nvPr>
        </p:nvSpPr>
        <p:spPr>
          <a:xfrm>
            <a:off x="457200" y="152400"/>
            <a:ext cx="8229600" cy="1828800"/>
          </a:xfrm>
          <a:prstGeom prst="rect">
            <a:avLst/>
          </a:prstGeom>
        </p:spPr>
        <p:txBody>
          <a:bodyPr/>
          <a:lstStyle>
            <a:lvl1pPr>
              <a:defRPr>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4400">
                <a:solidFill>
                  <a:srgbClr val="E5FFFF"/>
                </a:solidFill>
                <a:effectLst>
                  <a:outerShdw blurRad="38100" dist="38100" dir="2700000" rotWithShape="0">
                    <a:srgbClr val="000000"/>
                  </a:outerShdw>
                </a:effectLst>
              </a:rPr>
              <a:t>Texto del título</a:t>
            </a:r>
          </a:p>
        </p:txBody>
      </p:sp>
      <p:sp>
        <p:nvSpPr>
          <p:cNvPr id="93" name="Shape 93"/>
          <p:cNvSpPr>
            <a:spLocks noGrp="1"/>
          </p:cNvSpPr>
          <p:nvPr>
            <p:ph type="body" idx="1"/>
          </p:nvPr>
        </p:nvSpPr>
        <p:spPr>
          <a:xfrm>
            <a:off x="457200" y="1981200"/>
            <a:ext cx="8229600" cy="4876800"/>
          </a:xfrm>
          <a:prstGeom prst="rect">
            <a:avLst/>
          </a:prstGeom>
        </p:spPr>
        <p:txBody>
          <a:bodyPr/>
          <a:lstStyle>
            <a:lvl1pPr>
              <a:buClr>
                <a:srgbClr val="00CCFF"/>
              </a:buClr>
              <a:buSzPct val="65000"/>
              <a:buFont typeface="Wingdings"/>
              <a:buChar char="■"/>
              <a:defRPr>
                <a:solidFill>
                  <a:srgbClr val="FFFFFF"/>
                </a:solidFill>
                <a:effectLst>
                  <a:outerShdw blurRad="38100" dist="38100" dir="2700000" rotWithShape="0">
                    <a:srgbClr val="000000"/>
                  </a:outerShdw>
                </a:effectLst>
              </a:defRPr>
            </a:lvl1pPr>
            <a:lvl2pPr>
              <a:buClr>
                <a:srgbClr val="00CCFF"/>
              </a:buClr>
              <a:buSzPct val="65000"/>
              <a:buFont typeface="Wingdings"/>
              <a:buChar char="■"/>
              <a:defRPr>
                <a:solidFill>
                  <a:srgbClr val="FFFFFF"/>
                </a:solidFill>
                <a:effectLst>
                  <a:outerShdw blurRad="38100" dist="38100" dir="2700000" rotWithShape="0">
                    <a:srgbClr val="000000"/>
                  </a:outerShdw>
                </a:effectLst>
              </a:defRPr>
            </a:lvl2pPr>
            <a:lvl3pPr>
              <a:buClr>
                <a:srgbClr val="00CCFF"/>
              </a:buClr>
              <a:buSzPct val="65000"/>
              <a:buFont typeface="Wingdings"/>
              <a:buChar char="■"/>
              <a:defRPr>
                <a:solidFill>
                  <a:srgbClr val="FFFFFF"/>
                </a:solidFill>
                <a:effectLst>
                  <a:outerShdw blurRad="38100" dist="38100" dir="2700000" rotWithShape="0">
                    <a:srgbClr val="000000"/>
                  </a:outerShdw>
                </a:effectLst>
              </a:defRPr>
            </a:lvl3pPr>
            <a:lvl4pPr>
              <a:buClr>
                <a:srgbClr val="00CCFF"/>
              </a:buClr>
              <a:buSzPct val="65000"/>
              <a:buFont typeface="Wingdings"/>
              <a:buChar char="■"/>
              <a:defRPr>
                <a:solidFill>
                  <a:srgbClr val="FFFFFF"/>
                </a:solidFill>
                <a:effectLst>
                  <a:outerShdw blurRad="38100" dist="38100" dir="2700000" rotWithShape="0">
                    <a:srgbClr val="000000"/>
                  </a:outerShdw>
                </a:effectLst>
              </a:defRPr>
            </a:lvl4pPr>
            <a:lvl5pPr>
              <a:buClr>
                <a:srgbClr val="00CCFF"/>
              </a:buClr>
              <a:buSzPct val="65000"/>
              <a:buFont typeface="Wingdings"/>
              <a:buChar char="■"/>
              <a:defRPr>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32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32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32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32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3200">
                <a:solidFill>
                  <a:srgbClr val="FFFFFF"/>
                </a:solidFill>
                <a:effectLst>
                  <a:outerShdw blurRad="38100" dist="38100" dir="2700000" rotWithShape="0">
                    <a:srgbClr val="000000"/>
                  </a:outerShdw>
                </a:effectLst>
              </a:rPr>
              <a:t>Nivel de texto 5</a:t>
            </a:r>
          </a:p>
        </p:txBody>
      </p:sp>
      <p:sp>
        <p:nvSpPr>
          <p:cNvPr id="94" name="Shape 94"/>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96" name="Shape 96"/>
          <p:cNvSpPr>
            <a:spLocks noGrp="1"/>
          </p:cNvSpPr>
          <p:nvPr>
            <p:ph type="title"/>
          </p:nvPr>
        </p:nvSpPr>
        <p:spPr>
          <a:xfrm>
            <a:off x="722312" y="4406900"/>
            <a:ext cx="7772401" cy="1362075"/>
          </a:xfrm>
          <a:prstGeom prst="rect">
            <a:avLst/>
          </a:prstGeom>
        </p:spPr>
        <p:txBody>
          <a:bodyPr anchor="t"/>
          <a:lstStyle>
            <a:lvl1pPr algn="l">
              <a:defRPr sz="4000" cap="all">
                <a:solidFill>
                  <a:srgbClr val="E5FFFF"/>
                </a:solidFill>
                <a:effectLst>
                  <a:outerShdw blurRad="38100" dist="38100" dir="2700000" rotWithShape="0">
                    <a:srgbClr val="000000"/>
                  </a:outerShdw>
                </a:effectLst>
              </a:defRPr>
            </a:lvl1pPr>
          </a:lstStyle>
          <a:p>
            <a:pPr lvl="0">
              <a:defRPr sz="1800" cap="none">
                <a:solidFill>
                  <a:srgbClr val="000000"/>
                </a:solidFill>
                <a:effectLst/>
              </a:defRPr>
            </a:pPr>
            <a:r>
              <a:rPr sz="4000" cap="all">
                <a:solidFill>
                  <a:srgbClr val="E5FFFF"/>
                </a:solidFill>
                <a:effectLst>
                  <a:outerShdw blurRad="38100" dist="38100" dir="2700000" rotWithShape="0">
                    <a:srgbClr val="000000"/>
                  </a:outerShdw>
                </a:effectLst>
              </a:rPr>
              <a:t>Texto del título</a:t>
            </a:r>
          </a:p>
        </p:txBody>
      </p:sp>
      <p:sp>
        <p:nvSpPr>
          <p:cNvPr id="97" name="Shape 97"/>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200">
              <a:spcBef>
                <a:spcPts val="400"/>
              </a:spcBef>
              <a:buSzTx/>
              <a:buNone/>
              <a:defRPr sz="2000">
                <a:solidFill>
                  <a:srgbClr val="FFFFFF"/>
                </a:solidFill>
                <a:effectLst>
                  <a:outerShdw blurRad="38100" dist="38100" dir="2700000" rotWithShape="0">
                    <a:srgbClr val="000000"/>
                  </a:outerShdw>
                </a:effectLst>
              </a:defRPr>
            </a:lvl2pPr>
            <a:lvl3pPr marL="0" indent="914400">
              <a:spcBef>
                <a:spcPts val="400"/>
              </a:spcBef>
              <a:buSzTx/>
              <a:buNone/>
              <a:defRPr sz="2000">
                <a:solidFill>
                  <a:srgbClr val="FFFFFF"/>
                </a:solidFill>
                <a:effectLst>
                  <a:outerShdw blurRad="38100" dist="38100" dir="2700000" rotWithShape="0">
                    <a:srgbClr val="000000"/>
                  </a:outerShdw>
                </a:effectLst>
              </a:defRPr>
            </a:lvl3pPr>
            <a:lvl4pPr marL="0" indent="1371600">
              <a:spcBef>
                <a:spcPts val="400"/>
              </a:spcBef>
              <a:buSzTx/>
              <a:buNone/>
              <a:defRPr sz="2000">
                <a:solidFill>
                  <a:srgbClr val="FFFFFF"/>
                </a:solidFill>
                <a:effectLst>
                  <a:outerShdw blurRad="38100" dist="38100" dir="2700000" rotWithShape="0">
                    <a:srgbClr val="000000"/>
                  </a:outerShdw>
                </a:effectLst>
              </a:defRPr>
            </a:lvl4pPr>
            <a:lvl5pPr marL="0" indent="1828800">
              <a:spcBef>
                <a:spcPts val="400"/>
              </a:spcBef>
              <a:buSzTx/>
              <a:buNone/>
              <a:defRPr sz="2000">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20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20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20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20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2000">
                <a:solidFill>
                  <a:srgbClr val="FFFFFF"/>
                </a:solidFill>
                <a:effectLst>
                  <a:outerShdw blurRad="38100" dist="38100" dir="2700000" rotWithShape="0">
                    <a:srgbClr val="000000"/>
                  </a:outerShdw>
                </a:effectLst>
              </a:rPr>
              <a:t>Nivel de texto 5</a:t>
            </a:r>
          </a:p>
        </p:txBody>
      </p:sp>
      <p:sp>
        <p:nvSpPr>
          <p:cNvPr id="98" name="Shape 98"/>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00" name="Shape 100"/>
          <p:cNvSpPr>
            <a:spLocks noGrp="1"/>
          </p:cNvSpPr>
          <p:nvPr>
            <p:ph type="title"/>
          </p:nvPr>
        </p:nvSpPr>
        <p:spPr>
          <a:xfrm>
            <a:off x="457200" y="152400"/>
            <a:ext cx="8229600" cy="1828800"/>
          </a:xfrm>
          <a:prstGeom prst="rect">
            <a:avLst/>
          </a:prstGeom>
        </p:spPr>
        <p:txBody>
          <a:bodyPr/>
          <a:lstStyle>
            <a:lvl1pPr>
              <a:defRPr>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4400">
                <a:solidFill>
                  <a:srgbClr val="E5FFFF"/>
                </a:solidFill>
                <a:effectLst>
                  <a:outerShdw blurRad="38100" dist="38100" dir="2700000" rotWithShape="0">
                    <a:srgbClr val="000000"/>
                  </a:outerShdw>
                </a:effectLst>
              </a:rPr>
              <a:t>Texto del título</a:t>
            </a:r>
          </a:p>
        </p:txBody>
      </p:sp>
      <p:sp>
        <p:nvSpPr>
          <p:cNvPr id="101" name="Shape 101"/>
          <p:cNvSpPr>
            <a:spLocks noGrp="1"/>
          </p:cNvSpPr>
          <p:nvPr>
            <p:ph type="body" idx="1"/>
          </p:nvPr>
        </p:nvSpPr>
        <p:spPr>
          <a:xfrm>
            <a:off x="457200" y="1981200"/>
            <a:ext cx="4038600" cy="4876800"/>
          </a:xfrm>
          <a:prstGeom prst="rect">
            <a:avLst/>
          </a:prstGeom>
        </p:spPr>
        <p:txBody>
          <a:bodyPr/>
          <a:lstStyle>
            <a:lvl1pPr>
              <a:spcBef>
                <a:spcPts val="600"/>
              </a:spcBef>
              <a:buClr>
                <a:srgbClr val="00CCFF"/>
              </a:buClr>
              <a:buSzPct val="65000"/>
              <a:buFont typeface="Wingdings"/>
              <a:buChar char="■"/>
              <a:defRPr sz="2800">
                <a:solidFill>
                  <a:srgbClr val="FFFFFF"/>
                </a:solidFill>
                <a:effectLst>
                  <a:outerShdw blurRad="38100" dist="38100" dir="2700000" rotWithShape="0">
                    <a:srgbClr val="000000"/>
                  </a:outerShdw>
                </a:effectLst>
              </a:defRPr>
            </a:lvl1pPr>
            <a:lvl2pPr marL="790575" indent="-333375">
              <a:spcBef>
                <a:spcPts val="600"/>
              </a:spcBef>
              <a:buClr>
                <a:srgbClr val="00CCFF"/>
              </a:buClr>
              <a:buSzPct val="65000"/>
              <a:buFont typeface="Wingdings"/>
              <a:buChar char="■"/>
              <a:defRPr sz="2800">
                <a:solidFill>
                  <a:srgbClr val="FFFFFF"/>
                </a:solidFill>
                <a:effectLst>
                  <a:outerShdw blurRad="38100" dist="38100" dir="2700000" rotWithShape="0">
                    <a:srgbClr val="000000"/>
                  </a:outerShdw>
                </a:effectLst>
              </a:defRPr>
            </a:lvl2pPr>
            <a:lvl3pPr marL="1234439" indent="-320039">
              <a:spcBef>
                <a:spcPts val="600"/>
              </a:spcBef>
              <a:buClr>
                <a:srgbClr val="00CCFF"/>
              </a:buClr>
              <a:buSzPct val="65000"/>
              <a:buFont typeface="Wingdings"/>
              <a:buChar char="■"/>
              <a:defRPr sz="2800">
                <a:solidFill>
                  <a:srgbClr val="FFFFFF"/>
                </a:solidFill>
                <a:effectLst>
                  <a:outerShdw blurRad="38100" dist="38100" dir="2700000" rotWithShape="0">
                    <a:srgbClr val="000000"/>
                  </a:outerShdw>
                </a:effectLst>
              </a:defRPr>
            </a:lvl3pPr>
            <a:lvl4pPr marL="1727200" indent="-355600">
              <a:spcBef>
                <a:spcPts val="600"/>
              </a:spcBef>
              <a:buClr>
                <a:srgbClr val="00CCFF"/>
              </a:buClr>
              <a:buSzPct val="65000"/>
              <a:buFont typeface="Wingdings"/>
              <a:buChar char="■"/>
              <a:defRPr sz="2800">
                <a:solidFill>
                  <a:srgbClr val="FFFFFF"/>
                </a:solidFill>
                <a:effectLst>
                  <a:outerShdw blurRad="38100" dist="38100" dir="2700000" rotWithShape="0">
                    <a:srgbClr val="000000"/>
                  </a:outerShdw>
                </a:effectLst>
              </a:defRPr>
            </a:lvl4pPr>
            <a:lvl5pPr marL="2184400" indent="-355600">
              <a:spcBef>
                <a:spcPts val="600"/>
              </a:spcBef>
              <a:buClr>
                <a:srgbClr val="00CCFF"/>
              </a:buClr>
              <a:buSzPct val="65000"/>
              <a:buFont typeface="Wingdings"/>
              <a:buChar char="■"/>
              <a:defRPr sz="2800">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28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28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28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28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2800">
                <a:solidFill>
                  <a:srgbClr val="FFFFFF"/>
                </a:solidFill>
                <a:effectLst>
                  <a:outerShdw blurRad="38100" dist="38100" dir="2700000" rotWithShape="0">
                    <a:srgbClr val="000000"/>
                  </a:outerShdw>
                </a:effectLst>
              </a:rPr>
              <a:t>Nivel de texto 5</a:t>
            </a:r>
          </a:p>
        </p:txBody>
      </p:sp>
      <p:sp>
        <p:nvSpPr>
          <p:cNvPr id="102" name="Shape 102"/>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04" name="Shape 104"/>
          <p:cNvSpPr>
            <a:spLocks noGrp="1"/>
          </p:cNvSpPr>
          <p:nvPr>
            <p:ph type="title"/>
          </p:nvPr>
        </p:nvSpPr>
        <p:spPr>
          <a:xfrm>
            <a:off x="457200" y="256810"/>
            <a:ext cx="8229600" cy="1178656"/>
          </a:xfrm>
          <a:prstGeom prst="rect">
            <a:avLst/>
          </a:prstGeom>
        </p:spPr>
        <p:txBody>
          <a:bodyPr/>
          <a:lstStyle>
            <a:lvl1pPr>
              <a:defRPr>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4400">
                <a:solidFill>
                  <a:srgbClr val="E5FFFF"/>
                </a:solidFill>
                <a:effectLst>
                  <a:outerShdw blurRad="38100" dist="38100" dir="2700000" rotWithShape="0">
                    <a:srgbClr val="000000"/>
                  </a:outerShdw>
                </a:effectLst>
              </a:rPr>
              <a:t>Texto del título</a:t>
            </a:r>
          </a:p>
        </p:txBody>
      </p:sp>
      <p:sp>
        <p:nvSpPr>
          <p:cNvPr id="105" name="Shape 105"/>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solidFill>
                  <a:srgbClr val="FFFFFF"/>
                </a:solidFill>
                <a:effectLst>
                  <a:outerShdw blurRad="38100" dist="38100" dir="2700000" rotWithShape="0">
                    <a:srgbClr val="000000"/>
                  </a:outerShdw>
                </a:effectLst>
              </a:defRPr>
            </a:lvl1pPr>
            <a:lvl2pPr marL="0" indent="457200">
              <a:spcBef>
                <a:spcPts val="500"/>
              </a:spcBef>
              <a:buSzTx/>
              <a:buNone/>
              <a:defRPr sz="2400">
                <a:solidFill>
                  <a:srgbClr val="FFFFFF"/>
                </a:solidFill>
                <a:effectLst>
                  <a:outerShdw blurRad="38100" dist="38100" dir="2700000" rotWithShape="0">
                    <a:srgbClr val="000000"/>
                  </a:outerShdw>
                </a:effectLst>
              </a:defRPr>
            </a:lvl2pPr>
            <a:lvl3pPr marL="0" indent="914400">
              <a:spcBef>
                <a:spcPts val="500"/>
              </a:spcBef>
              <a:buSzTx/>
              <a:buNone/>
              <a:defRPr sz="2400">
                <a:solidFill>
                  <a:srgbClr val="FFFFFF"/>
                </a:solidFill>
                <a:effectLst>
                  <a:outerShdw blurRad="38100" dist="38100" dir="2700000" rotWithShape="0">
                    <a:srgbClr val="000000"/>
                  </a:outerShdw>
                </a:effectLst>
              </a:defRPr>
            </a:lvl3pPr>
            <a:lvl4pPr marL="0" indent="1371600">
              <a:spcBef>
                <a:spcPts val="500"/>
              </a:spcBef>
              <a:buSzTx/>
              <a:buNone/>
              <a:defRPr sz="2400">
                <a:solidFill>
                  <a:srgbClr val="FFFFFF"/>
                </a:solidFill>
                <a:effectLst>
                  <a:outerShdw blurRad="38100" dist="38100" dir="2700000" rotWithShape="0">
                    <a:srgbClr val="000000"/>
                  </a:outerShdw>
                </a:effectLst>
              </a:defRPr>
            </a:lvl4pPr>
            <a:lvl5pPr marL="0" indent="1828800">
              <a:spcBef>
                <a:spcPts val="500"/>
              </a:spcBef>
              <a:buSzTx/>
              <a:buNone/>
              <a:defRPr sz="2400">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24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24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24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24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2400">
                <a:solidFill>
                  <a:srgbClr val="FFFFFF"/>
                </a:solidFill>
                <a:effectLst>
                  <a:outerShdw blurRad="38100" dist="38100" dir="2700000" rotWithShape="0">
                    <a:srgbClr val="000000"/>
                  </a:outerShdw>
                </a:effectLst>
              </a:rPr>
              <a:t>Nivel de texto 5</a:t>
            </a:r>
          </a:p>
        </p:txBody>
      </p:sp>
      <p:sp>
        <p:nvSpPr>
          <p:cNvPr id="106" name="Shape 106"/>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8" name="Shape 108"/>
          <p:cNvSpPr>
            <a:spLocks noGrp="1"/>
          </p:cNvSpPr>
          <p:nvPr>
            <p:ph type="title"/>
          </p:nvPr>
        </p:nvSpPr>
        <p:spPr>
          <a:xfrm>
            <a:off x="457200" y="381000"/>
            <a:ext cx="8229600" cy="1371600"/>
          </a:xfrm>
          <a:prstGeom prst="rect">
            <a:avLst/>
          </a:prstGeom>
        </p:spPr>
        <p:txBody>
          <a:bodyPr/>
          <a:lstStyle>
            <a:lvl1pPr>
              <a:defRPr>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4400">
                <a:solidFill>
                  <a:srgbClr val="E5FFFF"/>
                </a:solidFill>
                <a:effectLst>
                  <a:outerShdw blurRad="38100" dist="38100" dir="2700000" rotWithShape="0">
                    <a:srgbClr val="000000"/>
                  </a:outerShdw>
                </a:effectLst>
              </a:rPr>
              <a:t>Texto del título</a:t>
            </a:r>
          </a:p>
        </p:txBody>
      </p:sp>
      <p:sp>
        <p:nvSpPr>
          <p:cNvPr id="109" name="Shape 109"/>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hape 111"/>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cap="all"/>
            </a:lvl1pPr>
          </a:lstStyle>
          <a:p>
            <a:pPr lvl="0">
              <a:defRPr sz="1800" cap="none"/>
            </a:pPr>
            <a:r>
              <a:rPr sz="4000" cap="all"/>
              <a:t>Texto del título</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16" name="Shape 1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13" name="Shape 113"/>
          <p:cNvSpPr>
            <a:spLocks noGrp="1"/>
          </p:cNvSpPr>
          <p:nvPr>
            <p:ph type="title"/>
          </p:nvPr>
        </p:nvSpPr>
        <p:spPr>
          <a:xfrm>
            <a:off x="457200" y="0"/>
            <a:ext cx="3008314" cy="1435100"/>
          </a:xfrm>
          <a:prstGeom prst="rect">
            <a:avLst/>
          </a:prstGeom>
        </p:spPr>
        <p:txBody>
          <a:bodyPr anchor="b"/>
          <a:lstStyle>
            <a:lvl1pPr algn="l">
              <a:defRPr sz="2000">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2000">
                <a:solidFill>
                  <a:srgbClr val="E5FFFF"/>
                </a:solidFill>
                <a:effectLst>
                  <a:outerShdw blurRad="38100" dist="38100" dir="2700000" rotWithShape="0">
                    <a:srgbClr val="000000"/>
                  </a:outerShdw>
                </a:effectLst>
              </a:rPr>
              <a:t>Texto del título</a:t>
            </a:r>
          </a:p>
        </p:txBody>
      </p:sp>
      <p:sp>
        <p:nvSpPr>
          <p:cNvPr id="114" name="Shape 114"/>
          <p:cNvSpPr>
            <a:spLocks noGrp="1"/>
          </p:cNvSpPr>
          <p:nvPr>
            <p:ph type="body" idx="1"/>
          </p:nvPr>
        </p:nvSpPr>
        <p:spPr>
          <a:xfrm>
            <a:off x="3575050" y="273050"/>
            <a:ext cx="5111750" cy="6584950"/>
          </a:xfrm>
          <a:prstGeom prst="rect">
            <a:avLst/>
          </a:prstGeom>
        </p:spPr>
        <p:txBody>
          <a:bodyPr/>
          <a:lstStyle>
            <a:lvl1pPr>
              <a:buClr>
                <a:srgbClr val="00CCFF"/>
              </a:buClr>
              <a:buSzPct val="65000"/>
              <a:buFont typeface="Wingdings"/>
              <a:buChar char="■"/>
              <a:defRPr>
                <a:solidFill>
                  <a:srgbClr val="FFFFFF"/>
                </a:solidFill>
                <a:effectLst>
                  <a:outerShdw blurRad="38100" dist="38100" dir="2700000" rotWithShape="0">
                    <a:srgbClr val="000000"/>
                  </a:outerShdw>
                </a:effectLst>
              </a:defRPr>
            </a:lvl1pPr>
            <a:lvl2pPr>
              <a:buClr>
                <a:srgbClr val="00CCFF"/>
              </a:buClr>
              <a:buSzPct val="65000"/>
              <a:buFont typeface="Wingdings"/>
              <a:buChar char="■"/>
              <a:defRPr>
                <a:solidFill>
                  <a:srgbClr val="FFFFFF"/>
                </a:solidFill>
                <a:effectLst>
                  <a:outerShdw blurRad="38100" dist="38100" dir="2700000" rotWithShape="0">
                    <a:srgbClr val="000000"/>
                  </a:outerShdw>
                </a:effectLst>
              </a:defRPr>
            </a:lvl2pPr>
            <a:lvl3pPr>
              <a:buClr>
                <a:srgbClr val="00CCFF"/>
              </a:buClr>
              <a:buSzPct val="65000"/>
              <a:buFont typeface="Wingdings"/>
              <a:buChar char="■"/>
              <a:defRPr>
                <a:solidFill>
                  <a:srgbClr val="FFFFFF"/>
                </a:solidFill>
                <a:effectLst>
                  <a:outerShdw blurRad="38100" dist="38100" dir="2700000" rotWithShape="0">
                    <a:srgbClr val="000000"/>
                  </a:outerShdw>
                </a:effectLst>
              </a:defRPr>
            </a:lvl3pPr>
            <a:lvl4pPr>
              <a:buClr>
                <a:srgbClr val="00CCFF"/>
              </a:buClr>
              <a:buSzPct val="65000"/>
              <a:buFont typeface="Wingdings"/>
              <a:buChar char="■"/>
              <a:defRPr>
                <a:solidFill>
                  <a:srgbClr val="FFFFFF"/>
                </a:solidFill>
                <a:effectLst>
                  <a:outerShdw blurRad="38100" dist="38100" dir="2700000" rotWithShape="0">
                    <a:srgbClr val="000000"/>
                  </a:outerShdw>
                </a:effectLst>
              </a:defRPr>
            </a:lvl4pPr>
            <a:lvl5pPr>
              <a:buClr>
                <a:srgbClr val="00CCFF"/>
              </a:buClr>
              <a:buSzPct val="65000"/>
              <a:buFont typeface="Wingdings"/>
              <a:buChar char="■"/>
              <a:defRPr>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32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32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32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32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3200">
                <a:solidFill>
                  <a:srgbClr val="FFFFFF"/>
                </a:solidFill>
                <a:effectLst>
                  <a:outerShdw blurRad="38100" dist="38100" dir="2700000" rotWithShape="0">
                    <a:srgbClr val="000000"/>
                  </a:outerShdw>
                </a:effectLst>
              </a:rPr>
              <a:t>Nivel de texto 5</a:t>
            </a:r>
          </a:p>
        </p:txBody>
      </p:sp>
      <p:sp>
        <p:nvSpPr>
          <p:cNvPr id="115" name="Shape 115"/>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Shape 117"/>
          <p:cNvSpPr>
            <a:spLocks noGrp="1"/>
          </p:cNvSpPr>
          <p:nvPr>
            <p:ph type="title"/>
          </p:nvPr>
        </p:nvSpPr>
        <p:spPr>
          <a:xfrm>
            <a:off x="1792288" y="4800600"/>
            <a:ext cx="5486401" cy="566738"/>
          </a:xfrm>
          <a:prstGeom prst="rect">
            <a:avLst/>
          </a:prstGeom>
        </p:spPr>
        <p:txBody>
          <a:bodyPr anchor="b"/>
          <a:lstStyle>
            <a:lvl1pPr algn="l">
              <a:defRPr sz="2000">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2000">
                <a:solidFill>
                  <a:srgbClr val="E5FFFF"/>
                </a:solidFill>
                <a:effectLst>
                  <a:outerShdw blurRad="38100" dist="38100" dir="2700000" rotWithShape="0">
                    <a:srgbClr val="000000"/>
                  </a:outerShdw>
                </a:effectLst>
              </a:rPr>
              <a:t>Texto del título</a:t>
            </a:r>
          </a:p>
        </p:txBody>
      </p:sp>
      <p:sp>
        <p:nvSpPr>
          <p:cNvPr id="118" name="Shape 118"/>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200">
              <a:spcBef>
                <a:spcPts val="300"/>
              </a:spcBef>
              <a:buSzTx/>
              <a:buNone/>
              <a:defRPr sz="1400">
                <a:solidFill>
                  <a:srgbClr val="FFFFFF"/>
                </a:solidFill>
                <a:effectLst>
                  <a:outerShdw blurRad="38100" dist="38100" dir="2700000" rotWithShape="0">
                    <a:srgbClr val="000000"/>
                  </a:outerShdw>
                </a:effectLst>
              </a:defRPr>
            </a:lvl2pPr>
            <a:lvl3pPr marL="0" indent="914400">
              <a:spcBef>
                <a:spcPts val="300"/>
              </a:spcBef>
              <a:buSzTx/>
              <a:buNone/>
              <a:defRPr sz="1400">
                <a:solidFill>
                  <a:srgbClr val="FFFFFF"/>
                </a:solidFill>
                <a:effectLst>
                  <a:outerShdw blurRad="38100" dist="38100" dir="2700000" rotWithShape="0">
                    <a:srgbClr val="000000"/>
                  </a:outerShdw>
                </a:effectLst>
              </a:defRPr>
            </a:lvl3pPr>
            <a:lvl4pPr marL="0" indent="1371600">
              <a:spcBef>
                <a:spcPts val="300"/>
              </a:spcBef>
              <a:buSzTx/>
              <a:buNone/>
              <a:defRPr sz="1400">
                <a:solidFill>
                  <a:srgbClr val="FFFFFF"/>
                </a:solidFill>
                <a:effectLst>
                  <a:outerShdw blurRad="38100" dist="38100" dir="2700000" rotWithShape="0">
                    <a:srgbClr val="000000"/>
                  </a:outerShdw>
                </a:effectLst>
              </a:defRPr>
            </a:lvl4pPr>
            <a:lvl5pPr marL="0" indent="1828800">
              <a:spcBef>
                <a:spcPts val="300"/>
              </a:spcBef>
              <a:buSzTx/>
              <a:buNone/>
              <a:defRPr sz="1400">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14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14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14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14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1400">
                <a:solidFill>
                  <a:srgbClr val="FFFFFF"/>
                </a:solidFill>
                <a:effectLst>
                  <a:outerShdw blurRad="38100" dist="38100" dir="2700000" rotWithShape="0">
                    <a:srgbClr val="000000"/>
                  </a:outerShdw>
                </a:effectLst>
              </a:rPr>
              <a:t>Nivel de texto 5</a:t>
            </a:r>
          </a:p>
        </p:txBody>
      </p:sp>
      <p:sp>
        <p:nvSpPr>
          <p:cNvPr id="119" name="Shape 119"/>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21" name="Shape 121"/>
          <p:cNvSpPr>
            <a:spLocks noGrp="1"/>
          </p:cNvSpPr>
          <p:nvPr>
            <p:ph type="title"/>
          </p:nvPr>
        </p:nvSpPr>
        <p:spPr>
          <a:xfrm>
            <a:off x="457200" y="152400"/>
            <a:ext cx="8229600" cy="1828800"/>
          </a:xfrm>
          <a:prstGeom prst="rect">
            <a:avLst/>
          </a:prstGeom>
        </p:spPr>
        <p:txBody>
          <a:bodyPr/>
          <a:lstStyle>
            <a:lvl1pPr>
              <a:defRPr>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4400">
                <a:solidFill>
                  <a:srgbClr val="E5FFFF"/>
                </a:solidFill>
                <a:effectLst>
                  <a:outerShdw blurRad="38100" dist="38100" dir="2700000" rotWithShape="0">
                    <a:srgbClr val="000000"/>
                  </a:outerShdw>
                </a:effectLst>
              </a:rPr>
              <a:t>Texto del título</a:t>
            </a:r>
          </a:p>
        </p:txBody>
      </p:sp>
      <p:sp>
        <p:nvSpPr>
          <p:cNvPr id="122" name="Shape 122"/>
          <p:cNvSpPr>
            <a:spLocks noGrp="1"/>
          </p:cNvSpPr>
          <p:nvPr>
            <p:ph type="body" idx="1"/>
          </p:nvPr>
        </p:nvSpPr>
        <p:spPr>
          <a:xfrm>
            <a:off x="457200" y="1981200"/>
            <a:ext cx="8229600" cy="4876800"/>
          </a:xfrm>
          <a:prstGeom prst="rect">
            <a:avLst/>
          </a:prstGeom>
        </p:spPr>
        <p:txBody>
          <a:bodyPr/>
          <a:lstStyle>
            <a:lvl1pPr>
              <a:buClr>
                <a:srgbClr val="00CCFF"/>
              </a:buClr>
              <a:buSzPct val="65000"/>
              <a:buFont typeface="Wingdings"/>
              <a:buChar char="■"/>
              <a:defRPr>
                <a:solidFill>
                  <a:srgbClr val="FFFFFF"/>
                </a:solidFill>
                <a:effectLst>
                  <a:outerShdw blurRad="38100" dist="38100" dir="2700000" rotWithShape="0">
                    <a:srgbClr val="000000"/>
                  </a:outerShdw>
                </a:effectLst>
              </a:defRPr>
            </a:lvl1pPr>
            <a:lvl2pPr>
              <a:buClr>
                <a:srgbClr val="00CCFF"/>
              </a:buClr>
              <a:buSzPct val="65000"/>
              <a:buFont typeface="Wingdings"/>
              <a:buChar char="■"/>
              <a:defRPr>
                <a:solidFill>
                  <a:srgbClr val="FFFFFF"/>
                </a:solidFill>
                <a:effectLst>
                  <a:outerShdw blurRad="38100" dist="38100" dir="2700000" rotWithShape="0">
                    <a:srgbClr val="000000"/>
                  </a:outerShdw>
                </a:effectLst>
              </a:defRPr>
            </a:lvl2pPr>
            <a:lvl3pPr>
              <a:buClr>
                <a:srgbClr val="00CCFF"/>
              </a:buClr>
              <a:buSzPct val="65000"/>
              <a:buFont typeface="Wingdings"/>
              <a:buChar char="■"/>
              <a:defRPr>
                <a:solidFill>
                  <a:srgbClr val="FFFFFF"/>
                </a:solidFill>
                <a:effectLst>
                  <a:outerShdw blurRad="38100" dist="38100" dir="2700000" rotWithShape="0">
                    <a:srgbClr val="000000"/>
                  </a:outerShdw>
                </a:effectLst>
              </a:defRPr>
            </a:lvl3pPr>
            <a:lvl4pPr>
              <a:buClr>
                <a:srgbClr val="00CCFF"/>
              </a:buClr>
              <a:buSzPct val="65000"/>
              <a:buFont typeface="Wingdings"/>
              <a:buChar char="■"/>
              <a:defRPr>
                <a:solidFill>
                  <a:srgbClr val="FFFFFF"/>
                </a:solidFill>
                <a:effectLst>
                  <a:outerShdw blurRad="38100" dist="38100" dir="2700000" rotWithShape="0">
                    <a:srgbClr val="000000"/>
                  </a:outerShdw>
                </a:effectLst>
              </a:defRPr>
            </a:lvl4pPr>
            <a:lvl5pPr>
              <a:buClr>
                <a:srgbClr val="00CCFF"/>
              </a:buClr>
              <a:buSzPct val="65000"/>
              <a:buFont typeface="Wingdings"/>
              <a:buChar char="■"/>
              <a:defRPr>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32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32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32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32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3200">
                <a:solidFill>
                  <a:srgbClr val="FFFFFF"/>
                </a:solidFill>
                <a:effectLst>
                  <a:outerShdw blurRad="38100" dist="38100" dir="2700000" rotWithShape="0">
                    <a:srgbClr val="000000"/>
                  </a:outerShdw>
                </a:effectLst>
              </a:rPr>
              <a:t>Nivel de texto 5</a:t>
            </a:r>
          </a:p>
        </p:txBody>
      </p:sp>
      <p:sp>
        <p:nvSpPr>
          <p:cNvPr id="123" name="Shape 123"/>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25" name="Shape 125"/>
          <p:cNvSpPr>
            <a:spLocks noGrp="1"/>
          </p:cNvSpPr>
          <p:nvPr>
            <p:ph type="title"/>
          </p:nvPr>
        </p:nvSpPr>
        <p:spPr>
          <a:xfrm>
            <a:off x="6629400" y="0"/>
            <a:ext cx="2057400" cy="6477000"/>
          </a:xfrm>
          <a:prstGeom prst="rect">
            <a:avLst/>
          </a:prstGeom>
        </p:spPr>
        <p:txBody>
          <a:bodyPr/>
          <a:lstStyle>
            <a:lvl1pPr>
              <a:defRPr>
                <a:solidFill>
                  <a:srgbClr val="E5FFFF"/>
                </a:solidFill>
                <a:effectLst>
                  <a:outerShdw blurRad="38100" dist="38100" dir="2700000" rotWithShape="0">
                    <a:srgbClr val="000000"/>
                  </a:outerShdw>
                </a:effectLst>
              </a:defRPr>
            </a:lvl1pPr>
          </a:lstStyle>
          <a:p>
            <a:pPr lvl="0">
              <a:defRPr sz="1800">
                <a:solidFill>
                  <a:srgbClr val="000000"/>
                </a:solidFill>
                <a:effectLst/>
              </a:defRPr>
            </a:pPr>
            <a:r>
              <a:rPr sz="4400">
                <a:solidFill>
                  <a:srgbClr val="E5FFFF"/>
                </a:solidFill>
                <a:effectLst>
                  <a:outerShdw blurRad="38100" dist="38100" dir="2700000" rotWithShape="0">
                    <a:srgbClr val="000000"/>
                  </a:outerShdw>
                </a:effectLst>
              </a:rPr>
              <a:t>Texto del título</a:t>
            </a:r>
          </a:p>
        </p:txBody>
      </p:sp>
      <p:sp>
        <p:nvSpPr>
          <p:cNvPr id="126" name="Shape 126"/>
          <p:cNvSpPr>
            <a:spLocks noGrp="1"/>
          </p:cNvSpPr>
          <p:nvPr>
            <p:ph type="body" idx="1"/>
          </p:nvPr>
        </p:nvSpPr>
        <p:spPr>
          <a:xfrm>
            <a:off x="457200" y="381000"/>
            <a:ext cx="6019800" cy="6477000"/>
          </a:xfrm>
          <a:prstGeom prst="rect">
            <a:avLst/>
          </a:prstGeom>
        </p:spPr>
        <p:txBody>
          <a:bodyPr/>
          <a:lstStyle>
            <a:lvl1pPr>
              <a:buClr>
                <a:srgbClr val="00CCFF"/>
              </a:buClr>
              <a:buSzPct val="65000"/>
              <a:buFont typeface="Wingdings"/>
              <a:buChar char="■"/>
              <a:defRPr>
                <a:solidFill>
                  <a:srgbClr val="FFFFFF"/>
                </a:solidFill>
                <a:effectLst>
                  <a:outerShdw blurRad="38100" dist="38100" dir="2700000" rotWithShape="0">
                    <a:srgbClr val="000000"/>
                  </a:outerShdw>
                </a:effectLst>
              </a:defRPr>
            </a:lvl1pPr>
            <a:lvl2pPr>
              <a:buClr>
                <a:srgbClr val="00CCFF"/>
              </a:buClr>
              <a:buSzPct val="65000"/>
              <a:buFont typeface="Wingdings"/>
              <a:buChar char="■"/>
              <a:defRPr>
                <a:solidFill>
                  <a:srgbClr val="FFFFFF"/>
                </a:solidFill>
                <a:effectLst>
                  <a:outerShdw blurRad="38100" dist="38100" dir="2700000" rotWithShape="0">
                    <a:srgbClr val="000000"/>
                  </a:outerShdw>
                </a:effectLst>
              </a:defRPr>
            </a:lvl2pPr>
            <a:lvl3pPr>
              <a:buClr>
                <a:srgbClr val="00CCFF"/>
              </a:buClr>
              <a:buSzPct val="65000"/>
              <a:buFont typeface="Wingdings"/>
              <a:buChar char="■"/>
              <a:defRPr>
                <a:solidFill>
                  <a:srgbClr val="FFFFFF"/>
                </a:solidFill>
                <a:effectLst>
                  <a:outerShdw blurRad="38100" dist="38100" dir="2700000" rotWithShape="0">
                    <a:srgbClr val="000000"/>
                  </a:outerShdw>
                </a:effectLst>
              </a:defRPr>
            </a:lvl3pPr>
            <a:lvl4pPr>
              <a:buClr>
                <a:srgbClr val="00CCFF"/>
              </a:buClr>
              <a:buSzPct val="65000"/>
              <a:buFont typeface="Wingdings"/>
              <a:buChar char="■"/>
              <a:defRPr>
                <a:solidFill>
                  <a:srgbClr val="FFFFFF"/>
                </a:solidFill>
                <a:effectLst>
                  <a:outerShdw blurRad="38100" dist="38100" dir="2700000" rotWithShape="0">
                    <a:srgbClr val="000000"/>
                  </a:outerShdw>
                </a:effectLst>
              </a:defRPr>
            </a:lvl4pPr>
            <a:lvl5pPr>
              <a:buClr>
                <a:srgbClr val="00CCFF"/>
              </a:buClr>
              <a:buSzPct val="65000"/>
              <a:buFont typeface="Wingdings"/>
              <a:buChar char="■"/>
              <a:defRPr>
                <a:solidFill>
                  <a:srgbClr val="FFFFFF"/>
                </a:solidFill>
                <a:effectLst>
                  <a:outerShdw blurRad="38100" dist="38100" dir="2700000" rotWithShape="0">
                    <a:srgbClr val="000000"/>
                  </a:outerShdw>
                </a:effectLst>
              </a:defRPr>
            </a:lvl5pPr>
          </a:lstStyle>
          <a:p>
            <a:pPr lvl="0">
              <a:defRPr sz="1800">
                <a:solidFill>
                  <a:srgbClr val="000000"/>
                </a:solidFill>
                <a:effectLst/>
              </a:defRPr>
            </a:pPr>
            <a:r>
              <a:rPr sz="3200">
                <a:solidFill>
                  <a:srgbClr val="FFFFFF"/>
                </a:solidFill>
                <a:effectLst>
                  <a:outerShdw blurRad="38100" dist="38100" dir="2700000" rotWithShape="0">
                    <a:srgbClr val="000000"/>
                  </a:outerShdw>
                </a:effectLst>
              </a:rPr>
              <a:t>Nivel de texto 1</a:t>
            </a:r>
          </a:p>
          <a:p>
            <a:pPr lvl="1">
              <a:defRPr sz="1800">
                <a:solidFill>
                  <a:srgbClr val="000000"/>
                </a:solidFill>
                <a:effectLst/>
              </a:defRPr>
            </a:pPr>
            <a:r>
              <a:rPr sz="3200">
                <a:solidFill>
                  <a:srgbClr val="FFFFFF"/>
                </a:solidFill>
                <a:effectLst>
                  <a:outerShdw blurRad="38100" dist="38100" dir="2700000" rotWithShape="0">
                    <a:srgbClr val="000000"/>
                  </a:outerShdw>
                </a:effectLst>
              </a:rPr>
              <a:t>Nivel de texto 2</a:t>
            </a:r>
          </a:p>
          <a:p>
            <a:pPr lvl="2">
              <a:defRPr sz="1800">
                <a:solidFill>
                  <a:srgbClr val="000000"/>
                </a:solidFill>
                <a:effectLst/>
              </a:defRPr>
            </a:pPr>
            <a:r>
              <a:rPr sz="3200">
                <a:solidFill>
                  <a:srgbClr val="FFFFFF"/>
                </a:solidFill>
                <a:effectLst>
                  <a:outerShdw blurRad="38100" dist="38100" dir="2700000" rotWithShape="0">
                    <a:srgbClr val="000000"/>
                  </a:outerShdw>
                </a:effectLst>
              </a:rPr>
              <a:t>Nivel de texto 3</a:t>
            </a:r>
          </a:p>
          <a:p>
            <a:pPr lvl="3">
              <a:defRPr sz="1800">
                <a:solidFill>
                  <a:srgbClr val="000000"/>
                </a:solidFill>
                <a:effectLst/>
              </a:defRPr>
            </a:pPr>
            <a:r>
              <a:rPr sz="3200">
                <a:solidFill>
                  <a:srgbClr val="FFFFFF"/>
                </a:solidFill>
                <a:effectLst>
                  <a:outerShdw blurRad="38100" dist="38100" dir="2700000" rotWithShape="0">
                    <a:srgbClr val="000000"/>
                  </a:outerShdw>
                </a:effectLst>
              </a:rPr>
              <a:t>Nivel de texto 4</a:t>
            </a:r>
          </a:p>
          <a:p>
            <a:pPr lvl="4">
              <a:defRPr sz="1800">
                <a:solidFill>
                  <a:srgbClr val="000000"/>
                </a:solidFill>
                <a:effectLst/>
              </a:defRPr>
            </a:pPr>
            <a:r>
              <a:rPr sz="3200">
                <a:solidFill>
                  <a:srgbClr val="FFFFFF"/>
                </a:solidFill>
                <a:effectLst>
                  <a:outerShdw blurRad="38100" dist="38100" dir="2700000" rotWithShape="0">
                    <a:srgbClr val="000000"/>
                  </a:outerShdw>
                </a:effectLst>
              </a:rPr>
              <a:t>Nivel de texto 5</a:t>
            </a:r>
          </a:p>
        </p:txBody>
      </p:sp>
      <p:sp>
        <p:nvSpPr>
          <p:cNvPr id="127" name="Shape 127"/>
          <p:cNvSpPr>
            <a:spLocks noGrp="1"/>
          </p:cNvSpPr>
          <p:nvPr>
            <p:ph type="sldNum" sz="quarter" idx="2"/>
          </p:nvPr>
        </p:nvSpPr>
        <p:spPr>
          <a:xfrm>
            <a:off x="6553200" y="6432651"/>
            <a:ext cx="2133600" cy="288824"/>
          </a:xfrm>
          <a:prstGeom prst="rect">
            <a:avLst/>
          </a:prstGeom>
        </p:spPr>
        <p:txBody>
          <a:bodyPr anchor="b"/>
          <a:lstStyle>
            <a:lvl1pPr>
              <a:defRPr>
                <a:solidFill>
                  <a:srgbClr val="FFFFFF"/>
                </a:solidFill>
                <a:effectLst>
                  <a:outerShdw blurRad="38100" dist="38100" dir="2700000" rotWithShape="0">
                    <a:srgbClr val="000000"/>
                  </a:outerShdw>
                </a:effectLst>
                <a:latin typeface="Arial"/>
                <a:ea typeface="Arial"/>
                <a:cs typeface="Arial"/>
                <a:sym typeface="Arial"/>
              </a:defRPr>
            </a:lvl1pPr>
          </a:lstStyle>
          <a:p>
            <a:pPr lvl="0"/>
            <a:fld id="{86CB4B4D-7CA3-9044-876B-883B54F8677D}" type="slidenum">
              <a:t>‹Nº›</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9" name="Shape 129"/>
          <p:cNvSpPr>
            <a:spLocks noGrp="1"/>
          </p:cNvSpPr>
          <p:nvPr>
            <p:ph type="title"/>
          </p:nvPr>
        </p:nvSpPr>
        <p:spPr>
          <a:xfrm>
            <a:off x="685800" y="1844675"/>
            <a:ext cx="7772400" cy="2041525"/>
          </a:xfrm>
          <a:prstGeom prst="rect">
            <a:avLst/>
          </a:prstGeom>
        </p:spPr>
        <p:txBody>
          <a:bodyPr/>
          <a:lstStyle/>
          <a:p>
            <a:pPr lvl="0">
              <a:defRPr sz="1800"/>
            </a:pPr>
            <a:r>
              <a:rPr sz="4400"/>
              <a:t>Texto del título</a:t>
            </a:r>
          </a:p>
        </p:txBody>
      </p:sp>
      <p:sp>
        <p:nvSpPr>
          <p:cNvPr id="130" name="Shape 130"/>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31" name="Shape 131"/>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a:lstStyle/>
          <a:p>
            <a:pPr lvl="0">
              <a:defRPr sz="1800"/>
            </a:pPr>
            <a:r>
              <a:rPr sz="4400"/>
              <a:t>Texto del título</a:t>
            </a:r>
          </a:p>
        </p:txBody>
      </p:sp>
      <p:sp>
        <p:nvSpPr>
          <p:cNvPr id="134" name="Shape 134"/>
          <p:cNvSpPr>
            <a:spLocks noGrp="1"/>
          </p:cNvSpPr>
          <p:nvPr>
            <p:ph type="body" idx="1"/>
          </p:nvPr>
        </p:nvSpPr>
        <p:spPr>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35" name="Shape 135"/>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37" name="Shape 137"/>
          <p:cNvSpPr>
            <a:spLocks noGrp="1"/>
          </p:cNvSpPr>
          <p:nvPr>
            <p:ph type="title"/>
          </p:nvPr>
        </p:nvSpPr>
        <p:spPr>
          <a:xfrm>
            <a:off x="722312" y="4406900"/>
            <a:ext cx="7772401" cy="1362075"/>
          </a:xfrm>
          <a:prstGeom prst="rect">
            <a:avLst/>
          </a:prstGeom>
        </p:spPr>
        <p:txBody>
          <a:bodyPr anchor="t"/>
          <a:lstStyle>
            <a:lvl1pPr algn="l">
              <a:defRPr sz="4000" cap="all"/>
            </a:lvl1pPr>
          </a:lstStyle>
          <a:p>
            <a:pPr lvl="0">
              <a:defRPr sz="1800" cap="none"/>
            </a:pPr>
            <a:r>
              <a:rPr sz="4000" cap="all"/>
              <a:t>Texto del título</a:t>
            </a:r>
          </a:p>
        </p:txBody>
      </p:sp>
      <p:sp>
        <p:nvSpPr>
          <p:cNvPr id="138" name="Shape 138"/>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139" name="Shape 139"/>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a:lstStyle/>
          <a:p>
            <a:pPr lvl="0">
              <a:defRPr sz="1800"/>
            </a:pPr>
            <a:r>
              <a:rPr sz="4400"/>
              <a:t>Texto del título</a:t>
            </a:r>
          </a:p>
        </p:txBody>
      </p:sp>
      <p:sp>
        <p:nvSpPr>
          <p:cNvPr id="142" name="Shape 142"/>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143" name="Shape 143"/>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45" name="Shape 145"/>
          <p:cNvSpPr>
            <a:spLocks noGrp="1"/>
          </p:cNvSpPr>
          <p:nvPr>
            <p:ph type="title"/>
          </p:nvPr>
        </p:nvSpPr>
        <p:spPr>
          <a:xfrm>
            <a:off x="457200" y="256810"/>
            <a:ext cx="8229600" cy="1178656"/>
          </a:xfrm>
          <a:prstGeom prst="rect">
            <a:avLst/>
          </a:prstGeom>
        </p:spPr>
        <p:txBody>
          <a:bodyPr/>
          <a:lstStyle/>
          <a:p>
            <a:pPr lvl="0">
              <a:defRPr sz="1800"/>
            </a:pPr>
            <a:r>
              <a:rPr sz="4400"/>
              <a:t>Texto del título</a:t>
            </a:r>
          </a:p>
        </p:txBody>
      </p:sp>
      <p:sp>
        <p:nvSpPr>
          <p:cNvPr id="146" name="Shape 146"/>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147" name="Shape 147"/>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a:lstStyle/>
          <a:p>
            <a:pPr lvl="0">
              <a:defRPr sz="1800"/>
            </a:pPr>
            <a:r>
              <a:rPr sz="4400"/>
              <a:t>Texto del título</a:t>
            </a:r>
          </a:p>
        </p:txBody>
      </p:sp>
      <p:sp>
        <p:nvSpPr>
          <p:cNvPr id="150" name="Shape 150"/>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xfrm>
            <a:off x="685800" y="381000"/>
            <a:ext cx="7772400" cy="1600200"/>
          </a:xfrm>
          <a:prstGeom prst="rect">
            <a:avLst/>
          </a:prstGeom>
        </p:spPr>
        <p:txBody>
          <a:bodyPr/>
          <a:lstStyle/>
          <a:p>
            <a:pPr lvl="0">
              <a:defRPr sz="1800"/>
            </a:pPr>
            <a:r>
              <a:rPr sz="4400"/>
              <a:t>Texto del título</a:t>
            </a:r>
          </a:p>
        </p:txBody>
      </p:sp>
      <p:sp>
        <p:nvSpPr>
          <p:cNvPr id="19" name="Shape 19"/>
          <p:cNvSpPr>
            <a:spLocks noGrp="1"/>
          </p:cNvSpPr>
          <p:nvPr>
            <p:ph type="body" idx="1"/>
          </p:nvPr>
        </p:nvSpPr>
        <p:spPr>
          <a:xfrm>
            <a:off x="685800" y="1981200"/>
            <a:ext cx="3810000" cy="4876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20" name="Shape 2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2" name="Shape 152"/>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54" name="Shape 154"/>
          <p:cNvSpPr>
            <a:spLocks noGrp="1"/>
          </p:cNvSpPr>
          <p:nvPr>
            <p:ph type="title"/>
          </p:nvPr>
        </p:nvSpPr>
        <p:spPr>
          <a:xfrm>
            <a:off x="457200" y="0"/>
            <a:ext cx="3008314" cy="1435100"/>
          </a:xfrm>
          <a:prstGeom prst="rect">
            <a:avLst/>
          </a:prstGeom>
        </p:spPr>
        <p:txBody>
          <a:bodyPr anchor="b"/>
          <a:lstStyle>
            <a:lvl1pPr algn="l">
              <a:defRPr sz="2000"/>
            </a:lvl1pPr>
          </a:lstStyle>
          <a:p>
            <a:pPr lvl="0">
              <a:defRPr sz="1800"/>
            </a:pPr>
            <a:r>
              <a:rPr sz="2000"/>
              <a:t>Texto del título</a:t>
            </a:r>
          </a:p>
        </p:txBody>
      </p:sp>
      <p:sp>
        <p:nvSpPr>
          <p:cNvPr id="155" name="Shape 155"/>
          <p:cNvSpPr>
            <a:spLocks noGrp="1"/>
          </p:cNvSpPr>
          <p:nvPr>
            <p:ph type="body" idx="1"/>
          </p:nvPr>
        </p:nvSpPr>
        <p:spPr>
          <a:xfrm>
            <a:off x="3575050" y="273050"/>
            <a:ext cx="5111750" cy="658495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56" name="Shape 156"/>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58" name="Shape 158"/>
          <p:cNvSpPr>
            <a:spLocks noGrp="1"/>
          </p:cNvSpPr>
          <p:nvPr>
            <p:ph type="title"/>
          </p:nvPr>
        </p:nvSpPr>
        <p:spPr>
          <a:xfrm>
            <a:off x="1792288" y="4800600"/>
            <a:ext cx="5486401" cy="566738"/>
          </a:xfrm>
          <a:prstGeom prst="rect">
            <a:avLst/>
          </a:prstGeom>
        </p:spPr>
        <p:txBody>
          <a:bodyPr anchor="b"/>
          <a:lstStyle>
            <a:lvl1pPr algn="l">
              <a:defRPr sz="2000"/>
            </a:lvl1pPr>
          </a:lstStyle>
          <a:p>
            <a:pPr lvl="0">
              <a:defRPr sz="1800"/>
            </a:pPr>
            <a:r>
              <a:rPr sz="2000"/>
              <a:t>Texto del título</a:t>
            </a:r>
          </a:p>
        </p:txBody>
      </p:sp>
      <p:sp>
        <p:nvSpPr>
          <p:cNvPr id="159" name="Shape 159"/>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160" name="Shape 160"/>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p>
            <a:pPr lvl="0">
              <a:defRPr sz="1800"/>
            </a:pPr>
            <a:r>
              <a:rPr sz="4400"/>
              <a:t>Texto del título</a:t>
            </a:r>
          </a:p>
        </p:txBody>
      </p:sp>
      <p:sp>
        <p:nvSpPr>
          <p:cNvPr id="163" name="Shape 163"/>
          <p:cNvSpPr>
            <a:spLocks noGrp="1"/>
          </p:cNvSpPr>
          <p:nvPr>
            <p:ph type="body" idx="1"/>
          </p:nvPr>
        </p:nvSpPr>
        <p:spPr>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64" name="Shape 164"/>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66" name="Shape 166"/>
          <p:cNvSpPr>
            <a:spLocks noGrp="1"/>
          </p:cNvSpPr>
          <p:nvPr>
            <p:ph type="title"/>
          </p:nvPr>
        </p:nvSpPr>
        <p:spPr>
          <a:xfrm>
            <a:off x="6629400" y="0"/>
            <a:ext cx="2057400" cy="6400802"/>
          </a:xfrm>
          <a:prstGeom prst="rect">
            <a:avLst/>
          </a:prstGeom>
        </p:spPr>
        <p:txBody>
          <a:bodyPr/>
          <a:lstStyle/>
          <a:p>
            <a:pPr lvl="0">
              <a:defRPr sz="1800"/>
            </a:pPr>
            <a:r>
              <a:rPr sz="4400"/>
              <a:t>Texto del título</a:t>
            </a:r>
          </a:p>
        </p:txBody>
      </p:sp>
      <p:sp>
        <p:nvSpPr>
          <p:cNvPr id="167" name="Shape 167"/>
          <p:cNvSpPr>
            <a:spLocks noGrp="1"/>
          </p:cNvSpPr>
          <p:nvPr>
            <p:ph type="body" idx="1"/>
          </p:nvPr>
        </p:nvSpPr>
        <p:spPr>
          <a:xfrm>
            <a:off x="457200" y="274638"/>
            <a:ext cx="6019800" cy="6583363"/>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68" name="Shape 168"/>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Slide">
    <p:bg>
      <p:bgPr>
        <a:solidFill>
          <a:srgbClr val="DDDDDD"/>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685800" y="1844675"/>
            <a:ext cx="7772400" cy="2041525"/>
          </a:xfrm>
          <a:prstGeom prst="rect">
            <a:avLst/>
          </a:prstGeom>
        </p:spPr>
        <p:txBody>
          <a:bodyPr/>
          <a:lstStyle/>
          <a:p>
            <a:pPr lvl="0">
              <a:defRPr sz="1800"/>
            </a:pPr>
            <a:r>
              <a:rPr sz="4400"/>
              <a:t>Texto del título</a:t>
            </a:r>
          </a:p>
        </p:txBody>
      </p:sp>
      <p:sp>
        <p:nvSpPr>
          <p:cNvPr id="171" name="Shape 171"/>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72" name="Shape 172"/>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DDDDDD"/>
        </a:solidFill>
        <a:effectLst/>
      </p:bgPr>
    </p:bg>
    <p:spTree>
      <p:nvGrpSpPr>
        <p:cNvPr id="1" name=""/>
        <p:cNvGrpSpPr/>
        <p:nvPr/>
      </p:nvGrpSpPr>
      <p:grpSpPr>
        <a:xfrm>
          <a:off x="0" y="0"/>
          <a:ext cx="0" cy="0"/>
          <a:chOff x="0" y="0"/>
          <a:chExt cx="0" cy="0"/>
        </a:xfrm>
      </p:grpSpPr>
      <p:sp>
        <p:nvSpPr>
          <p:cNvPr id="174" name="Shape 174"/>
          <p:cNvSpPr>
            <a:spLocks noGrp="1"/>
          </p:cNvSpPr>
          <p:nvPr>
            <p:ph type="title"/>
          </p:nvPr>
        </p:nvSpPr>
        <p:spPr>
          <a:prstGeom prst="rect">
            <a:avLst/>
          </a:prstGeom>
        </p:spPr>
        <p:txBody>
          <a:bodyPr/>
          <a:lstStyle/>
          <a:p>
            <a:pPr lvl="0">
              <a:defRPr sz="1800"/>
            </a:pPr>
            <a:r>
              <a:rPr sz="4400"/>
              <a:t>Texto del título</a:t>
            </a:r>
          </a:p>
        </p:txBody>
      </p:sp>
      <p:sp>
        <p:nvSpPr>
          <p:cNvPr id="175" name="Shape 175"/>
          <p:cNvSpPr>
            <a:spLocks noGrp="1"/>
          </p:cNvSpPr>
          <p:nvPr>
            <p:ph type="body" idx="1"/>
          </p:nvPr>
        </p:nvSpPr>
        <p:spPr>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76" name="Shape 176"/>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DDDDDD"/>
        </a:solidFill>
        <a:effectLst/>
      </p:bgPr>
    </p:bg>
    <p:spTree>
      <p:nvGrpSpPr>
        <p:cNvPr id="1" name=""/>
        <p:cNvGrpSpPr/>
        <p:nvPr/>
      </p:nvGrpSpPr>
      <p:grpSpPr>
        <a:xfrm>
          <a:off x="0" y="0"/>
          <a:ext cx="0" cy="0"/>
          <a:chOff x="0" y="0"/>
          <a:chExt cx="0" cy="0"/>
        </a:xfrm>
      </p:grpSpPr>
      <p:sp>
        <p:nvSpPr>
          <p:cNvPr id="178" name="Shape 178"/>
          <p:cNvSpPr>
            <a:spLocks noGrp="1"/>
          </p:cNvSpPr>
          <p:nvPr>
            <p:ph type="title"/>
          </p:nvPr>
        </p:nvSpPr>
        <p:spPr>
          <a:xfrm>
            <a:off x="722312" y="4406900"/>
            <a:ext cx="7772401" cy="1362075"/>
          </a:xfrm>
          <a:prstGeom prst="rect">
            <a:avLst/>
          </a:prstGeom>
        </p:spPr>
        <p:txBody>
          <a:bodyPr anchor="t"/>
          <a:lstStyle>
            <a:lvl1pPr algn="l">
              <a:defRPr sz="4000" cap="all"/>
            </a:lvl1pPr>
          </a:lstStyle>
          <a:p>
            <a:pPr lvl="0">
              <a:defRPr sz="1800" cap="none"/>
            </a:pPr>
            <a:r>
              <a:rPr sz="4000" cap="all"/>
              <a:t>Texto del título</a:t>
            </a:r>
          </a:p>
        </p:txBody>
      </p:sp>
      <p:sp>
        <p:nvSpPr>
          <p:cNvPr id="179" name="Shape 179"/>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180" name="Shape 180"/>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wo Content">
    <p:bg>
      <p:bgPr>
        <a:solidFill>
          <a:srgbClr val="DDDDDD"/>
        </a:solidFill>
        <a:effectLst/>
      </p:bgPr>
    </p:bg>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p>
            <a:pPr lvl="0">
              <a:defRPr sz="1800"/>
            </a:pPr>
            <a:r>
              <a:rPr sz="4400"/>
              <a:t>Texto del título</a:t>
            </a:r>
          </a:p>
        </p:txBody>
      </p:sp>
      <p:sp>
        <p:nvSpPr>
          <p:cNvPr id="183" name="Shape 183"/>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184" name="Shape 184"/>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mparison">
    <p:bg>
      <p:bgPr>
        <a:solidFill>
          <a:srgbClr val="DDDDDD"/>
        </a:solidFill>
        <a:effectLst/>
      </p:bgPr>
    </p:bg>
    <p:spTree>
      <p:nvGrpSpPr>
        <p:cNvPr id="1" name=""/>
        <p:cNvGrpSpPr/>
        <p:nvPr/>
      </p:nvGrpSpPr>
      <p:grpSpPr>
        <a:xfrm>
          <a:off x="0" y="0"/>
          <a:ext cx="0" cy="0"/>
          <a:chOff x="0" y="0"/>
          <a:chExt cx="0" cy="0"/>
        </a:xfrm>
      </p:grpSpPr>
      <p:sp>
        <p:nvSpPr>
          <p:cNvPr id="186" name="Shape 186"/>
          <p:cNvSpPr>
            <a:spLocks noGrp="1"/>
          </p:cNvSpPr>
          <p:nvPr>
            <p:ph type="title"/>
          </p:nvPr>
        </p:nvSpPr>
        <p:spPr>
          <a:xfrm>
            <a:off x="457200" y="256810"/>
            <a:ext cx="8229600" cy="1178656"/>
          </a:xfrm>
          <a:prstGeom prst="rect">
            <a:avLst/>
          </a:prstGeom>
        </p:spPr>
        <p:txBody>
          <a:bodyPr/>
          <a:lstStyle/>
          <a:p>
            <a:pPr lvl="0">
              <a:defRPr sz="1800"/>
            </a:pPr>
            <a:r>
              <a:rPr sz="4400"/>
              <a:t>Texto del título</a:t>
            </a:r>
          </a:p>
        </p:txBody>
      </p:sp>
      <p:sp>
        <p:nvSpPr>
          <p:cNvPr id="187" name="Shape 187"/>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188" name="Shape 188"/>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Texto del título</a:t>
            </a:r>
          </a:p>
        </p:txBody>
      </p:sp>
      <p:sp>
        <p:nvSpPr>
          <p:cNvPr id="23" name="Shape 23"/>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24" name="Shape 2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Only">
    <p:bg>
      <p:bgPr>
        <a:solidFill>
          <a:srgbClr val="DDDDDD"/>
        </a:solidFill>
        <a:effectLst/>
      </p:bgPr>
    </p:bg>
    <p:spTree>
      <p:nvGrpSpPr>
        <p:cNvPr id="1" name=""/>
        <p:cNvGrpSpPr/>
        <p:nvPr/>
      </p:nvGrpSpPr>
      <p:grpSpPr>
        <a:xfrm>
          <a:off x="0" y="0"/>
          <a:ext cx="0" cy="0"/>
          <a:chOff x="0" y="0"/>
          <a:chExt cx="0" cy="0"/>
        </a:xfrm>
      </p:grpSpPr>
      <p:sp>
        <p:nvSpPr>
          <p:cNvPr id="190" name="Shape 190"/>
          <p:cNvSpPr>
            <a:spLocks noGrp="1"/>
          </p:cNvSpPr>
          <p:nvPr>
            <p:ph type="title"/>
          </p:nvPr>
        </p:nvSpPr>
        <p:spPr>
          <a:prstGeom prst="rect">
            <a:avLst/>
          </a:prstGeom>
        </p:spPr>
        <p:txBody>
          <a:bodyPr/>
          <a:lstStyle/>
          <a:p>
            <a:pPr lvl="0">
              <a:defRPr sz="1800"/>
            </a:pPr>
            <a:r>
              <a:rPr sz="4400"/>
              <a:t>Texto del título</a:t>
            </a:r>
          </a:p>
        </p:txBody>
      </p:sp>
      <p:sp>
        <p:nvSpPr>
          <p:cNvPr id="191" name="Shape 191"/>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Blank">
    <p:bg>
      <p:bgPr>
        <a:solidFill>
          <a:srgbClr val="DDDDDD"/>
        </a:solidFill>
        <a:effectLst/>
      </p:bgPr>
    </p:bg>
    <p:spTree>
      <p:nvGrpSpPr>
        <p:cNvPr id="1" name=""/>
        <p:cNvGrpSpPr/>
        <p:nvPr/>
      </p:nvGrpSpPr>
      <p:grpSpPr>
        <a:xfrm>
          <a:off x="0" y="0"/>
          <a:ext cx="0" cy="0"/>
          <a:chOff x="0" y="0"/>
          <a:chExt cx="0" cy="0"/>
        </a:xfrm>
      </p:grpSpPr>
      <p:sp>
        <p:nvSpPr>
          <p:cNvPr id="193" name="Shape 193"/>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DDDDDD"/>
        </a:solidFill>
        <a:effectLst/>
      </p:bgPr>
    </p:bg>
    <p:spTree>
      <p:nvGrpSpPr>
        <p:cNvPr id="1" name=""/>
        <p:cNvGrpSpPr/>
        <p:nvPr/>
      </p:nvGrpSpPr>
      <p:grpSpPr>
        <a:xfrm>
          <a:off x="0" y="0"/>
          <a:ext cx="0" cy="0"/>
          <a:chOff x="0" y="0"/>
          <a:chExt cx="0" cy="0"/>
        </a:xfrm>
      </p:grpSpPr>
      <p:sp>
        <p:nvSpPr>
          <p:cNvPr id="195" name="Shape 195"/>
          <p:cNvSpPr>
            <a:spLocks noGrp="1"/>
          </p:cNvSpPr>
          <p:nvPr>
            <p:ph type="title"/>
          </p:nvPr>
        </p:nvSpPr>
        <p:spPr>
          <a:xfrm>
            <a:off x="457200" y="0"/>
            <a:ext cx="3008314" cy="1435100"/>
          </a:xfrm>
          <a:prstGeom prst="rect">
            <a:avLst/>
          </a:prstGeom>
        </p:spPr>
        <p:txBody>
          <a:bodyPr anchor="b"/>
          <a:lstStyle>
            <a:lvl1pPr algn="l">
              <a:defRPr sz="2000"/>
            </a:lvl1pPr>
          </a:lstStyle>
          <a:p>
            <a:pPr lvl="0">
              <a:defRPr sz="1800"/>
            </a:pPr>
            <a:r>
              <a:rPr sz="2000"/>
              <a:t>Texto del título</a:t>
            </a:r>
          </a:p>
        </p:txBody>
      </p:sp>
      <p:sp>
        <p:nvSpPr>
          <p:cNvPr id="196" name="Shape 196"/>
          <p:cNvSpPr>
            <a:spLocks noGrp="1"/>
          </p:cNvSpPr>
          <p:nvPr>
            <p:ph type="body" idx="1"/>
          </p:nvPr>
        </p:nvSpPr>
        <p:spPr>
          <a:xfrm>
            <a:off x="3575050" y="273050"/>
            <a:ext cx="5111750" cy="658495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97" name="Shape 197"/>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DDDDDD"/>
        </a:solidFill>
        <a:effectLst/>
      </p:bgPr>
    </p:bg>
    <p:spTree>
      <p:nvGrpSpPr>
        <p:cNvPr id="1" name=""/>
        <p:cNvGrpSpPr/>
        <p:nvPr/>
      </p:nvGrpSpPr>
      <p:grpSpPr>
        <a:xfrm>
          <a:off x="0" y="0"/>
          <a:ext cx="0" cy="0"/>
          <a:chOff x="0" y="0"/>
          <a:chExt cx="0" cy="0"/>
        </a:xfrm>
      </p:grpSpPr>
      <p:sp>
        <p:nvSpPr>
          <p:cNvPr id="199" name="Shape 199"/>
          <p:cNvSpPr>
            <a:spLocks noGrp="1"/>
          </p:cNvSpPr>
          <p:nvPr>
            <p:ph type="title"/>
          </p:nvPr>
        </p:nvSpPr>
        <p:spPr>
          <a:xfrm>
            <a:off x="1792288" y="4800600"/>
            <a:ext cx="5486401" cy="566738"/>
          </a:xfrm>
          <a:prstGeom prst="rect">
            <a:avLst/>
          </a:prstGeom>
        </p:spPr>
        <p:txBody>
          <a:bodyPr anchor="b"/>
          <a:lstStyle>
            <a:lvl1pPr algn="l">
              <a:defRPr sz="2000"/>
            </a:lvl1pPr>
          </a:lstStyle>
          <a:p>
            <a:pPr lvl="0">
              <a:defRPr sz="1800"/>
            </a:pPr>
            <a:r>
              <a:rPr sz="2000"/>
              <a:t>Texto del título</a:t>
            </a:r>
          </a:p>
        </p:txBody>
      </p:sp>
      <p:sp>
        <p:nvSpPr>
          <p:cNvPr id="200" name="Shape 200"/>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201" name="Shape 201"/>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DDDDDD"/>
        </a:solidFill>
        <a:effectLst/>
      </p:bgPr>
    </p:bg>
    <p:spTree>
      <p:nvGrpSpPr>
        <p:cNvPr id="1" name=""/>
        <p:cNvGrpSpPr/>
        <p:nvPr/>
      </p:nvGrpSpPr>
      <p:grpSpPr>
        <a:xfrm>
          <a:off x="0" y="0"/>
          <a:ext cx="0" cy="0"/>
          <a:chOff x="0" y="0"/>
          <a:chExt cx="0" cy="0"/>
        </a:xfrm>
      </p:grpSpPr>
      <p:sp>
        <p:nvSpPr>
          <p:cNvPr id="203" name="Shape 203"/>
          <p:cNvSpPr>
            <a:spLocks noGrp="1"/>
          </p:cNvSpPr>
          <p:nvPr>
            <p:ph type="title"/>
          </p:nvPr>
        </p:nvSpPr>
        <p:spPr>
          <a:prstGeom prst="rect">
            <a:avLst/>
          </a:prstGeom>
        </p:spPr>
        <p:txBody>
          <a:bodyPr/>
          <a:lstStyle/>
          <a:p>
            <a:pPr lvl="0">
              <a:defRPr sz="1800"/>
            </a:pPr>
            <a:r>
              <a:rPr sz="4400"/>
              <a:t>Texto del título</a:t>
            </a:r>
          </a:p>
        </p:txBody>
      </p:sp>
      <p:sp>
        <p:nvSpPr>
          <p:cNvPr id="204" name="Shape 204"/>
          <p:cNvSpPr>
            <a:spLocks noGrp="1"/>
          </p:cNvSpPr>
          <p:nvPr>
            <p:ph type="body" idx="1"/>
          </p:nvPr>
        </p:nvSpPr>
        <p:spPr>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05" name="Shape 205"/>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DDDDDD"/>
        </a:solidFill>
        <a:effectLst/>
      </p:bgPr>
    </p:bg>
    <p:spTree>
      <p:nvGrpSpPr>
        <p:cNvPr id="1" name=""/>
        <p:cNvGrpSpPr/>
        <p:nvPr/>
      </p:nvGrpSpPr>
      <p:grpSpPr>
        <a:xfrm>
          <a:off x="0" y="0"/>
          <a:ext cx="0" cy="0"/>
          <a:chOff x="0" y="0"/>
          <a:chExt cx="0" cy="0"/>
        </a:xfrm>
      </p:grpSpPr>
      <p:sp>
        <p:nvSpPr>
          <p:cNvPr id="207" name="Shape 207"/>
          <p:cNvSpPr>
            <a:spLocks noGrp="1"/>
          </p:cNvSpPr>
          <p:nvPr>
            <p:ph type="title"/>
          </p:nvPr>
        </p:nvSpPr>
        <p:spPr>
          <a:xfrm>
            <a:off x="6629400" y="0"/>
            <a:ext cx="2057400" cy="6400802"/>
          </a:xfrm>
          <a:prstGeom prst="rect">
            <a:avLst/>
          </a:prstGeom>
        </p:spPr>
        <p:txBody>
          <a:bodyPr/>
          <a:lstStyle/>
          <a:p>
            <a:pPr lvl="0">
              <a:defRPr sz="1800"/>
            </a:pPr>
            <a:r>
              <a:rPr sz="4400"/>
              <a:t>Texto del título</a:t>
            </a:r>
          </a:p>
        </p:txBody>
      </p:sp>
      <p:sp>
        <p:nvSpPr>
          <p:cNvPr id="208" name="Shape 208"/>
          <p:cNvSpPr>
            <a:spLocks noGrp="1"/>
          </p:cNvSpPr>
          <p:nvPr>
            <p:ph type="body" idx="1"/>
          </p:nvPr>
        </p:nvSpPr>
        <p:spPr>
          <a:xfrm>
            <a:off x="457200" y="274638"/>
            <a:ext cx="6019800" cy="6583363"/>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09" name="Shape 209"/>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DDDDDD"/>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457200" y="274638"/>
            <a:ext cx="8229600" cy="1143001"/>
          </a:xfrm>
          <a:prstGeom prst="rect">
            <a:avLst/>
          </a:prstGeom>
        </p:spPr>
        <p:txBody>
          <a:bodyPr/>
          <a:lstStyle/>
          <a:p>
            <a:pPr lvl="0">
              <a:defRPr sz="1800"/>
            </a:pPr>
            <a:r>
              <a:rPr sz="4400"/>
              <a:t>Texto del título</a:t>
            </a:r>
          </a:p>
        </p:txBody>
      </p:sp>
      <p:sp>
        <p:nvSpPr>
          <p:cNvPr id="212" name="Shape 212"/>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214" name="Shape 214"/>
          <p:cNvSpPr>
            <a:spLocks noGrp="1"/>
          </p:cNvSpPr>
          <p:nvPr>
            <p:ph type="title"/>
          </p:nvPr>
        </p:nvSpPr>
        <p:spPr>
          <a:xfrm>
            <a:off x="685800" y="1844675"/>
            <a:ext cx="7772400" cy="2041525"/>
          </a:xfrm>
          <a:prstGeom prst="rect">
            <a:avLst/>
          </a:prstGeom>
        </p:spPr>
        <p:txBody>
          <a:bodyPr/>
          <a:lstStyle/>
          <a:p>
            <a:pPr lvl="0">
              <a:defRPr sz="1800"/>
            </a:pPr>
            <a:r>
              <a:rPr sz="4400"/>
              <a:t>Texto del título</a:t>
            </a:r>
          </a:p>
        </p:txBody>
      </p:sp>
      <p:sp>
        <p:nvSpPr>
          <p:cNvPr id="215" name="Shape 215"/>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16" name="Shape 21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18" name="Shape 218"/>
          <p:cNvSpPr>
            <a:spLocks noGrp="1"/>
          </p:cNvSpPr>
          <p:nvPr>
            <p:ph type="title"/>
          </p:nvPr>
        </p:nvSpPr>
        <p:spPr>
          <a:xfrm>
            <a:off x="685800" y="381000"/>
            <a:ext cx="7772400" cy="1600200"/>
          </a:xfrm>
          <a:prstGeom prst="rect">
            <a:avLst/>
          </a:prstGeom>
        </p:spPr>
        <p:txBody>
          <a:bodyPr/>
          <a:lstStyle/>
          <a:p>
            <a:pPr lvl="0">
              <a:defRPr sz="1800"/>
            </a:pPr>
            <a:r>
              <a:rPr sz="4400"/>
              <a:t>Texto del título</a:t>
            </a:r>
          </a:p>
        </p:txBody>
      </p:sp>
      <p:sp>
        <p:nvSpPr>
          <p:cNvPr id="219" name="Shape 219"/>
          <p:cNvSpPr>
            <a:spLocks noGrp="1"/>
          </p:cNvSpPr>
          <p:nvPr>
            <p:ph type="body" idx="1"/>
          </p:nvPr>
        </p:nvSpPr>
        <p:spPr>
          <a:xfrm>
            <a:off x="685800" y="1981200"/>
            <a:ext cx="7772400" cy="487680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20" name="Shape 22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222" name="Shape 222"/>
          <p:cNvSpPr>
            <a:spLocks noGrp="1"/>
          </p:cNvSpPr>
          <p:nvPr>
            <p:ph type="title"/>
          </p:nvPr>
        </p:nvSpPr>
        <p:spPr>
          <a:xfrm>
            <a:off x="722312" y="4406900"/>
            <a:ext cx="7772401" cy="1362075"/>
          </a:xfrm>
          <a:prstGeom prst="rect">
            <a:avLst/>
          </a:prstGeom>
        </p:spPr>
        <p:txBody>
          <a:bodyPr anchor="t"/>
          <a:lstStyle>
            <a:lvl1pPr algn="l">
              <a:defRPr sz="4000" cap="all"/>
            </a:lvl1pPr>
          </a:lstStyle>
          <a:p>
            <a:pPr lvl="0">
              <a:defRPr sz="1800" cap="none"/>
            </a:pPr>
            <a:r>
              <a:rPr sz="4000" cap="all"/>
              <a:t>Texto del título</a:t>
            </a:r>
          </a:p>
        </p:txBody>
      </p:sp>
      <p:sp>
        <p:nvSpPr>
          <p:cNvPr id="223" name="Shape 223"/>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224" name="Shape 22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xfrm>
            <a:off x="685800" y="609600"/>
            <a:ext cx="7772400" cy="1143000"/>
          </a:xfrm>
          <a:prstGeom prst="rect">
            <a:avLst/>
          </a:prstGeom>
        </p:spPr>
        <p:txBody>
          <a:bodyPr/>
          <a:lstStyle/>
          <a:p>
            <a:pPr lvl="0">
              <a:defRPr sz="1800"/>
            </a:pPr>
            <a:r>
              <a:rPr sz="4400"/>
              <a:t>Texto del título</a:t>
            </a:r>
          </a:p>
        </p:txBody>
      </p:sp>
      <p:sp>
        <p:nvSpPr>
          <p:cNvPr id="27" name="Shape 2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226" name="Shape 226"/>
          <p:cNvSpPr>
            <a:spLocks noGrp="1"/>
          </p:cNvSpPr>
          <p:nvPr>
            <p:ph type="title"/>
          </p:nvPr>
        </p:nvSpPr>
        <p:spPr>
          <a:xfrm>
            <a:off x="685800" y="381000"/>
            <a:ext cx="7772400" cy="1600200"/>
          </a:xfrm>
          <a:prstGeom prst="rect">
            <a:avLst/>
          </a:prstGeom>
        </p:spPr>
        <p:txBody>
          <a:bodyPr/>
          <a:lstStyle/>
          <a:p>
            <a:pPr lvl="0">
              <a:defRPr sz="1800"/>
            </a:pPr>
            <a:r>
              <a:rPr sz="4400"/>
              <a:t>Texto del título</a:t>
            </a:r>
          </a:p>
        </p:txBody>
      </p:sp>
      <p:sp>
        <p:nvSpPr>
          <p:cNvPr id="227" name="Shape 227"/>
          <p:cNvSpPr>
            <a:spLocks noGrp="1"/>
          </p:cNvSpPr>
          <p:nvPr>
            <p:ph type="body" idx="1"/>
          </p:nvPr>
        </p:nvSpPr>
        <p:spPr>
          <a:xfrm>
            <a:off x="685800" y="1981200"/>
            <a:ext cx="3810000" cy="4876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228" name="Shape 22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230" name="Shape 230"/>
          <p:cNvSpPr>
            <a:spLocks noGrp="1"/>
          </p:cNvSpPr>
          <p:nvPr>
            <p:ph type="title"/>
          </p:nvPr>
        </p:nvSpPr>
        <p:spPr>
          <a:xfrm>
            <a:off x="457200" y="256810"/>
            <a:ext cx="8229600" cy="1178656"/>
          </a:xfrm>
          <a:prstGeom prst="rect">
            <a:avLst/>
          </a:prstGeom>
        </p:spPr>
        <p:txBody>
          <a:bodyPr/>
          <a:lstStyle/>
          <a:p>
            <a:pPr lvl="0">
              <a:defRPr sz="1800"/>
            </a:pPr>
            <a:r>
              <a:rPr sz="4400"/>
              <a:t>Texto del título</a:t>
            </a:r>
          </a:p>
        </p:txBody>
      </p:sp>
      <p:sp>
        <p:nvSpPr>
          <p:cNvPr id="231" name="Shape 231"/>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232" name="Shape 23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234" name="Shape 234"/>
          <p:cNvSpPr>
            <a:spLocks noGrp="1"/>
          </p:cNvSpPr>
          <p:nvPr>
            <p:ph type="title"/>
          </p:nvPr>
        </p:nvSpPr>
        <p:spPr>
          <a:xfrm>
            <a:off x="685800" y="609600"/>
            <a:ext cx="7772400" cy="1143000"/>
          </a:xfrm>
          <a:prstGeom prst="rect">
            <a:avLst/>
          </a:prstGeom>
        </p:spPr>
        <p:txBody>
          <a:bodyPr/>
          <a:lstStyle/>
          <a:p>
            <a:pPr lvl="0">
              <a:defRPr sz="1800"/>
            </a:pPr>
            <a:r>
              <a:rPr sz="4400"/>
              <a:t>Texto del título</a:t>
            </a:r>
          </a:p>
        </p:txBody>
      </p:sp>
      <p:sp>
        <p:nvSpPr>
          <p:cNvPr id="235" name="Shape 23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37" name="Shape 23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239" name="Shape 239"/>
          <p:cNvSpPr>
            <a:spLocks noGrp="1"/>
          </p:cNvSpPr>
          <p:nvPr>
            <p:ph type="title"/>
          </p:nvPr>
        </p:nvSpPr>
        <p:spPr>
          <a:xfrm>
            <a:off x="457200" y="0"/>
            <a:ext cx="3008314" cy="1435100"/>
          </a:xfrm>
          <a:prstGeom prst="rect">
            <a:avLst/>
          </a:prstGeom>
        </p:spPr>
        <p:txBody>
          <a:bodyPr anchor="b"/>
          <a:lstStyle>
            <a:lvl1pPr algn="l">
              <a:defRPr sz="2000"/>
            </a:lvl1pPr>
          </a:lstStyle>
          <a:p>
            <a:pPr lvl="0">
              <a:defRPr sz="1800"/>
            </a:pPr>
            <a:r>
              <a:rPr sz="2000"/>
              <a:t>Texto del título</a:t>
            </a:r>
          </a:p>
        </p:txBody>
      </p:sp>
      <p:sp>
        <p:nvSpPr>
          <p:cNvPr id="240" name="Shape 240"/>
          <p:cNvSpPr>
            <a:spLocks noGrp="1"/>
          </p:cNvSpPr>
          <p:nvPr>
            <p:ph type="body" idx="1"/>
          </p:nvPr>
        </p:nvSpPr>
        <p:spPr>
          <a:xfrm>
            <a:off x="3575050" y="273050"/>
            <a:ext cx="5111750" cy="658495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41" name="Shape 24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243" name="Shape 243"/>
          <p:cNvSpPr>
            <a:spLocks noGrp="1"/>
          </p:cNvSpPr>
          <p:nvPr>
            <p:ph type="title"/>
          </p:nvPr>
        </p:nvSpPr>
        <p:spPr>
          <a:xfrm>
            <a:off x="1792288" y="4800600"/>
            <a:ext cx="5486401" cy="566738"/>
          </a:xfrm>
          <a:prstGeom prst="rect">
            <a:avLst/>
          </a:prstGeom>
        </p:spPr>
        <p:txBody>
          <a:bodyPr anchor="b"/>
          <a:lstStyle>
            <a:lvl1pPr algn="l">
              <a:defRPr sz="2000"/>
            </a:lvl1pPr>
          </a:lstStyle>
          <a:p>
            <a:pPr lvl="0">
              <a:defRPr sz="1800"/>
            </a:pPr>
            <a:r>
              <a:rPr sz="2000"/>
              <a:t>Texto del título</a:t>
            </a:r>
          </a:p>
        </p:txBody>
      </p:sp>
      <p:sp>
        <p:nvSpPr>
          <p:cNvPr id="244" name="Shape 244"/>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245" name="Shape 24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247" name="Shape 247"/>
          <p:cNvSpPr>
            <a:spLocks noGrp="1"/>
          </p:cNvSpPr>
          <p:nvPr>
            <p:ph type="title"/>
          </p:nvPr>
        </p:nvSpPr>
        <p:spPr>
          <a:xfrm>
            <a:off x="685800" y="381000"/>
            <a:ext cx="7772400" cy="1600200"/>
          </a:xfrm>
          <a:prstGeom prst="rect">
            <a:avLst/>
          </a:prstGeom>
        </p:spPr>
        <p:txBody>
          <a:bodyPr/>
          <a:lstStyle/>
          <a:p>
            <a:pPr lvl="0">
              <a:defRPr sz="1800"/>
            </a:pPr>
            <a:r>
              <a:rPr sz="4400"/>
              <a:t>Texto del título</a:t>
            </a:r>
          </a:p>
        </p:txBody>
      </p:sp>
      <p:sp>
        <p:nvSpPr>
          <p:cNvPr id="248" name="Shape 248"/>
          <p:cNvSpPr>
            <a:spLocks noGrp="1"/>
          </p:cNvSpPr>
          <p:nvPr>
            <p:ph type="body" idx="1"/>
          </p:nvPr>
        </p:nvSpPr>
        <p:spPr>
          <a:xfrm>
            <a:off x="685800" y="1981200"/>
            <a:ext cx="7772400" cy="487680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49" name="Shape 24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251" name="Shape 251"/>
          <p:cNvSpPr>
            <a:spLocks noGrp="1"/>
          </p:cNvSpPr>
          <p:nvPr>
            <p:ph type="title"/>
          </p:nvPr>
        </p:nvSpPr>
        <p:spPr>
          <a:xfrm>
            <a:off x="6515100" y="0"/>
            <a:ext cx="1943100" cy="6705600"/>
          </a:xfrm>
          <a:prstGeom prst="rect">
            <a:avLst/>
          </a:prstGeom>
        </p:spPr>
        <p:txBody>
          <a:bodyPr/>
          <a:lstStyle/>
          <a:p>
            <a:pPr lvl="0">
              <a:defRPr sz="1800"/>
            </a:pPr>
            <a:r>
              <a:rPr sz="4400"/>
              <a:t>Texto del título</a:t>
            </a:r>
          </a:p>
        </p:txBody>
      </p:sp>
      <p:sp>
        <p:nvSpPr>
          <p:cNvPr id="252" name="Shape 252"/>
          <p:cNvSpPr>
            <a:spLocks noGrp="1"/>
          </p:cNvSpPr>
          <p:nvPr>
            <p:ph type="body" idx="1"/>
          </p:nvPr>
        </p:nvSpPr>
        <p:spPr>
          <a:xfrm>
            <a:off x="685800" y="609600"/>
            <a:ext cx="5676900" cy="624840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53" name="Shape 25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255" name="Shape 255"/>
          <p:cNvSpPr>
            <a:spLocks noGrp="1"/>
          </p:cNvSpPr>
          <p:nvPr>
            <p:ph type="title"/>
          </p:nvPr>
        </p:nvSpPr>
        <p:spPr>
          <a:xfrm>
            <a:off x="685800" y="1844675"/>
            <a:ext cx="7772400" cy="2041525"/>
          </a:xfrm>
          <a:prstGeom prst="rect">
            <a:avLst/>
          </a:prstGeom>
        </p:spPr>
        <p:txBody>
          <a:bodyPr/>
          <a:lstStyle>
            <a:lvl1pPr>
              <a:defRPr sz="2800"/>
            </a:lvl1pPr>
          </a:lstStyle>
          <a:p>
            <a:pPr lvl="0">
              <a:defRPr sz="1800"/>
            </a:pPr>
            <a:r>
              <a:rPr sz="2800"/>
              <a:t>Texto del título</a:t>
            </a:r>
          </a:p>
        </p:txBody>
      </p:sp>
      <p:sp>
        <p:nvSpPr>
          <p:cNvPr id="256" name="Shape 256"/>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57" name="Shape 257"/>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260" name="Shape 260"/>
          <p:cNvSpPr>
            <a:spLocks noGrp="1"/>
          </p:cNvSpPr>
          <p:nvPr>
            <p:ph type="body" idx="1"/>
          </p:nvPr>
        </p:nvSpPr>
        <p:spPr>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61" name="Shape 261"/>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263" name="Shape 263"/>
          <p:cNvSpPr>
            <a:spLocks noGrp="1"/>
          </p:cNvSpPr>
          <p:nvPr>
            <p:ph type="title"/>
          </p:nvPr>
        </p:nvSpPr>
        <p:spPr>
          <a:xfrm>
            <a:off x="722312" y="4406900"/>
            <a:ext cx="7772401" cy="1362075"/>
          </a:xfrm>
          <a:prstGeom prst="rect">
            <a:avLst/>
          </a:prstGeom>
        </p:spPr>
        <p:txBody>
          <a:bodyPr anchor="t"/>
          <a:lstStyle>
            <a:lvl1pPr algn="l">
              <a:defRPr sz="4000" cap="all"/>
            </a:lvl1pPr>
          </a:lstStyle>
          <a:p>
            <a:pPr lvl="0">
              <a:defRPr sz="1800" cap="none"/>
            </a:pPr>
            <a:r>
              <a:rPr sz="4000" cap="all"/>
              <a:t>Texto del título</a:t>
            </a:r>
          </a:p>
        </p:txBody>
      </p:sp>
      <p:sp>
        <p:nvSpPr>
          <p:cNvPr id="264" name="Shape 264"/>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265" name="Shape 265"/>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267" name="Shape 267"/>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268" name="Shape 268"/>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269" name="Shape 269"/>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271" name="Shape 271"/>
          <p:cNvSpPr>
            <a:spLocks noGrp="1"/>
          </p:cNvSpPr>
          <p:nvPr>
            <p:ph type="title"/>
          </p:nvPr>
        </p:nvSpPr>
        <p:spPr>
          <a:xfrm>
            <a:off x="457200" y="256810"/>
            <a:ext cx="8229600" cy="1178656"/>
          </a:xfrm>
          <a:prstGeom prst="rect">
            <a:avLst/>
          </a:prstGeom>
        </p:spPr>
        <p:txBody>
          <a:bodyPr/>
          <a:lstStyle>
            <a:lvl1pPr>
              <a:defRPr sz="2800"/>
            </a:lvl1pPr>
          </a:lstStyle>
          <a:p>
            <a:pPr lvl="0">
              <a:defRPr sz="1800"/>
            </a:pPr>
            <a:r>
              <a:rPr sz="2800"/>
              <a:t>Texto del título</a:t>
            </a:r>
          </a:p>
        </p:txBody>
      </p:sp>
      <p:sp>
        <p:nvSpPr>
          <p:cNvPr id="272" name="Shape 272"/>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273" name="Shape 273"/>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275" name="Shape 275"/>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276" name="Shape 276"/>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78" name="Shape 278"/>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280" name="Shape 280"/>
          <p:cNvSpPr>
            <a:spLocks noGrp="1"/>
          </p:cNvSpPr>
          <p:nvPr>
            <p:ph type="title"/>
          </p:nvPr>
        </p:nvSpPr>
        <p:spPr>
          <a:xfrm>
            <a:off x="457200" y="0"/>
            <a:ext cx="3008314" cy="1435100"/>
          </a:xfrm>
          <a:prstGeom prst="rect">
            <a:avLst/>
          </a:prstGeom>
        </p:spPr>
        <p:txBody>
          <a:bodyPr anchor="b"/>
          <a:lstStyle>
            <a:lvl1pPr algn="l">
              <a:defRPr sz="2000"/>
            </a:lvl1pPr>
          </a:lstStyle>
          <a:p>
            <a:pPr lvl="0">
              <a:defRPr sz="1800"/>
            </a:pPr>
            <a:r>
              <a:rPr sz="2000"/>
              <a:t>Texto del título</a:t>
            </a:r>
          </a:p>
        </p:txBody>
      </p:sp>
      <p:sp>
        <p:nvSpPr>
          <p:cNvPr id="281" name="Shape 281"/>
          <p:cNvSpPr>
            <a:spLocks noGrp="1"/>
          </p:cNvSpPr>
          <p:nvPr>
            <p:ph type="body" idx="1"/>
          </p:nvPr>
        </p:nvSpPr>
        <p:spPr>
          <a:xfrm>
            <a:off x="3575050" y="273050"/>
            <a:ext cx="5111750" cy="658495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82" name="Shape 282"/>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284" name="Shape 284"/>
          <p:cNvSpPr>
            <a:spLocks noGrp="1"/>
          </p:cNvSpPr>
          <p:nvPr>
            <p:ph type="title"/>
          </p:nvPr>
        </p:nvSpPr>
        <p:spPr>
          <a:xfrm>
            <a:off x="1792288" y="4800600"/>
            <a:ext cx="5486401" cy="566738"/>
          </a:xfrm>
          <a:prstGeom prst="rect">
            <a:avLst/>
          </a:prstGeom>
        </p:spPr>
        <p:txBody>
          <a:bodyPr anchor="b"/>
          <a:lstStyle>
            <a:lvl1pPr algn="l">
              <a:defRPr sz="2000"/>
            </a:lvl1pPr>
          </a:lstStyle>
          <a:p>
            <a:pPr lvl="0">
              <a:defRPr sz="1800"/>
            </a:pPr>
            <a:r>
              <a:rPr sz="2000"/>
              <a:t>Texto del título</a:t>
            </a:r>
          </a:p>
        </p:txBody>
      </p:sp>
      <p:sp>
        <p:nvSpPr>
          <p:cNvPr id="285" name="Shape 285"/>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286" name="Shape 286"/>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288" name="Shape 288"/>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289" name="Shape 289"/>
          <p:cNvSpPr>
            <a:spLocks noGrp="1"/>
          </p:cNvSpPr>
          <p:nvPr>
            <p:ph type="body" idx="1"/>
          </p:nvPr>
        </p:nvSpPr>
        <p:spPr>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90" name="Shape 290"/>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292" name="Shape 292"/>
          <p:cNvSpPr>
            <a:spLocks noGrp="1"/>
          </p:cNvSpPr>
          <p:nvPr>
            <p:ph type="title"/>
          </p:nvPr>
        </p:nvSpPr>
        <p:spPr>
          <a:xfrm>
            <a:off x="6629400" y="0"/>
            <a:ext cx="2057400" cy="6400802"/>
          </a:xfrm>
          <a:prstGeom prst="rect">
            <a:avLst/>
          </a:prstGeom>
        </p:spPr>
        <p:txBody>
          <a:bodyPr/>
          <a:lstStyle>
            <a:lvl1pPr>
              <a:defRPr sz="2800"/>
            </a:lvl1pPr>
          </a:lstStyle>
          <a:p>
            <a:pPr lvl="0">
              <a:defRPr sz="1800"/>
            </a:pPr>
            <a:r>
              <a:rPr sz="2800"/>
              <a:t>Texto del título</a:t>
            </a:r>
          </a:p>
        </p:txBody>
      </p:sp>
      <p:sp>
        <p:nvSpPr>
          <p:cNvPr id="293" name="Shape 293"/>
          <p:cNvSpPr>
            <a:spLocks noGrp="1"/>
          </p:cNvSpPr>
          <p:nvPr>
            <p:ph type="body" idx="1"/>
          </p:nvPr>
        </p:nvSpPr>
        <p:spPr>
          <a:xfrm>
            <a:off x="457200" y="274638"/>
            <a:ext cx="6019800" cy="6583363"/>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294" name="Shape 294"/>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FFFFFF"/>
        </a:solidFill>
        <a:effectLst/>
      </p:bgPr>
    </p:bg>
    <p:spTree>
      <p:nvGrpSpPr>
        <p:cNvPr id="1" name=""/>
        <p:cNvGrpSpPr/>
        <p:nvPr/>
      </p:nvGrpSpPr>
      <p:grpSpPr>
        <a:xfrm>
          <a:off x="0" y="0"/>
          <a:ext cx="0" cy="0"/>
          <a:chOff x="0" y="0"/>
          <a:chExt cx="0" cy="0"/>
        </a:xfrm>
      </p:grpSpPr>
      <p:sp>
        <p:nvSpPr>
          <p:cNvPr id="296" name="Shape 296"/>
          <p:cNvSpPr>
            <a:spLocks noGrp="1"/>
          </p:cNvSpPr>
          <p:nvPr>
            <p:ph type="title"/>
          </p:nvPr>
        </p:nvSpPr>
        <p:spPr>
          <a:xfrm>
            <a:off x="457200" y="274638"/>
            <a:ext cx="8229600" cy="1143001"/>
          </a:xfrm>
          <a:prstGeom prst="rect">
            <a:avLst/>
          </a:prstGeom>
        </p:spPr>
        <p:txBody>
          <a:bodyPr/>
          <a:lstStyle>
            <a:lvl1pPr>
              <a:defRPr sz="2800"/>
            </a:lvl1pPr>
          </a:lstStyle>
          <a:p>
            <a:pPr lvl="0">
              <a:defRPr sz="1800"/>
            </a:pPr>
            <a:r>
              <a:rPr sz="2800"/>
              <a:t>Texto del título</a:t>
            </a:r>
          </a:p>
        </p:txBody>
      </p:sp>
      <p:sp>
        <p:nvSpPr>
          <p:cNvPr id="297" name="Shape 297"/>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lgn="l">
              <a:defRPr sz="2000"/>
            </a:lvl1pPr>
          </a:lstStyle>
          <a:p>
            <a:pPr lvl="0">
              <a:defRPr sz="1800"/>
            </a:pPr>
            <a:r>
              <a:rPr sz="2000"/>
              <a:t>Texto del título</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3" name="Shape 3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FFFFFF"/>
        </a:solidFill>
        <a:effectLst/>
      </p:bgPr>
    </p:bg>
    <p:spTree>
      <p:nvGrpSpPr>
        <p:cNvPr id="1" name=""/>
        <p:cNvGrpSpPr/>
        <p:nvPr/>
      </p:nvGrpSpPr>
      <p:grpSpPr>
        <a:xfrm>
          <a:off x="0" y="0"/>
          <a:ext cx="0" cy="0"/>
          <a:chOff x="0" y="0"/>
          <a:chExt cx="0" cy="0"/>
        </a:xfrm>
      </p:grpSpPr>
      <p:sp>
        <p:nvSpPr>
          <p:cNvPr id="299" name="Shape 299"/>
          <p:cNvSpPr>
            <a:spLocks noGrp="1"/>
          </p:cNvSpPr>
          <p:nvPr>
            <p:ph type="title"/>
          </p:nvPr>
        </p:nvSpPr>
        <p:spPr>
          <a:prstGeom prst="rect">
            <a:avLst/>
          </a:prstGeom>
        </p:spPr>
        <p:txBody>
          <a:bodyPr/>
          <a:lstStyle>
            <a:lvl1pPr>
              <a:defRPr sz="2800"/>
            </a:lvl1pPr>
          </a:lstStyle>
          <a:p>
            <a:pPr lvl="0">
              <a:defRPr sz="1800"/>
            </a:pPr>
            <a:r>
              <a:rPr sz="2800"/>
              <a:t>Texto del título</a:t>
            </a:r>
          </a:p>
        </p:txBody>
      </p:sp>
      <p:sp>
        <p:nvSpPr>
          <p:cNvPr id="300" name="Shape 300"/>
          <p:cNvSpPr>
            <a:spLocks noGrp="1"/>
          </p:cNvSpPr>
          <p:nvPr>
            <p:ph type="body" idx="1"/>
          </p:nvPr>
        </p:nvSpPr>
        <p:spPr>
          <a:xfrm>
            <a:off x="457200" y="1600200"/>
            <a:ext cx="4038600" cy="5257800"/>
          </a:xfrm>
          <a:prstGeom prst="rect">
            <a:avLst/>
          </a:prstGeom>
        </p:spPr>
        <p:txBody>
          <a:body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01" name="Shape 301"/>
          <p:cNvSpPr>
            <a:spLocks noGrp="1"/>
          </p:cNvSpPr>
          <p:nvPr>
            <p:ph type="sldNum" sz="quarter" idx="2"/>
          </p:nvPr>
        </p:nvSpPr>
        <p:spPr>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03" name="Shape 303"/>
          <p:cNvSpPr>
            <a:spLocks noGrp="1"/>
          </p:cNvSpPr>
          <p:nvPr>
            <p:ph type="title"/>
          </p:nvPr>
        </p:nvSpPr>
        <p:spPr>
          <a:xfrm>
            <a:off x="685800" y="1844675"/>
            <a:ext cx="7772400" cy="2041525"/>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04" name="Shape 304"/>
          <p:cNvSpPr>
            <a:spLocks noGrp="1"/>
          </p:cNvSpPr>
          <p:nvPr>
            <p:ph type="body" idx="1"/>
          </p:nvPr>
        </p:nvSpPr>
        <p:spPr>
          <a:xfrm>
            <a:off x="1371600" y="3886200"/>
            <a:ext cx="6400800" cy="2971800"/>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05" name="Shape 30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07" name="Shape 307"/>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08" name="Shape 308"/>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09" name="Shape 309"/>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11" name="Shape 311"/>
          <p:cNvSpPr>
            <a:spLocks noGrp="1"/>
          </p:cNvSpPr>
          <p:nvPr>
            <p:ph type="title"/>
          </p:nvPr>
        </p:nvSpPr>
        <p:spPr>
          <a:xfrm>
            <a:off x="722312" y="4406900"/>
            <a:ext cx="7772401" cy="1362075"/>
          </a:xfrm>
          <a:prstGeom prst="rect">
            <a:avLst/>
          </a:prstGeom>
        </p:spPr>
        <p:txBody>
          <a:bodyPr anchor="t"/>
          <a:lstStyle>
            <a:lvl1pPr algn="l">
              <a:defRPr sz="4000" cap="all">
                <a:latin typeface="Times New Roman"/>
                <a:ea typeface="Times New Roman"/>
                <a:cs typeface="Times New Roman"/>
                <a:sym typeface="Times New Roman"/>
              </a:defRPr>
            </a:lvl1pPr>
          </a:lstStyle>
          <a:p>
            <a:pPr lvl="0">
              <a:defRPr sz="1800" cap="none"/>
            </a:pPr>
            <a:r>
              <a:rPr sz="4000" cap="all"/>
              <a:t>Texto del título</a:t>
            </a:r>
          </a:p>
        </p:txBody>
      </p:sp>
      <p:sp>
        <p:nvSpPr>
          <p:cNvPr id="312" name="Shape 312"/>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313" name="Shape 313"/>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15" name="Shape 315"/>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16" name="Shape 316"/>
          <p:cNvSpPr>
            <a:spLocks noGrp="1"/>
          </p:cNvSpPr>
          <p:nvPr>
            <p:ph type="body" idx="1"/>
          </p:nvPr>
        </p:nvSpPr>
        <p:spPr>
          <a:xfrm>
            <a:off x="685800" y="1981200"/>
            <a:ext cx="3810000" cy="4876800"/>
          </a:xfrm>
          <a:prstGeom prst="rect">
            <a:avLst/>
          </a:prstGeom>
        </p:spPr>
        <p:txBody>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317" name="Shape 31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19" name="Shape 319"/>
          <p:cNvSpPr>
            <a:spLocks noGrp="1"/>
          </p:cNvSpPr>
          <p:nvPr>
            <p:ph type="title"/>
          </p:nvPr>
        </p:nvSpPr>
        <p:spPr>
          <a:xfrm>
            <a:off x="457200" y="256810"/>
            <a:ext cx="8229600" cy="1178656"/>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20" name="Shape 320"/>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atin typeface="Times New Roman"/>
                <a:ea typeface="Times New Roman"/>
                <a:cs typeface="Times New Roman"/>
                <a:sym typeface="Times New Roman"/>
              </a:defRPr>
            </a:lvl1pPr>
            <a:lvl2pPr marL="0" indent="457200">
              <a:spcBef>
                <a:spcPts val="500"/>
              </a:spcBef>
              <a:buSzTx/>
              <a:buNone/>
              <a:defRPr sz="2400">
                <a:latin typeface="Times New Roman"/>
                <a:ea typeface="Times New Roman"/>
                <a:cs typeface="Times New Roman"/>
                <a:sym typeface="Times New Roman"/>
              </a:defRPr>
            </a:lvl2pPr>
            <a:lvl3pPr marL="0" indent="914400">
              <a:spcBef>
                <a:spcPts val="500"/>
              </a:spcBef>
              <a:buSzTx/>
              <a:buNone/>
              <a:defRPr sz="2400">
                <a:latin typeface="Times New Roman"/>
                <a:ea typeface="Times New Roman"/>
                <a:cs typeface="Times New Roman"/>
                <a:sym typeface="Times New Roman"/>
              </a:defRPr>
            </a:lvl3pPr>
            <a:lvl4pPr marL="0" indent="1371600">
              <a:spcBef>
                <a:spcPts val="500"/>
              </a:spcBef>
              <a:buSzTx/>
              <a:buNone/>
              <a:defRPr sz="2400">
                <a:latin typeface="Times New Roman"/>
                <a:ea typeface="Times New Roman"/>
                <a:cs typeface="Times New Roman"/>
                <a:sym typeface="Times New Roman"/>
              </a:defRPr>
            </a:lvl4pPr>
            <a:lvl5pPr marL="0" indent="1828800">
              <a:spcBef>
                <a:spcPts val="500"/>
              </a:spcBef>
              <a:buSzTx/>
              <a:buNone/>
              <a:defRPr sz="2400">
                <a:latin typeface="Times New Roman"/>
                <a:ea typeface="Times New Roman"/>
                <a:cs typeface="Times New Roman"/>
                <a:sym typeface="Times New Roman"/>
              </a:defRPr>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321" name="Shape 32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23" name="Shape 323"/>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24" name="Shape 32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26" name="Shape 32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28" name="Shape 328"/>
          <p:cNvSpPr>
            <a:spLocks noGrp="1"/>
          </p:cNvSpPr>
          <p:nvPr>
            <p:ph type="title"/>
          </p:nvPr>
        </p:nvSpPr>
        <p:spPr>
          <a:xfrm>
            <a:off x="457200" y="0"/>
            <a:ext cx="3008314" cy="1435100"/>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329" name="Shape 329"/>
          <p:cNvSpPr>
            <a:spLocks noGrp="1"/>
          </p:cNvSpPr>
          <p:nvPr>
            <p:ph type="body" idx="1"/>
          </p:nvPr>
        </p:nvSpPr>
        <p:spPr>
          <a:xfrm>
            <a:off x="3575050" y="273050"/>
            <a:ext cx="5111750" cy="658495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30" name="Shape 33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32" name="Shape 332"/>
          <p:cNvSpPr>
            <a:spLocks noGrp="1"/>
          </p:cNvSpPr>
          <p:nvPr>
            <p:ph type="title"/>
          </p:nvPr>
        </p:nvSpPr>
        <p:spPr>
          <a:xfrm>
            <a:off x="1792288" y="4800600"/>
            <a:ext cx="5486401" cy="566738"/>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333" name="Shape 333"/>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334" name="Shape 33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1" cy="566738"/>
          </a:xfrm>
          <a:prstGeom prst="rect">
            <a:avLst/>
          </a:prstGeom>
        </p:spPr>
        <p:txBody>
          <a:bodyPr anchor="b"/>
          <a:lstStyle>
            <a:lvl1pPr algn="l">
              <a:defRPr sz="2000"/>
            </a:lvl1pPr>
          </a:lstStyle>
          <a:p>
            <a:pPr lvl="0">
              <a:defRPr sz="1800"/>
            </a:pPr>
            <a:r>
              <a:rPr sz="2000"/>
              <a:t>Texto del título</a:t>
            </a:r>
          </a:p>
        </p:txBody>
      </p:sp>
      <p:sp>
        <p:nvSpPr>
          <p:cNvPr id="36" name="Shape 36"/>
          <p:cNvSpPr>
            <a:spLocks noGrp="1"/>
          </p:cNvSpPr>
          <p:nvPr>
            <p:ph type="body"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37" name="Shape 3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36" name="Shape 336"/>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37" name="Shape 337"/>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38" name="Shape 33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40" name="Shape 340"/>
          <p:cNvSpPr>
            <a:spLocks noGrp="1"/>
          </p:cNvSpPr>
          <p:nvPr>
            <p:ph type="title"/>
          </p:nvPr>
        </p:nvSpPr>
        <p:spPr>
          <a:xfrm>
            <a:off x="6515100" y="0"/>
            <a:ext cx="1943100" cy="67056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41" name="Shape 341"/>
          <p:cNvSpPr>
            <a:spLocks noGrp="1"/>
          </p:cNvSpPr>
          <p:nvPr>
            <p:ph type="body" idx="1"/>
          </p:nvPr>
        </p:nvSpPr>
        <p:spPr>
          <a:xfrm>
            <a:off x="685800" y="609600"/>
            <a:ext cx="5676900" cy="62484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42" name="Shape 34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344" name="Shape 344"/>
          <p:cNvSpPr>
            <a:spLocks noGrp="1"/>
          </p:cNvSpPr>
          <p:nvPr>
            <p:ph type="title"/>
          </p:nvPr>
        </p:nvSpPr>
        <p:spPr>
          <a:xfrm>
            <a:off x="685800" y="1844675"/>
            <a:ext cx="7772400" cy="2041525"/>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45" name="Shape 345"/>
          <p:cNvSpPr>
            <a:spLocks noGrp="1"/>
          </p:cNvSpPr>
          <p:nvPr>
            <p:ph type="body" idx="1"/>
          </p:nvPr>
        </p:nvSpPr>
        <p:spPr>
          <a:xfrm>
            <a:off x="1371600" y="3886200"/>
            <a:ext cx="6400800" cy="2971800"/>
          </a:xfrm>
          <a:prstGeom prst="rect">
            <a:avLst/>
          </a:prstGeom>
        </p:spPr>
        <p:txBody>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46" name="Shape 346"/>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348" name="Shape 348"/>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49" name="Shape 349"/>
          <p:cNvSpPr>
            <a:spLocks noGrp="1"/>
          </p:cNvSpPr>
          <p:nvPr>
            <p:ph type="body" idx="1"/>
          </p:nvPr>
        </p:nvSpPr>
        <p:spPr>
          <a:xfrm>
            <a:off x="685800" y="1981200"/>
            <a:ext cx="7772400" cy="487680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50" name="Shape 350"/>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352" name="Shape 352"/>
          <p:cNvSpPr>
            <a:spLocks noGrp="1"/>
          </p:cNvSpPr>
          <p:nvPr>
            <p:ph type="title"/>
          </p:nvPr>
        </p:nvSpPr>
        <p:spPr>
          <a:xfrm>
            <a:off x="722312" y="4406900"/>
            <a:ext cx="7772401" cy="1362075"/>
          </a:xfrm>
          <a:prstGeom prst="rect">
            <a:avLst/>
          </a:prstGeom>
        </p:spPr>
        <p:txBody>
          <a:bodyPr anchor="t"/>
          <a:lstStyle>
            <a:lvl1pPr algn="l">
              <a:defRPr sz="4000" cap="all">
                <a:latin typeface="Times New Roman"/>
                <a:ea typeface="Times New Roman"/>
                <a:cs typeface="Times New Roman"/>
                <a:sym typeface="Times New Roman"/>
              </a:defRPr>
            </a:lvl1pPr>
          </a:lstStyle>
          <a:p>
            <a:pPr lvl="0">
              <a:defRPr sz="1800" cap="none"/>
            </a:pPr>
            <a:r>
              <a:rPr sz="4000" cap="all"/>
              <a:t>Texto del título</a:t>
            </a:r>
          </a:p>
        </p:txBody>
      </p:sp>
      <p:sp>
        <p:nvSpPr>
          <p:cNvPr id="353" name="Shape 353"/>
          <p:cNvSpPr>
            <a:spLocks noGrp="1"/>
          </p:cNvSpPr>
          <p:nvPr>
            <p:ph type="body" idx="1"/>
          </p:nvPr>
        </p:nvSpPr>
        <p:spPr>
          <a:xfrm>
            <a:off x="722312" y="2906713"/>
            <a:ext cx="7772401" cy="1500188"/>
          </a:xfrm>
          <a:prstGeom prst="rect">
            <a:avLst/>
          </a:prstGeom>
        </p:spPr>
        <p:txBody>
          <a:bodyPr anchor="b"/>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pPr lvl="0">
              <a:defRPr sz="1800"/>
            </a:pPr>
            <a:r>
              <a:rPr sz="2000"/>
              <a:t>Nivel de texto 1</a:t>
            </a:r>
          </a:p>
          <a:p>
            <a:pPr lvl="1">
              <a:defRPr sz="1800"/>
            </a:pPr>
            <a:r>
              <a:rPr sz="2000"/>
              <a:t>Nivel de texto 2</a:t>
            </a:r>
          </a:p>
          <a:p>
            <a:pPr lvl="2">
              <a:defRPr sz="1800"/>
            </a:pPr>
            <a:r>
              <a:rPr sz="2000"/>
              <a:t>Nivel de texto 3</a:t>
            </a:r>
          </a:p>
          <a:p>
            <a:pPr lvl="3">
              <a:defRPr sz="1800"/>
            </a:pPr>
            <a:r>
              <a:rPr sz="2000"/>
              <a:t>Nivel de texto 4</a:t>
            </a:r>
          </a:p>
          <a:p>
            <a:pPr lvl="4">
              <a:defRPr sz="1800"/>
            </a:pPr>
            <a:r>
              <a:rPr sz="2000"/>
              <a:t>Nivel de texto 5</a:t>
            </a:r>
          </a:p>
        </p:txBody>
      </p:sp>
      <p:sp>
        <p:nvSpPr>
          <p:cNvPr id="354" name="Shape 354"/>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356" name="Shape 356"/>
          <p:cNvSpPr>
            <a:spLocks noGrp="1"/>
          </p:cNvSpPr>
          <p:nvPr>
            <p:ph type="title"/>
          </p:nvPr>
        </p:nvSpPr>
        <p:spPr>
          <a:xfrm>
            <a:off x="685800" y="381000"/>
            <a:ext cx="7772400" cy="16002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57" name="Shape 357"/>
          <p:cNvSpPr>
            <a:spLocks noGrp="1"/>
          </p:cNvSpPr>
          <p:nvPr>
            <p:ph type="body" idx="1"/>
          </p:nvPr>
        </p:nvSpPr>
        <p:spPr>
          <a:xfrm>
            <a:off x="685800" y="1981200"/>
            <a:ext cx="3810000" cy="4876800"/>
          </a:xfrm>
          <a:prstGeom prst="rect">
            <a:avLst/>
          </a:prstGeom>
        </p:spPr>
        <p:txBody>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358" name="Shape 358"/>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360" name="Shape 360"/>
          <p:cNvSpPr>
            <a:spLocks noGrp="1"/>
          </p:cNvSpPr>
          <p:nvPr>
            <p:ph type="title"/>
          </p:nvPr>
        </p:nvSpPr>
        <p:spPr>
          <a:xfrm>
            <a:off x="457200" y="256810"/>
            <a:ext cx="8229600" cy="1178656"/>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61" name="Shape 361"/>
          <p:cNvSpPr>
            <a:spLocks noGrp="1"/>
          </p:cNvSpPr>
          <p:nvPr>
            <p:ph type="body" idx="1"/>
          </p:nvPr>
        </p:nvSpPr>
        <p:spPr>
          <a:xfrm>
            <a:off x="457200" y="1435465"/>
            <a:ext cx="4040188" cy="739411"/>
          </a:xfrm>
          <a:prstGeom prst="rect">
            <a:avLst/>
          </a:prstGeom>
        </p:spPr>
        <p:txBody>
          <a:bodyPr anchor="b"/>
          <a:lstStyle>
            <a:lvl1pPr marL="0" indent="0">
              <a:spcBef>
                <a:spcPts val="500"/>
              </a:spcBef>
              <a:buSzTx/>
              <a:buNone/>
              <a:defRPr sz="2400">
                <a:latin typeface="Times New Roman"/>
                <a:ea typeface="Times New Roman"/>
                <a:cs typeface="Times New Roman"/>
                <a:sym typeface="Times New Roman"/>
              </a:defRPr>
            </a:lvl1pPr>
            <a:lvl2pPr marL="0" indent="457200">
              <a:spcBef>
                <a:spcPts val="500"/>
              </a:spcBef>
              <a:buSzTx/>
              <a:buNone/>
              <a:defRPr sz="2400">
                <a:latin typeface="Times New Roman"/>
                <a:ea typeface="Times New Roman"/>
                <a:cs typeface="Times New Roman"/>
                <a:sym typeface="Times New Roman"/>
              </a:defRPr>
            </a:lvl2pPr>
            <a:lvl3pPr marL="0" indent="914400">
              <a:spcBef>
                <a:spcPts val="500"/>
              </a:spcBef>
              <a:buSzTx/>
              <a:buNone/>
              <a:defRPr sz="2400">
                <a:latin typeface="Times New Roman"/>
                <a:ea typeface="Times New Roman"/>
                <a:cs typeface="Times New Roman"/>
                <a:sym typeface="Times New Roman"/>
              </a:defRPr>
            </a:lvl3pPr>
            <a:lvl4pPr marL="0" indent="1371600">
              <a:spcBef>
                <a:spcPts val="500"/>
              </a:spcBef>
              <a:buSzTx/>
              <a:buNone/>
              <a:defRPr sz="2400">
                <a:latin typeface="Times New Roman"/>
                <a:ea typeface="Times New Roman"/>
                <a:cs typeface="Times New Roman"/>
                <a:sym typeface="Times New Roman"/>
              </a:defRPr>
            </a:lvl4pPr>
            <a:lvl5pPr marL="0" indent="1828800">
              <a:spcBef>
                <a:spcPts val="500"/>
              </a:spcBef>
              <a:buSzTx/>
              <a:buNone/>
              <a:defRPr sz="2400">
                <a:latin typeface="Times New Roman"/>
                <a:ea typeface="Times New Roman"/>
                <a:cs typeface="Times New Roman"/>
                <a:sym typeface="Times New Roman"/>
              </a:defRPr>
            </a:lvl5pPr>
          </a:lstStyle>
          <a:p>
            <a:pPr lvl="0">
              <a:defRPr sz="1800"/>
            </a:pPr>
            <a:r>
              <a:rPr sz="2400"/>
              <a:t>Nivel de texto 1</a:t>
            </a:r>
          </a:p>
          <a:p>
            <a:pPr lvl="1">
              <a:defRPr sz="1800"/>
            </a:pPr>
            <a:r>
              <a:rPr sz="2400"/>
              <a:t>Nivel de texto 2</a:t>
            </a:r>
          </a:p>
          <a:p>
            <a:pPr lvl="2">
              <a:defRPr sz="1800"/>
            </a:pPr>
            <a:r>
              <a:rPr sz="2400"/>
              <a:t>Nivel de texto 3</a:t>
            </a:r>
          </a:p>
          <a:p>
            <a:pPr lvl="3">
              <a:defRPr sz="1800"/>
            </a:pPr>
            <a:r>
              <a:rPr sz="2400"/>
              <a:t>Nivel de texto 4</a:t>
            </a:r>
          </a:p>
          <a:p>
            <a:pPr lvl="4">
              <a:defRPr sz="1800"/>
            </a:pPr>
            <a:r>
              <a:rPr sz="2400"/>
              <a:t>Nivel de texto 5</a:t>
            </a:r>
          </a:p>
        </p:txBody>
      </p:sp>
      <p:sp>
        <p:nvSpPr>
          <p:cNvPr id="362" name="Shape 362"/>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364" name="Shape 364"/>
          <p:cNvSpPr>
            <a:spLocks noGrp="1"/>
          </p:cNvSpPr>
          <p:nvPr>
            <p:ph type="title"/>
          </p:nvPr>
        </p:nvSpPr>
        <p:spPr>
          <a:xfrm>
            <a:off x="685800" y="609600"/>
            <a:ext cx="7772400" cy="1143000"/>
          </a:xfrm>
          <a:prstGeom prst="rect">
            <a:avLst/>
          </a:prstGeom>
        </p:spPr>
        <p:txBody>
          <a:bodyPr/>
          <a:lstStyle>
            <a:lvl1pPr>
              <a:defRPr>
                <a:latin typeface="Times New Roman"/>
                <a:ea typeface="Times New Roman"/>
                <a:cs typeface="Times New Roman"/>
                <a:sym typeface="Times New Roman"/>
              </a:defRPr>
            </a:lvl1pPr>
          </a:lstStyle>
          <a:p>
            <a:pPr lvl="0">
              <a:defRPr sz="1800"/>
            </a:pPr>
            <a:r>
              <a:rPr sz="4400"/>
              <a:t>Texto del título</a:t>
            </a:r>
          </a:p>
        </p:txBody>
      </p:sp>
      <p:sp>
        <p:nvSpPr>
          <p:cNvPr id="365" name="Shape 365"/>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67" name="Shape 367"/>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369" name="Shape 369"/>
          <p:cNvSpPr>
            <a:spLocks noGrp="1"/>
          </p:cNvSpPr>
          <p:nvPr>
            <p:ph type="title"/>
          </p:nvPr>
        </p:nvSpPr>
        <p:spPr>
          <a:xfrm>
            <a:off x="457200" y="0"/>
            <a:ext cx="3008314" cy="1435100"/>
          </a:xfrm>
          <a:prstGeom prst="rect">
            <a:avLst/>
          </a:prstGeom>
        </p:spPr>
        <p:txBody>
          <a:bodyPr anchor="b"/>
          <a:lstStyle>
            <a:lvl1pPr algn="l">
              <a:defRPr sz="2000">
                <a:latin typeface="Times New Roman"/>
                <a:ea typeface="Times New Roman"/>
                <a:cs typeface="Times New Roman"/>
                <a:sym typeface="Times New Roman"/>
              </a:defRPr>
            </a:lvl1pPr>
          </a:lstStyle>
          <a:p>
            <a:pPr lvl="0">
              <a:defRPr sz="1800"/>
            </a:pPr>
            <a:r>
              <a:rPr sz="2000"/>
              <a:t>Texto del título</a:t>
            </a:r>
          </a:p>
        </p:txBody>
      </p:sp>
      <p:sp>
        <p:nvSpPr>
          <p:cNvPr id="370" name="Shape 370"/>
          <p:cNvSpPr>
            <a:spLocks noGrp="1"/>
          </p:cNvSpPr>
          <p:nvPr>
            <p:ph type="body" idx="1"/>
          </p:nvPr>
        </p:nvSpPr>
        <p:spPr>
          <a:xfrm>
            <a:off x="3575050" y="273050"/>
            <a:ext cx="5111750" cy="6584950"/>
          </a:xfrm>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371" name="Shape 371"/>
          <p:cNvSpPr>
            <a:spLocks noGrp="1"/>
          </p:cNvSpPr>
          <p:nvPr>
            <p:ph type="sldNum" sz="quarter" idx="2"/>
          </p:nvPr>
        </p:nvSpPr>
        <p:spPr>
          <a:xfrm>
            <a:off x="6553200" y="6248400"/>
            <a:ext cx="1905000" cy="287087"/>
          </a:xfrm>
          <a:prstGeom prst="rect">
            <a:avLst/>
          </a:prstGeom>
        </p:spPr>
        <p:txBody>
          <a:bodyPr/>
          <a:lstStyle/>
          <a:p>
            <a:pPr lvl="0"/>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theme" Target="../theme/theme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pPr lvl="0">
              <a:defRPr sz="1800"/>
            </a:pPr>
            <a:r>
              <a:rPr sz="4400"/>
              <a:t>Texto del título</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4" name="Shape 4"/>
          <p:cNvSpPr>
            <a:spLocks noGrp="1"/>
          </p:cNvSpPr>
          <p:nvPr>
            <p:ph type="sldNum" sz="quarter" idx="2"/>
          </p:nvPr>
        </p:nvSpPr>
        <p:spPr>
          <a:xfrm>
            <a:off x="6553200" y="6245225"/>
            <a:ext cx="2133600" cy="287087"/>
          </a:xfrm>
          <a:prstGeom prst="rect">
            <a:avLst/>
          </a:prstGeom>
          <a:ln w="12700">
            <a:miter lim="400000"/>
          </a:ln>
        </p:spPr>
        <p:txBody>
          <a:bodyPr lIns="45719" rIns="45719">
            <a:spAutoFit/>
          </a:bodyPr>
          <a:lstStyle>
            <a:lvl1pPr algn="r">
              <a:defRPr sz="1400">
                <a:latin typeface="Times New Roman"/>
                <a:ea typeface="Times New Roman"/>
                <a:cs typeface="Times New Roman"/>
                <a:sym typeface="Times New Roman"/>
              </a:defRPr>
            </a:lvl1pPr>
          </a:lstStyle>
          <a:p>
            <a:pPr lvl="0"/>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Lst>
  <p:transition spd="med"/>
  <p:txStyles>
    <p:titleStyle>
      <a:lvl1pPr algn="ctr">
        <a:defRPr sz="4400">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p:titleStyle>
    <p:bodyStyle>
      <a:lvl1pPr marL="342900" indent="-342900">
        <a:spcBef>
          <a:spcPts val="700"/>
        </a:spcBef>
        <a:buSzPct val="100000"/>
        <a:buChar char="•"/>
        <a:defRPr sz="3200">
          <a:latin typeface="Arial"/>
          <a:ea typeface="Arial"/>
          <a:cs typeface="Arial"/>
          <a:sym typeface="Arial"/>
        </a:defRPr>
      </a:lvl1pPr>
      <a:lvl2pPr marL="783771" indent="-326571">
        <a:spcBef>
          <a:spcPts val="700"/>
        </a:spcBef>
        <a:buSzPct val="100000"/>
        <a:buChar char="–"/>
        <a:defRPr sz="3200">
          <a:latin typeface="Arial"/>
          <a:ea typeface="Arial"/>
          <a:cs typeface="Arial"/>
          <a:sym typeface="Arial"/>
        </a:defRPr>
      </a:lvl2pPr>
      <a:lvl3pPr marL="1219200" indent="-304800">
        <a:spcBef>
          <a:spcPts val="700"/>
        </a:spcBef>
        <a:buSzPct val="100000"/>
        <a:buChar char="•"/>
        <a:defRPr sz="3200">
          <a:latin typeface="Arial"/>
          <a:ea typeface="Arial"/>
          <a:cs typeface="Arial"/>
          <a:sym typeface="Arial"/>
        </a:defRPr>
      </a:lvl3pPr>
      <a:lvl4pPr marL="1737360" indent="-365760">
        <a:spcBef>
          <a:spcPts val="700"/>
        </a:spcBef>
        <a:buSzPct val="100000"/>
        <a:buChar char="–"/>
        <a:defRPr sz="3200">
          <a:latin typeface="Arial"/>
          <a:ea typeface="Arial"/>
          <a:cs typeface="Arial"/>
          <a:sym typeface="Arial"/>
        </a:defRPr>
      </a:lvl4pPr>
      <a:lvl5pPr marL="2194560" indent="-365760">
        <a:spcBef>
          <a:spcPts val="700"/>
        </a:spcBef>
        <a:buSzPct val="100000"/>
        <a:buChar char="»"/>
        <a:defRPr sz="3200">
          <a:latin typeface="Arial"/>
          <a:ea typeface="Arial"/>
          <a:cs typeface="Arial"/>
          <a:sym typeface="Arial"/>
        </a:defRPr>
      </a:lvl5pPr>
      <a:lvl6pPr marL="2651760" indent="-365760">
        <a:spcBef>
          <a:spcPts val="700"/>
        </a:spcBef>
        <a:buSzPct val="100000"/>
        <a:buChar char="»"/>
        <a:defRPr sz="3200">
          <a:latin typeface="Arial"/>
          <a:ea typeface="Arial"/>
          <a:cs typeface="Arial"/>
          <a:sym typeface="Arial"/>
        </a:defRPr>
      </a:lvl6pPr>
      <a:lvl7pPr marL="3108960" indent="-365760">
        <a:spcBef>
          <a:spcPts val="700"/>
        </a:spcBef>
        <a:buSzPct val="100000"/>
        <a:buChar char="»"/>
        <a:defRPr sz="3200">
          <a:latin typeface="Arial"/>
          <a:ea typeface="Arial"/>
          <a:cs typeface="Arial"/>
          <a:sym typeface="Arial"/>
        </a:defRPr>
      </a:lvl7pPr>
      <a:lvl8pPr marL="3566159" indent="-365759">
        <a:spcBef>
          <a:spcPts val="700"/>
        </a:spcBef>
        <a:buSzPct val="100000"/>
        <a:buChar char="»"/>
        <a:defRPr sz="3200">
          <a:latin typeface="Arial"/>
          <a:ea typeface="Arial"/>
          <a:cs typeface="Arial"/>
          <a:sym typeface="Arial"/>
        </a:defRPr>
      </a:lvl8pPr>
      <a:lvl9pPr marL="4023359" indent="-365759">
        <a:spcBef>
          <a:spcPts val="700"/>
        </a:spcBef>
        <a:buSzPct val="100000"/>
        <a:buChar char="»"/>
        <a:defRPr sz="3200">
          <a:latin typeface="Arial"/>
          <a:ea typeface="Arial"/>
          <a:cs typeface="Arial"/>
          <a:sym typeface="Arial"/>
        </a:defRPr>
      </a:lvl9pPr>
    </p:bodyStyle>
    <p:otherStyle>
      <a:lvl1pPr algn="r">
        <a:defRPr sz="1400">
          <a:solidFill>
            <a:schemeClr val="tx1"/>
          </a:solidFill>
          <a:latin typeface="+mn-lt"/>
          <a:ea typeface="+mn-ea"/>
          <a:cs typeface="+mn-cs"/>
          <a:sym typeface="Times New Roman"/>
        </a:defRPr>
      </a:lvl1pPr>
      <a:lvl2pPr indent="457200" algn="r">
        <a:defRPr sz="1400">
          <a:solidFill>
            <a:schemeClr val="tx1"/>
          </a:solidFill>
          <a:latin typeface="+mn-lt"/>
          <a:ea typeface="+mn-ea"/>
          <a:cs typeface="+mn-cs"/>
          <a:sym typeface="Times New Roman"/>
        </a:defRPr>
      </a:lvl2pPr>
      <a:lvl3pPr indent="914400" algn="r">
        <a:defRPr sz="1400">
          <a:solidFill>
            <a:schemeClr val="tx1"/>
          </a:solidFill>
          <a:latin typeface="+mn-lt"/>
          <a:ea typeface="+mn-ea"/>
          <a:cs typeface="+mn-cs"/>
          <a:sym typeface="Times New Roman"/>
        </a:defRPr>
      </a:lvl3pPr>
      <a:lvl4pPr indent="1371600" algn="r">
        <a:defRPr sz="1400">
          <a:solidFill>
            <a:schemeClr val="tx1"/>
          </a:solidFill>
          <a:latin typeface="+mn-lt"/>
          <a:ea typeface="+mn-ea"/>
          <a:cs typeface="+mn-cs"/>
          <a:sym typeface="Times New Roman"/>
        </a:defRPr>
      </a:lvl4pPr>
      <a:lvl5pPr indent="1828800" algn="r">
        <a:defRPr sz="1400">
          <a:solidFill>
            <a:schemeClr val="tx1"/>
          </a:solidFill>
          <a:latin typeface="+mn-lt"/>
          <a:ea typeface="+mn-ea"/>
          <a:cs typeface="+mn-cs"/>
          <a:sym typeface="Times New Roman"/>
        </a:defRPr>
      </a:lvl5pPr>
      <a:lvl6pPr indent="2286000" algn="r">
        <a:defRPr sz="1400">
          <a:solidFill>
            <a:schemeClr val="tx1"/>
          </a:solidFill>
          <a:latin typeface="+mn-lt"/>
          <a:ea typeface="+mn-ea"/>
          <a:cs typeface="+mn-cs"/>
          <a:sym typeface="Times New Roman"/>
        </a:defRPr>
      </a:lvl6pPr>
      <a:lvl7pPr indent="2743200" algn="r">
        <a:defRPr sz="1400">
          <a:solidFill>
            <a:schemeClr val="tx1"/>
          </a:solidFill>
          <a:latin typeface="+mn-lt"/>
          <a:ea typeface="+mn-ea"/>
          <a:cs typeface="+mn-cs"/>
          <a:sym typeface="Times New Roman"/>
        </a:defRPr>
      </a:lvl7pPr>
      <a:lvl8pPr indent="3200400" algn="r">
        <a:defRPr sz="1400">
          <a:solidFill>
            <a:schemeClr val="tx1"/>
          </a:solidFill>
          <a:latin typeface="+mn-lt"/>
          <a:ea typeface="+mn-ea"/>
          <a:cs typeface="+mn-cs"/>
          <a:sym typeface="Times New Roman"/>
        </a:defRPr>
      </a:lvl8pPr>
      <a:lvl9pPr indent="3657600" algn="r">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8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p:nvPr/>
        </p:nvSpPr>
        <p:spPr>
          <a:xfrm>
            <a:off x="152399" y="762000"/>
            <a:ext cx="8712580" cy="5537009"/>
          </a:xfrm>
          <a:prstGeom prst="rect">
            <a:avLst/>
          </a:prstGeom>
          <a:solidFill>
            <a:srgbClr val="EAEAEA"/>
          </a:solidFill>
          <a:ln w="12700">
            <a:miter lim="400000"/>
          </a:ln>
        </p:spPr>
        <p:txBody>
          <a:bodyPr lIns="0" tIns="0" rIns="0" bIns="0" anchor="ctr"/>
          <a:lstStyle/>
          <a:p>
            <a:pPr lvl="0" algn="ctr">
              <a:defRPr sz="1800">
                <a:solidFill>
                  <a:srgbClr val="FFFFFF"/>
                </a:solidFill>
              </a:defRPr>
            </a:pPr>
            <a:endParaRPr/>
          </a:p>
        </p:txBody>
      </p:sp>
      <p:sp>
        <p:nvSpPr>
          <p:cNvPr id="600" name="Shape 600"/>
          <p:cNvSpPr/>
          <p:nvPr/>
        </p:nvSpPr>
        <p:spPr>
          <a:xfrm>
            <a:off x="5870118" y="5624443"/>
            <a:ext cx="1270490"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800"/>
              <a:t>Hg</a:t>
            </a:r>
            <a:r>
              <a:rPr sz="2800" baseline="30000"/>
              <a:t>+</a:t>
            </a:r>
            <a:r>
              <a:rPr sz="2800"/>
              <a:t> ion</a:t>
            </a:r>
          </a:p>
        </p:txBody>
      </p:sp>
      <p:pic>
        <p:nvPicPr>
          <p:cNvPr id="601" name="image1.jpg" descr="C:\Dave\dave_pics\penny2.jpg"/>
          <p:cNvPicPr/>
          <p:nvPr/>
        </p:nvPicPr>
        <p:blipFill>
          <a:blip r:embed="rId2">
            <a:extLst/>
          </a:blip>
          <a:stretch>
            <a:fillRect/>
          </a:stretch>
        </p:blipFill>
        <p:spPr>
          <a:xfrm>
            <a:off x="793031" y="1265364"/>
            <a:ext cx="3340197" cy="4404439"/>
          </a:xfrm>
          <a:prstGeom prst="rect">
            <a:avLst/>
          </a:prstGeom>
          <a:ln w="28575">
            <a:solidFill>
              <a:srgbClr val="FFFF00"/>
            </a:solidFill>
          </a:ln>
        </p:spPr>
      </p:pic>
      <p:sp>
        <p:nvSpPr>
          <p:cNvPr id="602" name="Shape 602"/>
          <p:cNvSpPr/>
          <p:nvPr/>
        </p:nvSpPr>
        <p:spPr>
          <a:xfrm>
            <a:off x="2153546" y="3459272"/>
            <a:ext cx="475521" cy="478671"/>
          </a:xfrm>
          <a:prstGeom prst="rect">
            <a:avLst/>
          </a:prstGeom>
          <a:ln w="28575">
            <a:solidFill>
              <a:srgbClr val="FFFF00"/>
            </a:solidFill>
            <a:miter/>
          </a:ln>
        </p:spPr>
        <p:txBody>
          <a:bodyPr lIns="0" tIns="0" rIns="0" bIns="0" anchor="ctr"/>
          <a:lstStyle/>
          <a:p>
            <a:pPr lvl="0">
              <a:defRPr sz="1800">
                <a:latin typeface="Times New Roman"/>
                <a:ea typeface="Times New Roman"/>
                <a:cs typeface="Times New Roman"/>
                <a:sym typeface="Times New Roman"/>
              </a:defRPr>
            </a:pPr>
            <a:endParaRPr/>
          </a:p>
        </p:txBody>
      </p:sp>
      <p:sp>
        <p:nvSpPr>
          <p:cNvPr id="603" name="Shape 603"/>
          <p:cNvSpPr/>
          <p:nvPr/>
        </p:nvSpPr>
        <p:spPr>
          <a:xfrm>
            <a:off x="2153545" y="3937944"/>
            <a:ext cx="2443645" cy="1369531"/>
          </a:xfrm>
          <a:prstGeom prst="line">
            <a:avLst/>
          </a:prstGeom>
          <a:ln w="22225">
            <a:solidFill>
              <a:srgbClr val="FFFF00"/>
            </a:solidFill>
            <a:round/>
          </a:ln>
        </p:spPr>
        <p:txBody>
          <a:bodyPr lIns="0" tIns="0" rIns="0" bIns="0"/>
          <a:lstStyle/>
          <a:p>
            <a:pPr lvl="0" defTabSz="457200">
              <a:defRPr sz="1200">
                <a:latin typeface="+mn-lt"/>
                <a:ea typeface="+mn-ea"/>
                <a:cs typeface="+mn-cs"/>
                <a:sym typeface="Helvetica"/>
              </a:defRPr>
            </a:pPr>
            <a:endParaRPr/>
          </a:p>
        </p:txBody>
      </p:sp>
      <p:sp>
        <p:nvSpPr>
          <p:cNvPr id="604" name="Shape 604"/>
          <p:cNvSpPr/>
          <p:nvPr/>
        </p:nvSpPr>
        <p:spPr>
          <a:xfrm flipV="1">
            <a:off x="2153546" y="1438217"/>
            <a:ext cx="2443644" cy="2021057"/>
          </a:xfrm>
          <a:prstGeom prst="line">
            <a:avLst/>
          </a:prstGeom>
          <a:ln w="22225">
            <a:solidFill>
              <a:srgbClr val="FFFF00"/>
            </a:solidFill>
            <a:round/>
          </a:ln>
        </p:spPr>
        <p:txBody>
          <a:bodyPr lIns="0" tIns="0" rIns="0" bIns="0"/>
          <a:lstStyle/>
          <a:p>
            <a:pPr lvl="0" defTabSz="457200">
              <a:defRPr sz="1200">
                <a:latin typeface="+mn-lt"/>
                <a:ea typeface="+mn-ea"/>
                <a:cs typeface="+mn-cs"/>
                <a:sym typeface="Helvetica"/>
              </a:defRPr>
            </a:pPr>
            <a:endParaRPr/>
          </a:p>
        </p:txBody>
      </p:sp>
      <p:grpSp>
        <p:nvGrpSpPr>
          <p:cNvPr id="608" name="Group 608"/>
          <p:cNvGrpSpPr/>
          <p:nvPr/>
        </p:nvGrpSpPr>
        <p:grpSpPr>
          <a:xfrm>
            <a:off x="4610397" y="1464810"/>
            <a:ext cx="3870204" cy="4148483"/>
            <a:chOff x="0" y="0"/>
            <a:chExt cx="3870202" cy="4148482"/>
          </a:xfrm>
        </p:grpSpPr>
        <p:sp>
          <p:nvSpPr>
            <p:cNvPr id="605" name="Shape 605"/>
            <p:cNvSpPr/>
            <p:nvPr/>
          </p:nvSpPr>
          <p:spPr>
            <a:xfrm>
              <a:off x="-1" y="-1"/>
              <a:ext cx="3870204" cy="3869260"/>
            </a:xfrm>
            <a:prstGeom prst="rect">
              <a:avLst/>
            </a:prstGeom>
            <a:noFill/>
            <a:ln w="34925" cap="flat">
              <a:solidFill>
                <a:srgbClr val="FFFF00"/>
              </a:solidFill>
              <a:prstDash val="solid"/>
              <a:miter lim="800000"/>
            </a:ln>
            <a:effectLst/>
          </p:spPr>
          <p:txBody>
            <a:bodyPr wrap="square" lIns="0" tIns="0" rIns="0" bIns="0" numCol="1" anchor="ctr">
              <a:noAutofit/>
            </a:bodyPr>
            <a:lstStyle/>
            <a:p>
              <a:pPr lvl="0">
                <a:defRPr sz="1800">
                  <a:latin typeface="Times New Roman"/>
                  <a:ea typeface="Times New Roman"/>
                  <a:cs typeface="Times New Roman"/>
                  <a:sym typeface="Times New Roman"/>
                </a:defRPr>
              </a:pPr>
              <a:endParaRPr/>
            </a:p>
          </p:txBody>
        </p:sp>
        <p:pic>
          <p:nvPicPr>
            <p:cNvPr id="606" name="image2.jpg" descr="C:\Dave\dave_pics\blueion2.jpg"/>
            <p:cNvPicPr/>
            <p:nvPr/>
          </p:nvPicPr>
          <p:blipFill>
            <a:blip r:embed="rId3">
              <a:extLst/>
            </a:blip>
            <a:srcRect t="1377" b="1378"/>
            <a:stretch>
              <a:fillRect/>
            </a:stretch>
          </p:blipFill>
          <p:spPr>
            <a:xfrm>
              <a:off x="26417" y="39889"/>
              <a:ext cx="3817368" cy="3807763"/>
            </a:xfrm>
            <a:prstGeom prst="rect">
              <a:avLst/>
            </a:prstGeom>
            <a:ln w="12700" cap="flat">
              <a:noFill/>
              <a:miter lim="400000"/>
            </a:ln>
            <a:effectLst/>
          </p:spPr>
        </p:pic>
        <p:sp>
          <p:nvSpPr>
            <p:cNvPr id="607" name="Shape 607"/>
            <p:cNvSpPr/>
            <p:nvPr/>
          </p:nvSpPr>
          <p:spPr>
            <a:xfrm>
              <a:off x="1479906" y="2074241"/>
              <a:ext cx="506088" cy="2074242"/>
            </a:xfrm>
            <a:custGeom>
              <a:avLst/>
              <a:gdLst/>
              <a:ahLst/>
              <a:cxnLst>
                <a:cxn ang="0">
                  <a:pos x="wd2" y="hd2"/>
                </a:cxn>
                <a:cxn ang="5400000">
                  <a:pos x="wd2" y="hd2"/>
                </a:cxn>
                <a:cxn ang="10800000">
                  <a:pos x="wd2" y="hd2"/>
                </a:cxn>
                <a:cxn ang="16200000">
                  <a:pos x="wd2" y="hd2"/>
                </a:cxn>
              </a:cxnLst>
              <a:rect l="0" t="0" r="r" b="b"/>
              <a:pathLst>
                <a:path w="18809" h="21600" extrusionOk="0">
                  <a:moveTo>
                    <a:pt x="3908" y="0"/>
                  </a:moveTo>
                  <a:cubicBezTo>
                    <a:pt x="1208" y="2400"/>
                    <a:pt x="-1492" y="4800"/>
                    <a:pt x="963" y="5400"/>
                  </a:cubicBezTo>
                  <a:cubicBezTo>
                    <a:pt x="3417" y="6000"/>
                    <a:pt x="17163" y="900"/>
                    <a:pt x="18635" y="3600"/>
                  </a:cubicBezTo>
                  <a:cubicBezTo>
                    <a:pt x="20108" y="6300"/>
                    <a:pt x="11763" y="18750"/>
                    <a:pt x="9799" y="21600"/>
                  </a:cubicBezTo>
                </a:path>
              </a:pathLst>
            </a:custGeom>
            <a:noFill/>
            <a:ln w="28575" cap="flat">
              <a:solidFill>
                <a:srgbClr val="FFFF00"/>
              </a:solidFill>
              <a:prstDash val="solid"/>
              <a:round/>
              <a:headEnd type="triangle" w="med" len="med"/>
            </a:ln>
            <a:effectLst/>
          </p:spPr>
          <p:txBody>
            <a:bodyPr wrap="square" lIns="0" tIns="0" rIns="0" bIns="0" numCol="1" anchor="t">
              <a:noAutofit/>
            </a:bodyPr>
            <a:lstStyle/>
            <a:p>
              <a:pPr lvl="0">
                <a:defRPr sz="1800">
                  <a:latin typeface="Times New Roman"/>
                  <a:ea typeface="Times New Roman"/>
                  <a:cs typeface="Times New Roman"/>
                  <a:sym typeface="Times New Roman"/>
                </a:defRPr>
              </a:pPr>
              <a:endParaRPr/>
            </a:p>
          </p:txBody>
        </p:sp>
      </p:grpSp>
      <p:sp>
        <p:nvSpPr>
          <p:cNvPr id="609" name="Shape 609"/>
          <p:cNvSpPr/>
          <p:nvPr/>
        </p:nvSpPr>
        <p:spPr>
          <a:xfrm>
            <a:off x="2156842" y="228599"/>
            <a:ext cx="4907123" cy="849138"/>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p>
            <a:pPr lvl="0" algn="ctr">
              <a:defRPr sz="1800"/>
            </a:pPr>
            <a:r>
              <a:rPr sz="3200"/>
              <a:t>Single-atom optical clocks</a:t>
            </a:r>
            <a:endParaRPr sz="2400">
              <a:latin typeface="Times New Roman"/>
              <a:ea typeface="Times New Roman"/>
              <a:cs typeface="Times New Roman"/>
              <a:sym typeface="Times New Roman"/>
            </a:endParaRPr>
          </a:p>
          <a:p>
            <a:pPr lvl="0" algn="ctr">
              <a:defRPr sz="1800"/>
            </a:pPr>
            <a:r>
              <a:t>D. J. Wineland, NIST, Boulder</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Shape 965"/>
          <p:cNvSpPr/>
          <p:nvPr/>
        </p:nvSpPr>
        <p:spPr>
          <a:xfrm flipV="1">
            <a:off x="2133600" y="1676400"/>
            <a:ext cx="0" cy="4572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66" name="Shape 966"/>
          <p:cNvSpPr/>
          <p:nvPr/>
        </p:nvSpPr>
        <p:spPr>
          <a:xfrm>
            <a:off x="2133600" y="1677670"/>
            <a:ext cx="20574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67" name="Shape 967"/>
          <p:cNvSpPr/>
          <p:nvPr/>
        </p:nvSpPr>
        <p:spPr>
          <a:xfrm flipV="1">
            <a:off x="2286000" y="1828800"/>
            <a:ext cx="0" cy="3048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68" name="Shape 968"/>
          <p:cNvSpPr/>
          <p:nvPr/>
        </p:nvSpPr>
        <p:spPr>
          <a:xfrm>
            <a:off x="2133600" y="2286000"/>
            <a:ext cx="0" cy="152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69" name="Shape 969"/>
          <p:cNvSpPr/>
          <p:nvPr/>
        </p:nvSpPr>
        <p:spPr>
          <a:xfrm>
            <a:off x="2286000" y="2286000"/>
            <a:ext cx="0" cy="152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0" name="Shape 970"/>
          <p:cNvSpPr/>
          <p:nvPr/>
        </p:nvSpPr>
        <p:spPr>
          <a:xfrm>
            <a:off x="2133600" y="2439670"/>
            <a:ext cx="1524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1" name="Shape 971"/>
          <p:cNvSpPr/>
          <p:nvPr/>
        </p:nvSpPr>
        <p:spPr>
          <a:xfrm flipV="1">
            <a:off x="6478270" y="1676400"/>
            <a:ext cx="1" cy="4572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2" name="Shape 972"/>
          <p:cNvSpPr/>
          <p:nvPr/>
        </p:nvSpPr>
        <p:spPr>
          <a:xfrm flipH="1" flipV="1">
            <a:off x="4419600" y="1677670"/>
            <a:ext cx="20574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3" name="Shape 973"/>
          <p:cNvSpPr/>
          <p:nvPr/>
        </p:nvSpPr>
        <p:spPr>
          <a:xfrm flipV="1">
            <a:off x="6325870" y="1828800"/>
            <a:ext cx="1" cy="3048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4" name="Shape 974"/>
          <p:cNvSpPr/>
          <p:nvPr/>
        </p:nvSpPr>
        <p:spPr>
          <a:xfrm>
            <a:off x="6478270" y="2286000"/>
            <a:ext cx="1" cy="152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5" name="Shape 975"/>
          <p:cNvSpPr/>
          <p:nvPr/>
        </p:nvSpPr>
        <p:spPr>
          <a:xfrm>
            <a:off x="6325870" y="2286000"/>
            <a:ext cx="1" cy="152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6" name="Shape 976"/>
          <p:cNvSpPr/>
          <p:nvPr/>
        </p:nvSpPr>
        <p:spPr>
          <a:xfrm flipH="1">
            <a:off x="6324600" y="2439670"/>
            <a:ext cx="1524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7" name="Shape 977"/>
          <p:cNvSpPr/>
          <p:nvPr/>
        </p:nvSpPr>
        <p:spPr>
          <a:xfrm>
            <a:off x="2286000" y="1830070"/>
            <a:ext cx="40386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8" name="Shape 978"/>
          <p:cNvSpPr/>
          <p:nvPr/>
        </p:nvSpPr>
        <p:spPr>
          <a:xfrm flipV="1">
            <a:off x="4191000" y="1143000"/>
            <a:ext cx="0" cy="533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79" name="Shape 979"/>
          <p:cNvSpPr/>
          <p:nvPr/>
        </p:nvSpPr>
        <p:spPr>
          <a:xfrm flipV="1">
            <a:off x="4419600" y="1143000"/>
            <a:ext cx="0" cy="533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grpSp>
        <p:nvGrpSpPr>
          <p:cNvPr id="982" name="Group 982"/>
          <p:cNvGrpSpPr/>
          <p:nvPr/>
        </p:nvGrpSpPr>
        <p:grpSpPr>
          <a:xfrm>
            <a:off x="1676400" y="1219576"/>
            <a:ext cx="304800" cy="1790701"/>
            <a:chOff x="23576" y="0"/>
            <a:chExt cx="304799" cy="1790700"/>
          </a:xfrm>
        </p:grpSpPr>
        <p:sp>
          <p:nvSpPr>
            <p:cNvPr id="980" name="Shape 980"/>
            <p:cNvSpPr/>
            <p:nvPr/>
          </p:nvSpPr>
          <p:spPr>
            <a:xfrm rot="16200000">
              <a:off x="-624124" y="914400"/>
              <a:ext cx="1600201" cy="152400"/>
            </a:xfrm>
            <a:prstGeom prst="rect">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sp>
          <p:nvSpPr>
            <p:cNvPr id="981" name="Shape 981"/>
            <p:cNvSpPr/>
            <p:nvPr/>
          </p:nvSpPr>
          <p:spPr>
            <a:xfrm>
              <a:off x="23576" y="0"/>
              <a:ext cx="304801" cy="381000"/>
            </a:xfrm>
            <a:prstGeom prst="triangle">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grpSp>
      <p:grpSp>
        <p:nvGrpSpPr>
          <p:cNvPr id="985" name="Group 985"/>
          <p:cNvGrpSpPr/>
          <p:nvPr/>
        </p:nvGrpSpPr>
        <p:grpSpPr>
          <a:xfrm>
            <a:off x="6705600" y="1238250"/>
            <a:ext cx="304800" cy="1790700"/>
            <a:chOff x="23576" y="0"/>
            <a:chExt cx="304799" cy="1790700"/>
          </a:xfrm>
        </p:grpSpPr>
        <p:sp>
          <p:nvSpPr>
            <p:cNvPr id="983" name="Shape 983"/>
            <p:cNvSpPr/>
            <p:nvPr/>
          </p:nvSpPr>
          <p:spPr>
            <a:xfrm rot="16200000">
              <a:off x="-624124" y="914400"/>
              <a:ext cx="1600201" cy="152400"/>
            </a:xfrm>
            <a:prstGeom prst="rect">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sp>
          <p:nvSpPr>
            <p:cNvPr id="984" name="Shape 984"/>
            <p:cNvSpPr/>
            <p:nvPr/>
          </p:nvSpPr>
          <p:spPr>
            <a:xfrm>
              <a:off x="23576" y="0"/>
              <a:ext cx="304800" cy="381000"/>
            </a:xfrm>
            <a:prstGeom prst="triangle">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grpSp>
      <p:sp>
        <p:nvSpPr>
          <p:cNvPr id="986" name="Shape 986"/>
          <p:cNvSpPr/>
          <p:nvPr/>
        </p:nvSpPr>
        <p:spPr>
          <a:xfrm>
            <a:off x="1066800" y="2210176"/>
            <a:ext cx="6781800" cy="1"/>
          </a:xfrm>
          <a:prstGeom prst="line">
            <a:avLst/>
          </a:prstGeom>
          <a:ln w="762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987" name="Shape 987"/>
          <p:cNvSpPr/>
          <p:nvPr/>
        </p:nvSpPr>
        <p:spPr>
          <a:xfrm>
            <a:off x="4305300" y="838200"/>
            <a:ext cx="0" cy="304800"/>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988" name="Shape 988"/>
          <p:cNvSpPr/>
          <p:nvPr/>
        </p:nvSpPr>
        <p:spPr>
          <a:xfrm>
            <a:off x="4191000" y="1524000"/>
            <a:ext cx="57150" cy="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89" name="Shape 989"/>
          <p:cNvSpPr/>
          <p:nvPr/>
        </p:nvSpPr>
        <p:spPr>
          <a:xfrm>
            <a:off x="4362450" y="1524000"/>
            <a:ext cx="57150" cy="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990" name="Shape 990"/>
          <p:cNvSpPr/>
          <p:nvPr/>
        </p:nvSpPr>
        <p:spPr>
          <a:xfrm>
            <a:off x="4687098" y="1038430"/>
            <a:ext cx="1926166"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latin typeface="Symbol"/>
                <a:sym typeface="Symbol"/>
              </a:rPr>
              <a:t> </a:t>
            </a:r>
            <a:r>
              <a:rPr dirty="0" smtClean="0"/>
              <a:t>-</a:t>
            </a:r>
            <a:r>
              <a:rPr dirty="0"/>
              <a:t>wave cavity</a:t>
            </a:r>
            <a:endParaRPr sz="2400" dirty="0">
              <a:solidFill>
                <a:srgbClr val="FFFFFF"/>
              </a:solidFill>
              <a:latin typeface="Times New Roman"/>
              <a:ea typeface="Times New Roman"/>
              <a:cs typeface="Times New Roman"/>
              <a:sym typeface="Times New Roman"/>
            </a:endParaRPr>
          </a:p>
          <a:p>
            <a:pPr lvl="0">
              <a:defRPr sz="1800"/>
            </a:pPr>
            <a:r>
              <a:rPr dirty="0"/>
              <a:t>(Ramsey method)</a:t>
            </a:r>
          </a:p>
        </p:txBody>
      </p:sp>
      <p:sp>
        <p:nvSpPr>
          <p:cNvPr id="991" name="Shape 991"/>
          <p:cNvSpPr/>
          <p:nvPr/>
        </p:nvSpPr>
        <p:spPr>
          <a:xfrm>
            <a:off x="3840383" y="457200"/>
            <a:ext cx="95635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latin typeface="Symbol"/>
                <a:sym typeface="Symbol"/>
              </a:rPr>
              <a:t></a:t>
            </a:r>
            <a:r>
              <a:rPr dirty="0" smtClean="0"/>
              <a:t>-</a:t>
            </a:r>
            <a:r>
              <a:rPr dirty="0"/>
              <a:t>waves</a:t>
            </a:r>
          </a:p>
        </p:txBody>
      </p:sp>
      <p:sp>
        <p:nvSpPr>
          <p:cNvPr id="992" name="Shape 992"/>
          <p:cNvSpPr/>
          <p:nvPr/>
        </p:nvSpPr>
        <p:spPr>
          <a:xfrm>
            <a:off x="4376239" y="2204196"/>
            <a:ext cx="1412787"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vl1pPr>
          </a:lstStyle>
          <a:p>
            <a:pPr lvl="0"/>
            <a:r>
              <a:t>atomic beam</a:t>
            </a:r>
          </a:p>
        </p:txBody>
      </p:sp>
      <p:grpSp>
        <p:nvGrpSpPr>
          <p:cNvPr id="995" name="Group 995"/>
          <p:cNvGrpSpPr/>
          <p:nvPr/>
        </p:nvGrpSpPr>
        <p:grpSpPr>
          <a:xfrm>
            <a:off x="763201" y="3947783"/>
            <a:ext cx="2893198" cy="2696239"/>
            <a:chOff x="0" y="0"/>
            <a:chExt cx="2893197" cy="2696237"/>
          </a:xfrm>
        </p:grpSpPr>
        <p:sp>
          <p:nvSpPr>
            <p:cNvPr id="993" name="Shape 993"/>
            <p:cNvSpPr/>
            <p:nvPr/>
          </p:nvSpPr>
          <p:spPr>
            <a:xfrm>
              <a:off x="0" y="0"/>
              <a:ext cx="2893198" cy="2696238"/>
            </a:xfrm>
            <a:prstGeom prst="rect">
              <a:avLst/>
            </a:prstGeom>
            <a:noFill/>
            <a:ln w="28575" cap="flat">
              <a:solidFill>
                <a:srgbClr val="0000CC"/>
              </a:solidFill>
              <a:prstDash val="solid"/>
              <a:bevel/>
            </a:ln>
            <a:effectLst/>
          </p:spPr>
          <p:txBody>
            <a:bodyPr wrap="square" lIns="0" tIns="0" rIns="0" bIns="0" numCol="1" anchor="t">
              <a:noAutofit/>
            </a:bodyPr>
            <a:lstStyle/>
            <a:p>
              <a:pPr lvl="0"/>
              <a:endParaRPr/>
            </a:p>
          </p:txBody>
        </p:sp>
        <p:pic>
          <p:nvPicPr>
            <p:cNvPr id="994" name="image8.jpg"/>
            <p:cNvPicPr/>
            <p:nvPr/>
          </p:nvPicPr>
          <p:blipFill>
            <a:blip r:embed="rId2">
              <a:extLst/>
            </a:blip>
            <a:srcRect l="3039" t="5221" r="17193"/>
            <a:stretch>
              <a:fillRect/>
            </a:stretch>
          </p:blipFill>
          <p:spPr>
            <a:xfrm>
              <a:off x="14287" y="14287"/>
              <a:ext cx="2864623" cy="2666623"/>
            </a:xfrm>
            <a:prstGeom prst="rect">
              <a:avLst/>
            </a:prstGeom>
            <a:ln w="12700" cap="flat">
              <a:noFill/>
              <a:miter lim="400000"/>
            </a:ln>
            <a:effectLst/>
          </p:spPr>
        </p:pic>
      </p:grpSp>
      <p:sp>
        <p:nvSpPr>
          <p:cNvPr id="996" name="Shape 996"/>
          <p:cNvSpPr/>
          <p:nvPr/>
        </p:nvSpPr>
        <p:spPr>
          <a:xfrm>
            <a:off x="4040395" y="3969382"/>
            <a:ext cx="4987902" cy="193899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sz="2000" dirty="0">
                <a:latin typeface="Symbol"/>
                <a:sym typeface="Symbol"/>
              </a:rPr>
              <a:t> </a:t>
            </a:r>
            <a:r>
              <a:rPr sz="2000" dirty="0" smtClean="0"/>
              <a:t>f </a:t>
            </a:r>
            <a:r>
              <a:rPr sz="2000" dirty="0"/>
              <a:t>~ 1/(2T</a:t>
            </a:r>
            <a:r>
              <a:rPr sz="2000" baseline="-25000" dirty="0"/>
              <a:t>transit</a:t>
            </a:r>
            <a:r>
              <a:rPr sz="2000" dirty="0"/>
              <a:t>)</a:t>
            </a:r>
            <a:endParaRPr sz="2000" baseline="-25000" dirty="0">
              <a:solidFill>
                <a:srgbClr val="FFFFFF"/>
              </a:solidFill>
              <a:latin typeface="Times New Roman"/>
              <a:ea typeface="Times New Roman"/>
              <a:cs typeface="Times New Roman"/>
              <a:sym typeface="Times New Roman"/>
            </a:endParaRPr>
          </a:p>
          <a:p>
            <a:pPr lvl="0">
              <a:defRPr sz="1800"/>
            </a:pPr>
            <a:endParaRPr sz="2400" baseline="-25000" dirty="0">
              <a:solidFill>
                <a:srgbClr val="FFFFFF"/>
              </a:solidFill>
              <a:latin typeface="Times New Roman"/>
              <a:ea typeface="Times New Roman"/>
              <a:cs typeface="Times New Roman"/>
              <a:sym typeface="Times New Roman"/>
            </a:endParaRPr>
          </a:p>
          <a:p>
            <a:pPr lvl="0">
              <a:defRPr sz="1800"/>
            </a:pPr>
            <a:r>
              <a:rPr sz="2400" dirty="0"/>
              <a:t> </a:t>
            </a:r>
            <a:r>
              <a:rPr sz="2000" dirty="0"/>
              <a:t>e.g., Cesium beam clock (hyperfine trans.)</a:t>
            </a:r>
            <a:endParaRPr sz="2400" dirty="0">
              <a:solidFill>
                <a:srgbClr val="FFFFFF"/>
              </a:solidFill>
              <a:latin typeface="Times New Roman"/>
              <a:ea typeface="Times New Roman"/>
              <a:cs typeface="Times New Roman"/>
              <a:sym typeface="Times New Roman"/>
            </a:endParaRPr>
          </a:p>
          <a:p>
            <a:pPr lvl="0">
              <a:defRPr sz="1800"/>
            </a:pPr>
            <a:r>
              <a:rPr sz="2000" dirty="0"/>
              <a:t>  f</a:t>
            </a:r>
            <a:r>
              <a:rPr sz="2000" baseline="-25000" dirty="0"/>
              <a:t>0</a:t>
            </a:r>
            <a:r>
              <a:rPr sz="2000" dirty="0"/>
              <a:t> ≡ 9 192 631 770 Hz (microwaves)   </a:t>
            </a:r>
            <a:endParaRPr sz="2400" dirty="0">
              <a:solidFill>
                <a:srgbClr val="FFFFFF"/>
              </a:solidFill>
              <a:latin typeface="Times New Roman"/>
              <a:ea typeface="Times New Roman"/>
              <a:cs typeface="Times New Roman"/>
              <a:sym typeface="Times New Roman"/>
            </a:endParaRPr>
          </a:p>
          <a:p>
            <a:pPr lvl="0">
              <a:defRPr sz="1800"/>
            </a:pPr>
            <a:r>
              <a:rPr sz="2000" dirty="0"/>
              <a:t>  e.g., NBS-6 (~ 1976)</a:t>
            </a:r>
            <a:endParaRPr sz="2400" dirty="0">
              <a:solidFill>
                <a:srgbClr val="FFFFFF"/>
              </a:solidFill>
              <a:latin typeface="Times New Roman"/>
              <a:ea typeface="Times New Roman"/>
              <a:cs typeface="Times New Roman"/>
              <a:sym typeface="Times New Roman"/>
            </a:endParaRPr>
          </a:p>
          <a:p>
            <a:pPr lvl="0">
              <a:defRPr sz="1800"/>
            </a:pPr>
            <a:r>
              <a:rPr sz="2000" dirty="0"/>
              <a:t>  L = 3.75 m, </a:t>
            </a:r>
            <a:r>
              <a:rPr lang="es-MX" sz="2000" dirty="0">
                <a:latin typeface="Symbol"/>
                <a:sym typeface="Symbol"/>
              </a:rPr>
              <a:t> </a:t>
            </a:r>
            <a:r>
              <a:rPr sz="2000" dirty="0" smtClean="0"/>
              <a:t>f </a:t>
            </a:r>
            <a:r>
              <a:rPr lang="es-MX" sz="2000" dirty="0">
                <a:latin typeface="Symbol"/>
                <a:sym typeface="Symbol"/>
              </a:rPr>
              <a:t></a:t>
            </a:r>
            <a:r>
              <a:rPr sz="2000" dirty="0" smtClean="0">
                <a:latin typeface="Symbol"/>
                <a:ea typeface="Symbol"/>
                <a:cs typeface="Symbol"/>
                <a:sym typeface="Symbol"/>
              </a:rPr>
              <a:t> </a:t>
            </a:r>
            <a:r>
              <a:rPr sz="2000" dirty="0"/>
              <a:t>30 Hz (</a:t>
            </a:r>
            <a:r>
              <a:rPr sz="2000" dirty="0" err="1"/>
              <a:t>T</a:t>
            </a:r>
            <a:r>
              <a:rPr sz="2000" baseline="-25000" dirty="0" err="1"/>
              <a:t>transit</a:t>
            </a:r>
            <a:r>
              <a:rPr sz="2000" dirty="0"/>
              <a:t> ~ 16 </a:t>
            </a:r>
            <a:r>
              <a:rPr sz="2000" dirty="0" err="1"/>
              <a:t>ms</a:t>
            </a:r>
            <a:r>
              <a:rPr sz="2000" dirty="0"/>
              <a:t>)</a:t>
            </a:r>
          </a:p>
        </p:txBody>
      </p:sp>
      <p:sp>
        <p:nvSpPr>
          <p:cNvPr id="997" name="Shape 997"/>
          <p:cNvSpPr/>
          <p:nvPr/>
        </p:nvSpPr>
        <p:spPr>
          <a:xfrm>
            <a:off x="6721007" y="2704366"/>
            <a:ext cx="2417116" cy="8840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t>state detection</a:t>
            </a:r>
            <a:endParaRPr sz="2400">
              <a:solidFill>
                <a:srgbClr val="FFFFFF"/>
              </a:solidFill>
              <a:latin typeface="Times New Roman"/>
              <a:ea typeface="Times New Roman"/>
              <a:cs typeface="Times New Roman"/>
              <a:sym typeface="Times New Roman"/>
            </a:endParaRPr>
          </a:p>
          <a:p>
            <a:pPr lvl="0" algn="ctr">
              <a:defRPr sz="1800"/>
            </a:pPr>
            <a:r>
              <a:t>(e.g., state-dependent</a:t>
            </a:r>
            <a:endParaRPr sz="2400">
              <a:solidFill>
                <a:srgbClr val="FFFFFF"/>
              </a:solidFill>
              <a:latin typeface="Times New Roman"/>
              <a:ea typeface="Times New Roman"/>
              <a:cs typeface="Times New Roman"/>
              <a:sym typeface="Times New Roman"/>
            </a:endParaRPr>
          </a:p>
          <a:p>
            <a:pPr lvl="0" algn="ctr">
              <a:defRPr sz="1800"/>
            </a:pPr>
            <a:r>
              <a:t>fluorescence)</a:t>
            </a:r>
          </a:p>
        </p:txBody>
      </p:sp>
      <p:sp>
        <p:nvSpPr>
          <p:cNvPr id="998" name="Shape 998"/>
          <p:cNvSpPr/>
          <p:nvPr/>
        </p:nvSpPr>
        <p:spPr>
          <a:xfrm>
            <a:off x="1936131" y="2717944"/>
            <a:ext cx="2861405"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state preparation</a:t>
            </a:r>
            <a:endParaRPr sz="2400">
              <a:solidFill>
                <a:srgbClr val="FFFFFF"/>
              </a:solidFill>
              <a:latin typeface="Times New Roman"/>
              <a:ea typeface="Times New Roman"/>
              <a:cs typeface="Times New Roman"/>
              <a:sym typeface="Times New Roman"/>
            </a:endParaRPr>
          </a:p>
          <a:p>
            <a:pPr lvl="0">
              <a:defRPr sz="1800"/>
            </a:pPr>
            <a:r>
              <a:t>(e.g. laser optical pumping)</a:t>
            </a:r>
          </a:p>
        </p:txBody>
      </p:sp>
      <p:sp>
        <p:nvSpPr>
          <p:cNvPr id="999" name="Shape 999"/>
          <p:cNvSpPr/>
          <p:nvPr/>
        </p:nvSpPr>
        <p:spPr>
          <a:xfrm>
            <a:off x="7026806" y="1409700"/>
            <a:ext cx="803075" cy="6173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count </a:t>
            </a:r>
            <a:endParaRPr sz="2400">
              <a:solidFill>
                <a:srgbClr val="FFFFFF"/>
              </a:solidFill>
              <a:latin typeface="Times New Roman"/>
              <a:ea typeface="Times New Roman"/>
              <a:cs typeface="Times New Roman"/>
              <a:sym typeface="Times New Roman"/>
            </a:endParaRPr>
          </a:p>
          <a:p>
            <a:pPr lvl="0">
              <a:defRPr sz="1800"/>
            </a:pPr>
            <a:r>
              <a:t>atoms</a:t>
            </a:r>
          </a:p>
        </p:txBody>
      </p:sp>
      <p:pic>
        <p:nvPicPr>
          <p:cNvPr id="1000" name="image7.pdf"/>
          <p:cNvPicPr/>
          <p:nvPr/>
        </p:nvPicPr>
        <p:blipFill>
          <a:blip r:embed="rId3">
            <a:extLst/>
          </a:blip>
          <a:srcRect l="7843" t="7405" r="15686" b="21034"/>
          <a:stretch>
            <a:fillRect/>
          </a:stretch>
        </p:blipFill>
        <p:spPr>
          <a:xfrm>
            <a:off x="6881429" y="80328"/>
            <a:ext cx="1875192" cy="1219201"/>
          </a:xfrm>
          <a:prstGeom prst="rect">
            <a:avLst/>
          </a:prstGeom>
          <a:ln w="12700">
            <a:miter lim="400000"/>
          </a:ln>
        </p:spPr>
      </p:pic>
      <p:sp>
        <p:nvSpPr>
          <p:cNvPr id="1001" name="Shape 1001"/>
          <p:cNvSpPr/>
          <p:nvPr/>
        </p:nvSpPr>
        <p:spPr>
          <a:xfrm>
            <a:off x="6881428" y="80328"/>
            <a:ext cx="304801" cy="1219201"/>
          </a:xfrm>
          <a:prstGeom prst="rect">
            <a:avLst/>
          </a:prstGeom>
          <a:solidFill>
            <a:srgbClr val="EAEAEA"/>
          </a:solidFill>
          <a:ln w="12700">
            <a:miter lim="400000"/>
          </a:ln>
        </p:spPr>
        <p:txBody>
          <a:bodyPr lIns="0" tIns="0" rIns="0" bIns="0" anchor="ctr"/>
          <a:lstStyle/>
          <a:p>
            <a:pPr lvl="0" algn="ctr"/>
            <a:endParaRPr/>
          </a:p>
        </p:txBody>
      </p:sp>
      <p:sp>
        <p:nvSpPr>
          <p:cNvPr id="1002" name="Shape 1002"/>
          <p:cNvSpPr/>
          <p:nvPr/>
        </p:nvSpPr>
        <p:spPr>
          <a:xfrm flipH="1">
            <a:off x="8024429" y="385127"/>
            <a:ext cx="1588" cy="533401"/>
          </a:xfrm>
          <a:prstGeom prst="line">
            <a:avLst/>
          </a:prstGeom>
          <a:ln>
            <a:solidFill/>
            <a:prstDash val="dash"/>
          </a:ln>
        </p:spPr>
        <p:txBody>
          <a:bodyPr lIns="0" tIns="0" rIns="0" bIns="0"/>
          <a:lstStyle/>
          <a:p>
            <a:pPr lvl="0" defTabSz="457200">
              <a:defRPr sz="1200">
                <a:latin typeface="+mn-lt"/>
                <a:ea typeface="+mn-ea"/>
                <a:cs typeface="+mn-cs"/>
                <a:sym typeface="Helvetica"/>
              </a:defRPr>
            </a:pPr>
            <a:endParaRPr/>
          </a:p>
        </p:txBody>
      </p:sp>
      <p:sp>
        <p:nvSpPr>
          <p:cNvPr id="1003" name="Shape 1003"/>
          <p:cNvSpPr/>
          <p:nvPr/>
        </p:nvSpPr>
        <p:spPr>
          <a:xfrm>
            <a:off x="7880907" y="899292"/>
            <a:ext cx="219462" cy="3226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1400"/>
              <a:t>f</a:t>
            </a:r>
            <a:r>
              <a:rPr sz="1400" baseline="-25000"/>
              <a:t>0</a:t>
            </a:r>
          </a:p>
        </p:txBody>
      </p:sp>
      <p:sp>
        <p:nvSpPr>
          <p:cNvPr id="1004" name="Shape 1004"/>
          <p:cNvSpPr/>
          <p:nvPr/>
        </p:nvSpPr>
        <p:spPr>
          <a:xfrm rot="16200000">
            <a:off x="6542330" y="537482"/>
            <a:ext cx="1002837"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1200" dirty="0"/>
              <a:t>absorption </a:t>
            </a:r>
            <a:r>
              <a:rPr lang="es-MX" sz="1200" dirty="0">
                <a:latin typeface="Symbol"/>
                <a:sym typeface="Symbol"/>
              </a:rPr>
              <a:t></a:t>
            </a:r>
            <a:endParaRPr sz="1200" dirty="0">
              <a:latin typeface="Symbol"/>
              <a:ea typeface="Symbol"/>
              <a:cs typeface="Symbol"/>
              <a:sym typeface="Symbol"/>
            </a:endParaRPr>
          </a:p>
        </p:txBody>
      </p:sp>
      <p:sp>
        <p:nvSpPr>
          <p:cNvPr id="1005" name="Shape 1005"/>
          <p:cNvSpPr/>
          <p:nvPr/>
        </p:nvSpPr>
        <p:spPr>
          <a:xfrm>
            <a:off x="7543800" y="729482"/>
            <a:ext cx="296051" cy="1"/>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006" name="Shape 1006"/>
          <p:cNvSpPr/>
          <p:nvPr/>
        </p:nvSpPr>
        <p:spPr>
          <a:xfrm flipH="1">
            <a:off x="8204550" y="729482"/>
            <a:ext cx="329851" cy="1"/>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007" name="Shape 1007"/>
          <p:cNvSpPr/>
          <p:nvPr/>
        </p:nvSpPr>
        <p:spPr>
          <a:xfrm>
            <a:off x="49421" y="107266"/>
            <a:ext cx="3774689" cy="465644"/>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Atomic beam spectrometer</a:t>
            </a:r>
          </a:p>
        </p:txBody>
      </p:sp>
      <p:sp>
        <p:nvSpPr>
          <p:cNvPr id="1008" name="Shape 1008"/>
          <p:cNvSpPr/>
          <p:nvPr/>
        </p:nvSpPr>
        <p:spPr>
          <a:xfrm>
            <a:off x="457200" y="3627697"/>
            <a:ext cx="8447617"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09" name="Shape 1009"/>
          <p:cNvSpPr/>
          <p:nvPr/>
        </p:nvSpPr>
        <p:spPr>
          <a:xfrm>
            <a:off x="7264400" y="7467"/>
            <a:ext cx="1626405"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latin typeface="Symbol"/>
                <a:sym typeface="Symbol"/>
              </a:rPr>
              <a:t></a:t>
            </a:r>
            <a:r>
              <a:rPr dirty="0" smtClean="0"/>
              <a:t>f </a:t>
            </a:r>
            <a:r>
              <a:rPr dirty="0"/>
              <a:t>= 1/(2T</a:t>
            </a:r>
            <a:r>
              <a:rPr baseline="-25000" dirty="0"/>
              <a:t>transit</a:t>
            </a:r>
            <a:r>
              <a:rPr dirty="0"/>
              <a:t>)</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p:nvPr/>
        </p:nvSpPr>
        <p:spPr>
          <a:xfrm flipV="1">
            <a:off x="2133600" y="1676400"/>
            <a:ext cx="0" cy="4572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12" name="Shape 1012"/>
          <p:cNvSpPr/>
          <p:nvPr/>
        </p:nvSpPr>
        <p:spPr>
          <a:xfrm>
            <a:off x="2133600" y="1677670"/>
            <a:ext cx="20574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13" name="Shape 1013"/>
          <p:cNvSpPr/>
          <p:nvPr/>
        </p:nvSpPr>
        <p:spPr>
          <a:xfrm flipV="1">
            <a:off x="2286000" y="1828800"/>
            <a:ext cx="0" cy="3048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14" name="Shape 1014"/>
          <p:cNvSpPr/>
          <p:nvPr/>
        </p:nvSpPr>
        <p:spPr>
          <a:xfrm>
            <a:off x="2133600" y="2286000"/>
            <a:ext cx="0" cy="152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15" name="Shape 1015"/>
          <p:cNvSpPr/>
          <p:nvPr/>
        </p:nvSpPr>
        <p:spPr>
          <a:xfrm>
            <a:off x="2286000" y="2286000"/>
            <a:ext cx="0" cy="152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16" name="Shape 1016"/>
          <p:cNvSpPr/>
          <p:nvPr/>
        </p:nvSpPr>
        <p:spPr>
          <a:xfrm>
            <a:off x="2133600" y="2439670"/>
            <a:ext cx="1524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17" name="Shape 1017"/>
          <p:cNvSpPr/>
          <p:nvPr/>
        </p:nvSpPr>
        <p:spPr>
          <a:xfrm flipV="1">
            <a:off x="6478270" y="1676400"/>
            <a:ext cx="1" cy="4572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18" name="Shape 1018"/>
          <p:cNvSpPr/>
          <p:nvPr/>
        </p:nvSpPr>
        <p:spPr>
          <a:xfrm flipH="1" flipV="1">
            <a:off x="4419600" y="1677670"/>
            <a:ext cx="20574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19" name="Shape 1019"/>
          <p:cNvSpPr/>
          <p:nvPr/>
        </p:nvSpPr>
        <p:spPr>
          <a:xfrm flipV="1">
            <a:off x="6325870" y="1828800"/>
            <a:ext cx="1" cy="3048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20" name="Shape 1020"/>
          <p:cNvSpPr/>
          <p:nvPr/>
        </p:nvSpPr>
        <p:spPr>
          <a:xfrm>
            <a:off x="6478270" y="2286000"/>
            <a:ext cx="1" cy="152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21" name="Shape 1021"/>
          <p:cNvSpPr/>
          <p:nvPr/>
        </p:nvSpPr>
        <p:spPr>
          <a:xfrm>
            <a:off x="6325870" y="2286000"/>
            <a:ext cx="1" cy="152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22" name="Shape 1022"/>
          <p:cNvSpPr/>
          <p:nvPr/>
        </p:nvSpPr>
        <p:spPr>
          <a:xfrm flipH="1">
            <a:off x="6324600" y="2439670"/>
            <a:ext cx="1524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23" name="Shape 1023"/>
          <p:cNvSpPr/>
          <p:nvPr/>
        </p:nvSpPr>
        <p:spPr>
          <a:xfrm>
            <a:off x="2286000" y="1830070"/>
            <a:ext cx="4038600"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24" name="Shape 1024"/>
          <p:cNvSpPr/>
          <p:nvPr/>
        </p:nvSpPr>
        <p:spPr>
          <a:xfrm flipV="1">
            <a:off x="4191000" y="1143000"/>
            <a:ext cx="0" cy="533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25" name="Shape 1025"/>
          <p:cNvSpPr/>
          <p:nvPr/>
        </p:nvSpPr>
        <p:spPr>
          <a:xfrm flipV="1">
            <a:off x="4419600" y="1143000"/>
            <a:ext cx="0" cy="53340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grpSp>
        <p:nvGrpSpPr>
          <p:cNvPr id="1028" name="Group 1028"/>
          <p:cNvGrpSpPr/>
          <p:nvPr/>
        </p:nvGrpSpPr>
        <p:grpSpPr>
          <a:xfrm>
            <a:off x="1676400" y="1219576"/>
            <a:ext cx="304800" cy="1790701"/>
            <a:chOff x="23576" y="0"/>
            <a:chExt cx="304799" cy="1790700"/>
          </a:xfrm>
        </p:grpSpPr>
        <p:sp>
          <p:nvSpPr>
            <p:cNvPr id="1026" name="Shape 1026"/>
            <p:cNvSpPr/>
            <p:nvPr/>
          </p:nvSpPr>
          <p:spPr>
            <a:xfrm rot="16200000">
              <a:off x="-624124" y="914400"/>
              <a:ext cx="1600201" cy="152400"/>
            </a:xfrm>
            <a:prstGeom prst="rect">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sp>
          <p:nvSpPr>
            <p:cNvPr id="1027" name="Shape 1027"/>
            <p:cNvSpPr/>
            <p:nvPr/>
          </p:nvSpPr>
          <p:spPr>
            <a:xfrm>
              <a:off x="23576" y="0"/>
              <a:ext cx="304801" cy="381000"/>
            </a:xfrm>
            <a:prstGeom prst="triangle">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grpSp>
      <p:grpSp>
        <p:nvGrpSpPr>
          <p:cNvPr id="1031" name="Group 1031"/>
          <p:cNvGrpSpPr/>
          <p:nvPr/>
        </p:nvGrpSpPr>
        <p:grpSpPr>
          <a:xfrm>
            <a:off x="6705600" y="1238250"/>
            <a:ext cx="304800" cy="1790700"/>
            <a:chOff x="23576" y="0"/>
            <a:chExt cx="304799" cy="1790700"/>
          </a:xfrm>
        </p:grpSpPr>
        <p:sp>
          <p:nvSpPr>
            <p:cNvPr id="1029" name="Shape 1029"/>
            <p:cNvSpPr/>
            <p:nvPr/>
          </p:nvSpPr>
          <p:spPr>
            <a:xfrm rot="16200000">
              <a:off x="-624124" y="914400"/>
              <a:ext cx="1600201" cy="152400"/>
            </a:xfrm>
            <a:prstGeom prst="rect">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sp>
          <p:nvSpPr>
            <p:cNvPr id="1030" name="Shape 1030"/>
            <p:cNvSpPr/>
            <p:nvPr/>
          </p:nvSpPr>
          <p:spPr>
            <a:xfrm>
              <a:off x="23576" y="0"/>
              <a:ext cx="304800" cy="381000"/>
            </a:xfrm>
            <a:prstGeom prst="triangle">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grpSp>
      <p:sp>
        <p:nvSpPr>
          <p:cNvPr id="1032" name="Shape 1032"/>
          <p:cNvSpPr/>
          <p:nvPr/>
        </p:nvSpPr>
        <p:spPr>
          <a:xfrm>
            <a:off x="1066800" y="2210176"/>
            <a:ext cx="6781800" cy="1"/>
          </a:xfrm>
          <a:prstGeom prst="line">
            <a:avLst/>
          </a:prstGeom>
          <a:ln w="762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033" name="Shape 1033"/>
          <p:cNvSpPr/>
          <p:nvPr/>
        </p:nvSpPr>
        <p:spPr>
          <a:xfrm>
            <a:off x="4305300" y="838200"/>
            <a:ext cx="0" cy="304800"/>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034" name="Shape 1034"/>
          <p:cNvSpPr/>
          <p:nvPr/>
        </p:nvSpPr>
        <p:spPr>
          <a:xfrm>
            <a:off x="4191000" y="1524000"/>
            <a:ext cx="57150" cy="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35" name="Shape 1035"/>
          <p:cNvSpPr/>
          <p:nvPr/>
        </p:nvSpPr>
        <p:spPr>
          <a:xfrm>
            <a:off x="4362450" y="1524000"/>
            <a:ext cx="57150" cy="0"/>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36" name="Shape 1036"/>
          <p:cNvSpPr/>
          <p:nvPr/>
        </p:nvSpPr>
        <p:spPr>
          <a:xfrm>
            <a:off x="3840383" y="457200"/>
            <a:ext cx="1014058"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latin typeface="Symbol"/>
                <a:sym typeface="Symbol"/>
              </a:rPr>
              <a:t> </a:t>
            </a:r>
            <a:r>
              <a:rPr dirty="0" smtClean="0"/>
              <a:t>-</a:t>
            </a:r>
            <a:r>
              <a:rPr dirty="0"/>
              <a:t>waves</a:t>
            </a:r>
          </a:p>
        </p:txBody>
      </p:sp>
      <p:sp>
        <p:nvSpPr>
          <p:cNvPr id="1037" name="Shape 1037"/>
          <p:cNvSpPr/>
          <p:nvPr/>
        </p:nvSpPr>
        <p:spPr>
          <a:xfrm>
            <a:off x="6721007" y="2704366"/>
            <a:ext cx="2417116" cy="8840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t>state detection</a:t>
            </a:r>
            <a:endParaRPr sz="2400">
              <a:solidFill>
                <a:srgbClr val="FFFFFF"/>
              </a:solidFill>
              <a:latin typeface="Times New Roman"/>
              <a:ea typeface="Times New Roman"/>
              <a:cs typeface="Times New Roman"/>
              <a:sym typeface="Times New Roman"/>
            </a:endParaRPr>
          </a:p>
          <a:p>
            <a:pPr lvl="0" algn="ctr">
              <a:defRPr sz="1800"/>
            </a:pPr>
            <a:r>
              <a:t>(e.g., state-dependent</a:t>
            </a:r>
            <a:endParaRPr sz="2400">
              <a:solidFill>
                <a:srgbClr val="FFFFFF"/>
              </a:solidFill>
              <a:latin typeface="Times New Roman"/>
              <a:ea typeface="Times New Roman"/>
              <a:cs typeface="Times New Roman"/>
              <a:sym typeface="Times New Roman"/>
            </a:endParaRPr>
          </a:p>
          <a:p>
            <a:pPr lvl="0" algn="ctr">
              <a:defRPr sz="1800"/>
            </a:pPr>
            <a:r>
              <a:t>fluorescence)</a:t>
            </a:r>
          </a:p>
        </p:txBody>
      </p:sp>
      <p:sp>
        <p:nvSpPr>
          <p:cNvPr id="1038" name="Shape 1038"/>
          <p:cNvSpPr/>
          <p:nvPr/>
        </p:nvSpPr>
        <p:spPr>
          <a:xfrm>
            <a:off x="1936131" y="2717944"/>
            <a:ext cx="2861405"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state preparation</a:t>
            </a:r>
            <a:endParaRPr sz="2400">
              <a:solidFill>
                <a:srgbClr val="FFFFFF"/>
              </a:solidFill>
              <a:latin typeface="Times New Roman"/>
              <a:ea typeface="Times New Roman"/>
              <a:cs typeface="Times New Roman"/>
              <a:sym typeface="Times New Roman"/>
            </a:endParaRPr>
          </a:p>
          <a:p>
            <a:pPr lvl="0">
              <a:defRPr sz="1800"/>
            </a:pPr>
            <a:r>
              <a:t>(e.g. laser optical pumping)</a:t>
            </a:r>
          </a:p>
        </p:txBody>
      </p:sp>
      <p:sp>
        <p:nvSpPr>
          <p:cNvPr id="1039" name="Shape 1039"/>
          <p:cNvSpPr/>
          <p:nvPr/>
        </p:nvSpPr>
        <p:spPr>
          <a:xfrm>
            <a:off x="4376239" y="2204196"/>
            <a:ext cx="1412787"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vl1pPr>
          </a:lstStyle>
          <a:p>
            <a:pPr lvl="0"/>
            <a:r>
              <a:t>atomic beam</a:t>
            </a:r>
          </a:p>
        </p:txBody>
      </p:sp>
      <p:sp>
        <p:nvSpPr>
          <p:cNvPr id="1040" name="Shape 1040"/>
          <p:cNvSpPr/>
          <p:nvPr/>
        </p:nvSpPr>
        <p:spPr>
          <a:xfrm>
            <a:off x="2355238" y="5657407"/>
            <a:ext cx="914401"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41" name="Shape 1041"/>
          <p:cNvSpPr/>
          <p:nvPr/>
        </p:nvSpPr>
        <p:spPr>
          <a:xfrm>
            <a:off x="2355238" y="5962207"/>
            <a:ext cx="914401"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42" name="Shape 1042"/>
          <p:cNvSpPr/>
          <p:nvPr/>
        </p:nvSpPr>
        <p:spPr>
          <a:xfrm>
            <a:off x="3703416" y="5657407"/>
            <a:ext cx="258984"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43" name="Shape 1043"/>
          <p:cNvSpPr/>
          <p:nvPr/>
        </p:nvSpPr>
        <p:spPr>
          <a:xfrm>
            <a:off x="3696456" y="5962207"/>
            <a:ext cx="258984"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44" name="Shape 1044"/>
          <p:cNvSpPr/>
          <p:nvPr/>
        </p:nvSpPr>
        <p:spPr>
          <a:xfrm>
            <a:off x="3949398" y="5661740"/>
            <a:ext cx="1" cy="30480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45" name="Shape 1045"/>
          <p:cNvSpPr/>
          <p:nvPr/>
        </p:nvSpPr>
        <p:spPr>
          <a:xfrm>
            <a:off x="2964838" y="5657407"/>
            <a:ext cx="1" cy="7620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46" name="Shape 1046"/>
          <p:cNvSpPr/>
          <p:nvPr/>
        </p:nvSpPr>
        <p:spPr>
          <a:xfrm>
            <a:off x="2964838" y="5866514"/>
            <a:ext cx="1" cy="7620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47" name="Shape 1047"/>
          <p:cNvSpPr/>
          <p:nvPr/>
        </p:nvSpPr>
        <p:spPr>
          <a:xfrm>
            <a:off x="696954" y="5623000"/>
            <a:ext cx="1014058"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latin typeface="Symbol"/>
                <a:sym typeface="Symbol"/>
              </a:rPr>
              <a:t> </a:t>
            </a:r>
            <a:r>
              <a:rPr dirty="0" smtClean="0"/>
              <a:t>-</a:t>
            </a:r>
            <a:r>
              <a:rPr dirty="0"/>
              <a:t>waves</a:t>
            </a:r>
          </a:p>
        </p:txBody>
      </p:sp>
      <p:sp>
        <p:nvSpPr>
          <p:cNvPr id="1048" name="Shape 1048"/>
          <p:cNvSpPr/>
          <p:nvPr/>
        </p:nvSpPr>
        <p:spPr>
          <a:xfrm flipV="1">
            <a:off x="3352800" y="4307959"/>
            <a:ext cx="0" cy="2286001"/>
          </a:xfrm>
          <a:prstGeom prst="line">
            <a:avLst/>
          </a:prstGeom>
          <a:ln w="381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049" name="Shape 1049"/>
          <p:cNvSpPr/>
          <p:nvPr/>
        </p:nvSpPr>
        <p:spPr>
          <a:xfrm flipH="1">
            <a:off x="3629024" y="4343400"/>
            <a:ext cx="1" cy="2286000"/>
          </a:xfrm>
          <a:prstGeom prst="line">
            <a:avLst/>
          </a:prstGeom>
          <a:ln w="381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050" name="Shape 1050"/>
          <p:cNvSpPr/>
          <p:nvPr/>
        </p:nvSpPr>
        <p:spPr>
          <a:xfrm>
            <a:off x="3514725" y="4191591"/>
            <a:ext cx="114300" cy="114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8100">
            <a:solidFill/>
            <a:prstDash val="sysDash"/>
            <a:round/>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051" name="Shape 1051"/>
          <p:cNvSpPr/>
          <p:nvPr/>
        </p:nvSpPr>
        <p:spPr>
          <a:xfrm flipH="1">
            <a:off x="3354616" y="4191000"/>
            <a:ext cx="114301" cy="114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8100">
            <a:solidFill/>
            <a:prstDash val="sysDash"/>
            <a:round/>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052" name="Shape 1052"/>
          <p:cNvSpPr/>
          <p:nvPr/>
        </p:nvSpPr>
        <p:spPr>
          <a:xfrm>
            <a:off x="1905001" y="5807666"/>
            <a:ext cx="304800" cy="2141"/>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grpSp>
        <p:nvGrpSpPr>
          <p:cNvPr id="1055" name="Group 1055"/>
          <p:cNvGrpSpPr/>
          <p:nvPr/>
        </p:nvGrpSpPr>
        <p:grpSpPr>
          <a:xfrm>
            <a:off x="1304457" y="5994991"/>
            <a:ext cx="3086568" cy="304801"/>
            <a:chOff x="0" y="23576"/>
            <a:chExt cx="3086567" cy="304800"/>
          </a:xfrm>
        </p:grpSpPr>
        <p:sp>
          <p:nvSpPr>
            <p:cNvPr id="1053" name="Shape 1053"/>
            <p:cNvSpPr/>
            <p:nvPr/>
          </p:nvSpPr>
          <p:spPr>
            <a:xfrm>
              <a:off x="0" y="99776"/>
              <a:ext cx="2758209" cy="152401"/>
            </a:xfrm>
            <a:prstGeom prst="rect">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sp>
          <p:nvSpPr>
            <p:cNvPr id="1054" name="Shape 1054"/>
            <p:cNvSpPr/>
            <p:nvPr/>
          </p:nvSpPr>
          <p:spPr>
            <a:xfrm rot="5400000">
              <a:off x="2605809" y="-152382"/>
              <a:ext cx="304801" cy="656717"/>
            </a:xfrm>
            <a:prstGeom prst="triangle">
              <a:avLst/>
            </a:prstGeom>
            <a:solidFill>
              <a:srgbClr val="0070C0"/>
            </a:solidFill>
            <a:ln w="12700" cap="flat">
              <a:noFill/>
              <a:miter lim="400000"/>
            </a:ln>
            <a:effectLst/>
          </p:spPr>
          <p:txBody>
            <a:bodyPr wrap="square" lIns="0" tIns="0" rIns="0" bIns="0" numCol="1" anchor="ctr">
              <a:noAutofit/>
            </a:bodyPr>
            <a:lstStyle/>
            <a:p>
              <a:pPr lvl="0" algn="ctr">
                <a:defRPr sz="1800">
                  <a:solidFill>
                    <a:srgbClr val="FFFFFF"/>
                  </a:solidFill>
                </a:defRPr>
              </a:pPr>
              <a:endParaRPr/>
            </a:p>
          </p:txBody>
        </p:sp>
      </p:grpSp>
      <p:sp>
        <p:nvSpPr>
          <p:cNvPr id="1056" name="Shape 1056"/>
          <p:cNvSpPr/>
          <p:nvPr/>
        </p:nvSpPr>
        <p:spPr>
          <a:xfrm>
            <a:off x="147031" y="6147391"/>
            <a:ext cx="3027051"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atom cooling, </a:t>
            </a:r>
            <a:endParaRPr sz="2400">
              <a:solidFill>
                <a:srgbClr val="FFFFFF"/>
              </a:solidFill>
              <a:latin typeface="Times New Roman"/>
              <a:ea typeface="Times New Roman"/>
              <a:cs typeface="Times New Roman"/>
              <a:sym typeface="Times New Roman"/>
            </a:endParaRPr>
          </a:p>
          <a:p>
            <a:pPr lvl="0">
              <a:defRPr sz="1800"/>
            </a:pPr>
            <a:r>
              <a:t>state preparation &amp; detection</a:t>
            </a:r>
          </a:p>
        </p:txBody>
      </p:sp>
      <p:sp>
        <p:nvSpPr>
          <p:cNvPr id="1057" name="Shape 1057"/>
          <p:cNvSpPr/>
          <p:nvPr/>
        </p:nvSpPr>
        <p:spPr>
          <a:xfrm>
            <a:off x="620574" y="4686179"/>
            <a:ext cx="2233574" cy="465645"/>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Atomic fountain</a:t>
            </a:r>
          </a:p>
        </p:txBody>
      </p:sp>
      <p:sp>
        <p:nvSpPr>
          <p:cNvPr id="1058" name="Shape 1058"/>
          <p:cNvSpPr/>
          <p:nvPr/>
        </p:nvSpPr>
        <p:spPr>
          <a:xfrm>
            <a:off x="49421" y="107266"/>
            <a:ext cx="3774689" cy="465644"/>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Atomic beam spectrometer</a:t>
            </a:r>
          </a:p>
        </p:txBody>
      </p:sp>
      <p:pic>
        <p:nvPicPr>
          <p:cNvPr id="1059" name="image7.pdf"/>
          <p:cNvPicPr/>
          <p:nvPr/>
        </p:nvPicPr>
        <p:blipFill>
          <a:blip r:embed="rId2">
            <a:extLst/>
          </a:blip>
          <a:srcRect l="7843" t="7405" r="15686" b="21034"/>
          <a:stretch>
            <a:fillRect/>
          </a:stretch>
        </p:blipFill>
        <p:spPr>
          <a:xfrm>
            <a:off x="6881429" y="80328"/>
            <a:ext cx="1875192" cy="1219201"/>
          </a:xfrm>
          <a:prstGeom prst="rect">
            <a:avLst/>
          </a:prstGeom>
          <a:ln w="12700">
            <a:miter lim="400000"/>
          </a:ln>
        </p:spPr>
      </p:pic>
      <p:sp>
        <p:nvSpPr>
          <p:cNvPr id="1060" name="Shape 1060"/>
          <p:cNvSpPr/>
          <p:nvPr/>
        </p:nvSpPr>
        <p:spPr>
          <a:xfrm>
            <a:off x="6881428" y="80328"/>
            <a:ext cx="304801" cy="1219201"/>
          </a:xfrm>
          <a:prstGeom prst="rect">
            <a:avLst/>
          </a:prstGeom>
          <a:solidFill>
            <a:srgbClr val="EAEAEA"/>
          </a:solidFill>
          <a:ln w="12700">
            <a:miter lim="400000"/>
          </a:ln>
        </p:spPr>
        <p:txBody>
          <a:bodyPr lIns="0" tIns="0" rIns="0" bIns="0" anchor="ctr"/>
          <a:lstStyle/>
          <a:p>
            <a:pPr lvl="0" algn="ctr"/>
            <a:endParaRPr/>
          </a:p>
        </p:txBody>
      </p:sp>
      <p:sp>
        <p:nvSpPr>
          <p:cNvPr id="1061" name="Shape 1061"/>
          <p:cNvSpPr/>
          <p:nvPr/>
        </p:nvSpPr>
        <p:spPr>
          <a:xfrm flipH="1">
            <a:off x="8024429" y="385127"/>
            <a:ext cx="1588" cy="533401"/>
          </a:xfrm>
          <a:prstGeom prst="line">
            <a:avLst/>
          </a:prstGeom>
          <a:ln>
            <a:solidFill/>
            <a:prstDash val="dash"/>
          </a:ln>
        </p:spPr>
        <p:txBody>
          <a:bodyPr lIns="0" tIns="0" rIns="0" bIns="0"/>
          <a:lstStyle/>
          <a:p>
            <a:pPr lvl="0" defTabSz="457200">
              <a:defRPr sz="1200">
                <a:latin typeface="+mn-lt"/>
                <a:ea typeface="+mn-ea"/>
                <a:cs typeface="+mn-cs"/>
                <a:sym typeface="Helvetica"/>
              </a:defRPr>
            </a:pPr>
            <a:endParaRPr/>
          </a:p>
        </p:txBody>
      </p:sp>
      <p:sp>
        <p:nvSpPr>
          <p:cNvPr id="1062" name="Shape 1062"/>
          <p:cNvSpPr/>
          <p:nvPr/>
        </p:nvSpPr>
        <p:spPr>
          <a:xfrm>
            <a:off x="7880907" y="899292"/>
            <a:ext cx="219462" cy="3226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1400"/>
              <a:t>f</a:t>
            </a:r>
            <a:r>
              <a:rPr sz="1400" baseline="-25000"/>
              <a:t>0</a:t>
            </a:r>
          </a:p>
        </p:txBody>
      </p:sp>
      <p:sp>
        <p:nvSpPr>
          <p:cNvPr id="1063" name="Shape 1063"/>
          <p:cNvSpPr/>
          <p:nvPr/>
        </p:nvSpPr>
        <p:spPr>
          <a:xfrm rot="16200000">
            <a:off x="6563970" y="537482"/>
            <a:ext cx="959556"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1200" dirty="0" smtClean="0"/>
              <a:t>absorption</a:t>
            </a:r>
            <a:r>
              <a:rPr lang="es-MX" sz="1200" dirty="0" smtClean="0">
                <a:sym typeface="Symbol" panose="05050102010706020507" pitchFamily="18" charset="2"/>
              </a:rPr>
              <a:t></a:t>
            </a:r>
            <a:endParaRPr sz="1200" dirty="0">
              <a:latin typeface="Symbol"/>
              <a:ea typeface="Symbol"/>
              <a:cs typeface="Symbol"/>
              <a:sym typeface="Symbol"/>
            </a:endParaRPr>
          </a:p>
        </p:txBody>
      </p:sp>
      <p:sp>
        <p:nvSpPr>
          <p:cNvPr id="1064" name="Shape 1064"/>
          <p:cNvSpPr/>
          <p:nvPr/>
        </p:nvSpPr>
        <p:spPr>
          <a:xfrm>
            <a:off x="7543800" y="729482"/>
            <a:ext cx="296051" cy="1"/>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065" name="Shape 1065"/>
          <p:cNvSpPr/>
          <p:nvPr/>
        </p:nvSpPr>
        <p:spPr>
          <a:xfrm flipH="1">
            <a:off x="8204550" y="729482"/>
            <a:ext cx="329851" cy="1"/>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066" name="Shape 1066"/>
          <p:cNvSpPr/>
          <p:nvPr/>
        </p:nvSpPr>
        <p:spPr>
          <a:xfrm>
            <a:off x="7264400" y="7467"/>
            <a:ext cx="1652053"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latin typeface="Symbol"/>
                <a:sym typeface="Symbol"/>
              </a:rPr>
              <a:t> </a:t>
            </a:r>
            <a:r>
              <a:rPr dirty="0" smtClean="0"/>
              <a:t>f </a:t>
            </a:r>
            <a:r>
              <a:rPr dirty="0"/>
              <a:t>= 1/(2T</a:t>
            </a:r>
            <a:r>
              <a:rPr baseline="-25000" dirty="0"/>
              <a:t>transit</a:t>
            </a:r>
            <a:r>
              <a:rPr dirty="0"/>
              <a:t>)</a:t>
            </a:r>
          </a:p>
        </p:txBody>
      </p:sp>
      <p:grpSp>
        <p:nvGrpSpPr>
          <p:cNvPr id="1069" name="Group 1069"/>
          <p:cNvGrpSpPr/>
          <p:nvPr/>
        </p:nvGrpSpPr>
        <p:grpSpPr>
          <a:xfrm>
            <a:off x="7010400" y="3909814"/>
            <a:ext cx="1894417" cy="2727961"/>
            <a:chOff x="0" y="0"/>
            <a:chExt cx="1894416" cy="2727960"/>
          </a:xfrm>
        </p:grpSpPr>
        <p:sp>
          <p:nvSpPr>
            <p:cNvPr id="1067" name="Shape 1067"/>
            <p:cNvSpPr/>
            <p:nvPr/>
          </p:nvSpPr>
          <p:spPr>
            <a:xfrm>
              <a:off x="0" y="0"/>
              <a:ext cx="1894417" cy="2727961"/>
            </a:xfrm>
            <a:prstGeom prst="rect">
              <a:avLst/>
            </a:prstGeom>
            <a:solidFill>
              <a:srgbClr val="262699"/>
            </a:solidFill>
            <a:ln w="12700" cap="flat">
              <a:noFill/>
              <a:miter lim="400000"/>
            </a:ln>
            <a:effectLst/>
          </p:spPr>
          <p:txBody>
            <a:bodyPr wrap="square" lIns="0" tIns="0" rIns="0" bIns="0" numCol="1" anchor="t">
              <a:noAutofit/>
            </a:bodyPr>
            <a:lstStyle/>
            <a:p>
              <a:pPr lvl="0"/>
              <a:endParaRPr/>
            </a:p>
          </p:txBody>
        </p:sp>
        <p:pic>
          <p:nvPicPr>
            <p:cNvPr id="1068" name="image9.jpg"/>
            <p:cNvPicPr/>
            <p:nvPr/>
          </p:nvPicPr>
          <p:blipFill>
            <a:blip r:embed="rId3">
              <a:extLst/>
            </a:blip>
            <a:stretch>
              <a:fillRect/>
            </a:stretch>
          </p:blipFill>
          <p:spPr>
            <a:xfrm>
              <a:off x="0" y="0"/>
              <a:ext cx="1894417" cy="2727961"/>
            </a:xfrm>
            <a:prstGeom prst="rect">
              <a:avLst/>
            </a:prstGeom>
            <a:ln w="28575" cap="flat">
              <a:solidFill>
                <a:srgbClr val="3333CC"/>
              </a:solidFill>
              <a:prstDash val="solid"/>
              <a:bevel/>
            </a:ln>
            <a:effectLst/>
          </p:spPr>
        </p:pic>
      </p:grpSp>
      <p:sp>
        <p:nvSpPr>
          <p:cNvPr id="1070" name="Shape 1070"/>
          <p:cNvSpPr/>
          <p:nvPr/>
        </p:nvSpPr>
        <p:spPr>
          <a:xfrm>
            <a:off x="5417105" y="4721014"/>
            <a:ext cx="1334800" cy="43706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NIST F-1</a:t>
            </a:r>
          </a:p>
        </p:txBody>
      </p:sp>
      <p:sp>
        <p:nvSpPr>
          <p:cNvPr id="1071" name="Shape 1071"/>
          <p:cNvSpPr/>
          <p:nvPr/>
        </p:nvSpPr>
        <p:spPr>
          <a:xfrm>
            <a:off x="457200" y="3627697"/>
            <a:ext cx="8447617" cy="1"/>
          </a:xfrm>
          <a:prstGeom prst="line">
            <a:avLst/>
          </a:prstGeom>
          <a:solidFill>
            <a:srgbClr val="009999"/>
          </a:solidFill>
          <a:ln w="28575">
            <a:solidFill/>
            <a:round/>
          </a:ln>
        </p:spPr>
        <p:txBody>
          <a:bodyPr lIns="0" tIns="0" rIns="0" bIns="0"/>
          <a:lstStyle/>
          <a:p>
            <a:pPr lvl="0" defTabSz="457200">
              <a:defRPr sz="1200">
                <a:latin typeface="+mn-lt"/>
                <a:ea typeface="+mn-ea"/>
                <a:cs typeface="+mn-cs"/>
                <a:sym typeface="Helvetica"/>
              </a:defRPr>
            </a:pPr>
            <a:endParaRPr/>
          </a:p>
        </p:txBody>
      </p:sp>
      <p:sp>
        <p:nvSpPr>
          <p:cNvPr id="1072" name="Shape 1072"/>
          <p:cNvSpPr/>
          <p:nvPr/>
        </p:nvSpPr>
        <p:spPr>
          <a:xfrm>
            <a:off x="4687098" y="1038430"/>
            <a:ext cx="1926166"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latin typeface="Symbol"/>
                <a:sym typeface="Symbol"/>
              </a:rPr>
              <a:t> </a:t>
            </a:r>
            <a:r>
              <a:rPr dirty="0" smtClean="0"/>
              <a:t>-</a:t>
            </a:r>
            <a:r>
              <a:rPr dirty="0"/>
              <a:t>wave cavity</a:t>
            </a:r>
            <a:endParaRPr sz="2400" dirty="0">
              <a:solidFill>
                <a:srgbClr val="FFFFFF"/>
              </a:solidFill>
              <a:latin typeface="Times New Roman"/>
              <a:ea typeface="Times New Roman"/>
              <a:cs typeface="Times New Roman"/>
              <a:sym typeface="Times New Roman"/>
            </a:endParaRPr>
          </a:p>
          <a:p>
            <a:pPr lvl="0">
              <a:defRPr sz="1800"/>
            </a:pPr>
            <a:r>
              <a:rPr dirty="0"/>
              <a:t>(Ramsey method)</a:t>
            </a:r>
          </a:p>
        </p:txBody>
      </p:sp>
      <p:sp>
        <p:nvSpPr>
          <p:cNvPr id="1073" name="Shape 1073"/>
          <p:cNvSpPr/>
          <p:nvPr/>
        </p:nvSpPr>
        <p:spPr>
          <a:xfrm>
            <a:off x="7026806" y="1409700"/>
            <a:ext cx="803075" cy="6173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count </a:t>
            </a:r>
            <a:endParaRPr sz="2400">
              <a:solidFill>
                <a:srgbClr val="FFFFFF"/>
              </a:solidFill>
              <a:latin typeface="Times New Roman"/>
              <a:ea typeface="Times New Roman"/>
              <a:cs typeface="Times New Roman"/>
              <a:sym typeface="Times New Roman"/>
            </a:endParaRPr>
          </a:p>
          <a:p>
            <a:pPr lvl="0">
              <a:defRPr sz="1800"/>
            </a:pPr>
            <a:r>
              <a:t>atoms</a:t>
            </a:r>
          </a:p>
        </p:txBody>
      </p:sp>
      <p:sp>
        <p:nvSpPr>
          <p:cNvPr id="1074" name="Shape 1074"/>
          <p:cNvSpPr/>
          <p:nvPr/>
        </p:nvSpPr>
        <p:spPr>
          <a:xfrm>
            <a:off x="4796732" y="5513128"/>
            <a:ext cx="1546255" cy="5170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15000"/>
              </a:lnSpc>
              <a:defRPr sz="1800"/>
            </a:pPr>
            <a:r>
              <a:rPr sz="2400" dirty="0" err="1"/>
              <a:t>T</a:t>
            </a:r>
            <a:r>
              <a:rPr sz="2400" baseline="-25000" dirty="0" err="1"/>
              <a:t>transit</a:t>
            </a:r>
            <a:r>
              <a:rPr sz="2400" dirty="0"/>
              <a:t> </a:t>
            </a:r>
            <a:r>
              <a:rPr lang="es-MX" dirty="0">
                <a:latin typeface="Symbol"/>
                <a:sym typeface="Symbol"/>
              </a:rPr>
              <a:t></a:t>
            </a:r>
            <a:r>
              <a:rPr sz="2400" dirty="0" smtClean="0"/>
              <a:t> </a:t>
            </a:r>
            <a:r>
              <a:rPr sz="2400" dirty="0"/>
              <a:t>1 s</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Shape 1076"/>
          <p:cNvSpPr/>
          <p:nvPr/>
        </p:nvSpPr>
        <p:spPr>
          <a:xfrm>
            <a:off x="1252887" y="50800"/>
            <a:ext cx="7132720" cy="193899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dirty="0"/>
              <a:t>	</a:t>
            </a:r>
            <a:endParaRPr sz="2400" dirty="0">
              <a:latin typeface="Times New Roman"/>
              <a:ea typeface="Times New Roman"/>
              <a:cs typeface="Times New Roman"/>
              <a:sym typeface="Times New Roman"/>
            </a:endParaRPr>
          </a:p>
          <a:p>
            <a:pPr marL="342900" lvl="0" indent="-342900">
              <a:buClr>
                <a:srgbClr val="000000"/>
              </a:buClr>
              <a:buSzPct val="100000"/>
              <a:buFont typeface="Arial" panose="020B0604020202020204" pitchFamily="34" charset="0"/>
              <a:buChar char="•"/>
              <a:defRPr sz="1800"/>
            </a:pPr>
            <a:r>
              <a:rPr sz="2400" dirty="0"/>
              <a:t>tick rate can be fast; e.g., for </a:t>
            </a:r>
            <a:r>
              <a:rPr sz="2400" baseline="30000" dirty="0"/>
              <a:t>199</a:t>
            </a:r>
            <a:r>
              <a:rPr sz="2400" dirty="0"/>
              <a:t>Hg</a:t>
            </a:r>
            <a:r>
              <a:rPr sz="2400" baseline="30000" dirty="0"/>
              <a:t>+ </a:t>
            </a:r>
            <a:r>
              <a:rPr sz="2400" dirty="0"/>
              <a:t>(</a:t>
            </a:r>
            <a:r>
              <a:rPr sz="2400" baseline="30000" dirty="0"/>
              <a:t> 2</a:t>
            </a:r>
            <a:r>
              <a:rPr sz="2400" dirty="0"/>
              <a:t>S</a:t>
            </a:r>
            <a:r>
              <a:rPr sz="2400" baseline="-25000" dirty="0"/>
              <a:t>1/2 </a:t>
            </a:r>
            <a:r>
              <a:rPr lang="es-MX" dirty="0">
                <a:latin typeface="Symbol"/>
                <a:sym typeface="Symbol"/>
              </a:rPr>
              <a:t></a:t>
            </a:r>
            <a:r>
              <a:rPr sz="2400" dirty="0" smtClean="0"/>
              <a:t> </a:t>
            </a:r>
            <a:r>
              <a:rPr sz="2400" baseline="30000" dirty="0"/>
              <a:t>2</a:t>
            </a:r>
            <a:r>
              <a:rPr sz="2400" dirty="0"/>
              <a:t>D</a:t>
            </a:r>
            <a:r>
              <a:rPr sz="2400" baseline="-25000" dirty="0"/>
              <a:t>5/2</a:t>
            </a:r>
            <a:r>
              <a:rPr sz="2400" dirty="0"/>
              <a:t>)</a:t>
            </a:r>
            <a:endParaRPr sz="2400" dirty="0">
              <a:latin typeface="Times New Roman"/>
              <a:ea typeface="Times New Roman"/>
              <a:cs typeface="Times New Roman"/>
              <a:sym typeface="Times New Roman"/>
            </a:endParaRPr>
          </a:p>
          <a:p>
            <a:pPr lvl="0">
              <a:defRPr sz="1800"/>
            </a:pPr>
            <a:r>
              <a:rPr sz="2400" dirty="0"/>
              <a:t>	f</a:t>
            </a:r>
            <a:r>
              <a:rPr sz="2400" baseline="-25000" dirty="0"/>
              <a:t>0</a:t>
            </a:r>
            <a:r>
              <a:rPr sz="2400" dirty="0"/>
              <a:t> = </a:t>
            </a:r>
            <a:r>
              <a:rPr sz="2400" dirty="0">
                <a:latin typeface="Times-Roman"/>
                <a:ea typeface="Times-Roman"/>
                <a:cs typeface="Times-Roman"/>
                <a:sym typeface="Times-Roman"/>
              </a:rPr>
              <a:t>1 064 721 609 899 144.94 (97)</a:t>
            </a:r>
            <a:r>
              <a:rPr sz="2400" dirty="0"/>
              <a:t> Hz </a:t>
            </a:r>
            <a:endParaRPr sz="2400" dirty="0">
              <a:latin typeface="Times New Roman"/>
              <a:ea typeface="Times New Roman"/>
              <a:cs typeface="Times New Roman"/>
              <a:sym typeface="Times New Roman"/>
            </a:endParaRPr>
          </a:p>
          <a:p>
            <a:pPr marL="342900" lvl="0" indent="-342900">
              <a:buFont typeface="Arial" panose="020B0604020202020204" pitchFamily="34" charset="0"/>
              <a:buChar char="•"/>
              <a:defRPr sz="1800"/>
            </a:pPr>
            <a:r>
              <a:rPr sz="2400" dirty="0" smtClean="0"/>
              <a:t>absorption </a:t>
            </a:r>
            <a:r>
              <a:rPr sz="2400" dirty="0"/>
              <a:t>range very narrow</a:t>
            </a:r>
            <a:endParaRPr sz="2400" dirty="0">
              <a:latin typeface="Times New Roman"/>
              <a:ea typeface="Times New Roman"/>
              <a:cs typeface="Times New Roman"/>
              <a:sym typeface="Times New Roman"/>
            </a:endParaRPr>
          </a:p>
          <a:p>
            <a:pPr lvl="0">
              <a:defRPr sz="1800"/>
            </a:pPr>
            <a:r>
              <a:rPr sz="2400" dirty="0"/>
              <a:t>	e.g., for </a:t>
            </a:r>
            <a:r>
              <a:rPr sz="2400" baseline="30000" dirty="0"/>
              <a:t>199</a:t>
            </a:r>
            <a:r>
              <a:rPr sz="2400" dirty="0"/>
              <a:t>Hg</a:t>
            </a:r>
            <a:r>
              <a:rPr sz="2400" baseline="30000" dirty="0"/>
              <a:t>+ </a:t>
            </a:r>
            <a:r>
              <a:rPr sz="2400" dirty="0"/>
              <a:t>,  </a:t>
            </a:r>
            <a:r>
              <a:rPr sz="2400" dirty="0">
                <a:latin typeface="Symbol"/>
                <a:ea typeface="Symbol"/>
                <a:cs typeface="Symbol"/>
                <a:sym typeface="Symbol"/>
              </a:rPr>
              <a:t> </a:t>
            </a:r>
            <a:r>
              <a:rPr lang="es-MX" sz="2400" dirty="0" smtClean="0">
                <a:latin typeface="Symbol"/>
                <a:ea typeface="Symbol"/>
                <a:cs typeface="Symbol"/>
                <a:sym typeface="Symbol" panose="05050102010706020507" pitchFamily="18" charset="2"/>
              </a:rPr>
              <a:t></a:t>
            </a:r>
            <a:r>
              <a:rPr sz="2400" dirty="0" smtClean="0"/>
              <a:t>f</a:t>
            </a:r>
            <a:r>
              <a:rPr sz="2400" baseline="-25000" dirty="0" smtClean="0"/>
              <a:t>0</a:t>
            </a:r>
            <a:r>
              <a:rPr sz="2400" dirty="0" smtClean="0"/>
              <a:t> </a:t>
            </a:r>
            <a:r>
              <a:rPr lang="es-MX" dirty="0">
                <a:latin typeface="Symbol"/>
                <a:sym typeface="Symbol"/>
              </a:rPr>
              <a:t></a:t>
            </a:r>
            <a:r>
              <a:rPr sz="2400" dirty="0" smtClean="0"/>
              <a:t> </a:t>
            </a:r>
            <a:r>
              <a:rPr sz="2400" dirty="0"/>
              <a:t>1.6 Hz</a:t>
            </a:r>
          </a:p>
        </p:txBody>
      </p:sp>
      <p:grpSp>
        <p:nvGrpSpPr>
          <p:cNvPr id="1080" name="Group 1080"/>
          <p:cNvGrpSpPr/>
          <p:nvPr/>
        </p:nvGrpSpPr>
        <p:grpSpPr>
          <a:xfrm>
            <a:off x="304800" y="2058016"/>
            <a:ext cx="8458200" cy="4655346"/>
            <a:chOff x="0" y="0"/>
            <a:chExt cx="8458200" cy="4655345"/>
          </a:xfrm>
        </p:grpSpPr>
        <p:sp>
          <p:nvSpPr>
            <p:cNvPr id="1077" name="Shape 1077"/>
            <p:cNvSpPr/>
            <p:nvPr/>
          </p:nvSpPr>
          <p:spPr>
            <a:xfrm>
              <a:off x="0" y="0"/>
              <a:ext cx="8458200" cy="39295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lgn="ctr">
                <a:defRPr sz="1800"/>
              </a:pPr>
              <a:r>
                <a:rPr sz="2400"/>
                <a:t>From </a:t>
              </a:r>
              <a:r>
                <a:rPr sz="2400">
                  <a:solidFill>
                    <a:srgbClr val="3366FF"/>
                  </a:solidFill>
                </a:rPr>
                <a:t>1879</a:t>
              </a:r>
              <a:r>
                <a:rPr sz="2400"/>
                <a:t> text written by Thompson (Lord Kelvin) and Tate,</a:t>
              </a:r>
              <a:endParaRPr sz="2400">
                <a:latin typeface="Times New Roman"/>
                <a:ea typeface="Times New Roman"/>
                <a:cs typeface="Times New Roman"/>
                <a:sym typeface="Times New Roman"/>
              </a:endParaRPr>
            </a:p>
            <a:p>
              <a:pPr lvl="0" algn="ctr">
                <a:defRPr sz="1800"/>
              </a:pPr>
              <a:r>
                <a:rPr sz="2400"/>
                <a:t>(Idea attributed to Maxwell) </a:t>
              </a:r>
              <a:endParaRPr sz="2400">
                <a:latin typeface="Times New Roman"/>
                <a:ea typeface="Times New Roman"/>
                <a:cs typeface="Times New Roman"/>
                <a:sym typeface="Times New Roman"/>
              </a:endParaRPr>
            </a:p>
            <a:p>
              <a:pPr lvl="0">
                <a:defRPr sz="1800"/>
              </a:pPr>
              <a:endParaRPr sz="2000">
                <a:latin typeface="Times New Roman"/>
                <a:ea typeface="Times New Roman"/>
                <a:cs typeface="Times New Roman"/>
                <a:sym typeface="Times New Roman"/>
              </a:endParaRPr>
            </a:p>
            <a:p>
              <a:pPr lvl="0">
                <a:defRPr sz="1800"/>
              </a:pPr>
              <a:r>
                <a:rPr sz="2400"/>
                <a:t>``The recent discoveries … indicate to us </a:t>
              </a:r>
              <a:r>
                <a:rPr sz="2400" i="1">
                  <a:solidFill>
                    <a:srgbClr val="3366FF"/>
                  </a:solidFill>
                </a:rPr>
                <a:t>natural standard </a:t>
              </a:r>
              <a:r>
                <a:rPr sz="2400"/>
                <a:t>pieces of matter such as atoms of hydrogen or sodium, ready made in infinite numbers, all absolutely alike in every physical property. The </a:t>
              </a:r>
              <a:r>
                <a:rPr sz="2400">
                  <a:solidFill>
                    <a:srgbClr val="3366FF"/>
                  </a:solidFill>
                </a:rPr>
                <a:t>time of vibration of a sodium particle </a:t>
              </a:r>
              <a:r>
                <a:rPr sz="2400"/>
                <a:t>corresponding to any one of its modes of vibration is known to be absolutely independent of its position in the universe, and it will probably remain the same so long as the particle itself exists."</a:t>
              </a:r>
            </a:p>
          </p:txBody>
        </p:sp>
        <p:sp>
          <p:nvSpPr>
            <p:cNvPr id="1078" name="Shape 1078"/>
            <p:cNvSpPr/>
            <p:nvPr/>
          </p:nvSpPr>
          <p:spPr>
            <a:xfrm>
              <a:off x="440490" y="4037983"/>
              <a:ext cx="7270736" cy="6173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t>W. F. Snyder, “Lord Kelvin on atoms as fundamental natural standards</a:t>
              </a:r>
              <a:endParaRPr sz="2400">
                <a:latin typeface="Times New Roman"/>
                <a:ea typeface="Times New Roman"/>
                <a:cs typeface="Times New Roman"/>
                <a:sym typeface="Times New Roman"/>
              </a:endParaRPr>
            </a:p>
            <a:p>
              <a:pPr lvl="0">
                <a:defRPr sz="1800"/>
              </a:pPr>
              <a:r>
                <a:t>(for base units)” </a:t>
              </a:r>
              <a:r>
                <a:rPr i="1"/>
                <a:t>IEEE Trans. Instrum. Meas.</a:t>
              </a:r>
              <a:r>
                <a:t>, 99, 1973.</a:t>
              </a:r>
            </a:p>
          </p:txBody>
        </p:sp>
        <p:sp>
          <p:nvSpPr>
            <p:cNvPr id="1079" name="Shape 1079"/>
            <p:cNvSpPr/>
            <p:nvPr/>
          </p:nvSpPr>
          <p:spPr>
            <a:xfrm>
              <a:off x="63499" y="0"/>
              <a:ext cx="8229601" cy="0"/>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081" name="Shape 1081"/>
          <p:cNvSpPr/>
          <p:nvPr/>
        </p:nvSpPr>
        <p:spPr>
          <a:xfrm>
            <a:off x="2308893" y="50800"/>
            <a:ext cx="3781982" cy="456119"/>
          </a:xfrm>
          <a:prstGeom prst="rect">
            <a:avLst/>
          </a:prstGeom>
          <a:ln w="19050">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Why optical atomic clocks?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 name="Group 1085"/>
          <p:cNvGrpSpPr/>
          <p:nvPr/>
        </p:nvGrpSpPr>
        <p:grpSpPr>
          <a:xfrm>
            <a:off x="1406326" y="3950508"/>
            <a:ext cx="2830050" cy="2831137"/>
            <a:chOff x="0" y="0"/>
            <a:chExt cx="2830048" cy="2831135"/>
          </a:xfrm>
        </p:grpSpPr>
        <p:sp>
          <p:nvSpPr>
            <p:cNvPr id="1083" name="Shape 1083"/>
            <p:cNvSpPr/>
            <p:nvPr/>
          </p:nvSpPr>
          <p:spPr>
            <a:xfrm rot="2675695">
              <a:off x="514984" y="484586"/>
              <a:ext cx="1553547" cy="2104080"/>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26"/>
                  </a:lnTo>
                  <a:lnTo>
                    <a:pt x="0" y="17726"/>
                  </a:lnTo>
                  <a:lnTo>
                    <a:pt x="0" y="17914"/>
                  </a:lnTo>
                  <a:lnTo>
                    <a:pt x="64" y="18125"/>
                  </a:lnTo>
                  <a:lnTo>
                    <a:pt x="129" y="18313"/>
                  </a:lnTo>
                  <a:lnTo>
                    <a:pt x="386" y="18665"/>
                  </a:lnTo>
                  <a:lnTo>
                    <a:pt x="611" y="19041"/>
                  </a:lnTo>
                  <a:lnTo>
                    <a:pt x="804" y="19205"/>
                  </a:lnTo>
                  <a:lnTo>
                    <a:pt x="1061" y="19346"/>
                  </a:lnTo>
                  <a:lnTo>
                    <a:pt x="1221" y="19534"/>
                  </a:lnTo>
                  <a:lnTo>
                    <a:pt x="1479" y="19722"/>
                  </a:lnTo>
                  <a:lnTo>
                    <a:pt x="1800" y="19839"/>
                  </a:lnTo>
                  <a:lnTo>
                    <a:pt x="2025" y="19980"/>
                  </a:lnTo>
                  <a:lnTo>
                    <a:pt x="2346" y="20168"/>
                  </a:lnTo>
                  <a:lnTo>
                    <a:pt x="2732" y="20309"/>
                  </a:lnTo>
                  <a:lnTo>
                    <a:pt x="3021" y="20426"/>
                  </a:lnTo>
                  <a:lnTo>
                    <a:pt x="3407" y="20520"/>
                  </a:lnTo>
                  <a:lnTo>
                    <a:pt x="4146" y="20802"/>
                  </a:lnTo>
                  <a:lnTo>
                    <a:pt x="4564" y="20896"/>
                  </a:lnTo>
                  <a:lnTo>
                    <a:pt x="4950" y="20966"/>
                  </a:lnTo>
                  <a:lnTo>
                    <a:pt x="5818" y="21154"/>
                  </a:lnTo>
                  <a:lnTo>
                    <a:pt x="6300" y="21248"/>
                  </a:lnTo>
                  <a:lnTo>
                    <a:pt x="6718" y="21342"/>
                  </a:lnTo>
                  <a:lnTo>
                    <a:pt x="7714" y="21436"/>
                  </a:lnTo>
                  <a:lnTo>
                    <a:pt x="8711" y="21506"/>
                  </a:lnTo>
                  <a:lnTo>
                    <a:pt x="9193" y="21553"/>
                  </a:lnTo>
                  <a:lnTo>
                    <a:pt x="9739" y="21600"/>
                  </a:lnTo>
                  <a:lnTo>
                    <a:pt x="11861" y="21600"/>
                  </a:lnTo>
                  <a:lnTo>
                    <a:pt x="12407" y="21553"/>
                  </a:lnTo>
                  <a:lnTo>
                    <a:pt x="13404" y="21459"/>
                  </a:lnTo>
                  <a:lnTo>
                    <a:pt x="14368" y="21389"/>
                  </a:lnTo>
                  <a:lnTo>
                    <a:pt x="14882" y="21342"/>
                  </a:lnTo>
                  <a:lnTo>
                    <a:pt x="15300" y="21248"/>
                  </a:lnTo>
                  <a:lnTo>
                    <a:pt x="15814" y="21154"/>
                  </a:lnTo>
                  <a:lnTo>
                    <a:pt x="16650" y="20966"/>
                  </a:lnTo>
                  <a:lnTo>
                    <a:pt x="17036" y="20896"/>
                  </a:lnTo>
                  <a:lnTo>
                    <a:pt x="17454" y="20802"/>
                  </a:lnTo>
                  <a:lnTo>
                    <a:pt x="18193" y="20520"/>
                  </a:lnTo>
                  <a:lnTo>
                    <a:pt x="18579" y="20426"/>
                  </a:lnTo>
                  <a:lnTo>
                    <a:pt x="18900" y="20309"/>
                  </a:lnTo>
                  <a:lnTo>
                    <a:pt x="19254" y="20168"/>
                  </a:lnTo>
                  <a:lnTo>
                    <a:pt x="19575" y="19980"/>
                  </a:lnTo>
                  <a:lnTo>
                    <a:pt x="19800" y="19839"/>
                  </a:lnTo>
                  <a:lnTo>
                    <a:pt x="20121" y="19722"/>
                  </a:lnTo>
                  <a:lnTo>
                    <a:pt x="20379" y="19534"/>
                  </a:lnTo>
                  <a:lnTo>
                    <a:pt x="20539" y="19346"/>
                  </a:lnTo>
                  <a:lnTo>
                    <a:pt x="20796" y="19205"/>
                  </a:lnTo>
                  <a:lnTo>
                    <a:pt x="20989" y="19041"/>
                  </a:lnTo>
                  <a:lnTo>
                    <a:pt x="21246" y="18665"/>
                  </a:lnTo>
                  <a:lnTo>
                    <a:pt x="21471" y="18313"/>
                  </a:lnTo>
                  <a:lnTo>
                    <a:pt x="21536" y="18125"/>
                  </a:lnTo>
                  <a:lnTo>
                    <a:pt x="21600" y="17914"/>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084" name="Shape 1084"/>
            <p:cNvSpPr/>
            <p:nvPr/>
          </p:nvSpPr>
          <p:spPr>
            <a:xfrm rot="2675695">
              <a:off x="1226825" y="436658"/>
              <a:ext cx="1558355" cy="7668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086" name="Shape 1086"/>
          <p:cNvSpPr/>
          <p:nvPr/>
        </p:nvSpPr>
        <p:spPr>
          <a:xfrm>
            <a:off x="745654" y="4046344"/>
            <a:ext cx="3429001" cy="152401"/>
          </a:xfrm>
          <a:prstGeom prst="rect">
            <a:avLst/>
          </a:prstGeom>
          <a:solidFill>
            <a:srgbClr val="CC99FF"/>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087" name="Shape 1087"/>
          <p:cNvSpPr/>
          <p:nvPr/>
        </p:nvSpPr>
        <p:spPr>
          <a:xfrm rot="2675695">
            <a:off x="2232412" y="3707717"/>
            <a:ext cx="3097473" cy="1433075"/>
          </a:xfrm>
          <a:custGeom>
            <a:avLst/>
            <a:gdLst/>
            <a:ahLst/>
            <a:cxnLst>
              <a:cxn ang="0">
                <a:pos x="wd2" y="hd2"/>
              </a:cxn>
              <a:cxn ang="5400000">
                <a:pos x="wd2" y="hd2"/>
              </a:cxn>
              <a:cxn ang="10800000">
                <a:pos x="wd2" y="hd2"/>
              </a:cxn>
              <a:cxn ang="16200000">
                <a:pos x="wd2" y="hd2"/>
              </a:cxn>
            </a:cxnLst>
            <a:rect l="0" t="0" r="r" b="b"/>
            <a:pathLst>
              <a:path w="21600" h="21600" extrusionOk="0">
                <a:moveTo>
                  <a:pt x="0" y="1380"/>
                </a:moveTo>
                <a:lnTo>
                  <a:pt x="0" y="9282"/>
                </a:lnTo>
                <a:lnTo>
                  <a:pt x="64" y="9868"/>
                </a:lnTo>
                <a:lnTo>
                  <a:pt x="129" y="10524"/>
                </a:lnTo>
                <a:lnTo>
                  <a:pt x="306" y="11732"/>
                </a:lnTo>
                <a:lnTo>
                  <a:pt x="467" y="12387"/>
                </a:lnTo>
                <a:lnTo>
                  <a:pt x="613" y="12905"/>
                </a:lnTo>
                <a:lnTo>
                  <a:pt x="983" y="14112"/>
                </a:lnTo>
                <a:lnTo>
                  <a:pt x="1483" y="15182"/>
                </a:lnTo>
                <a:lnTo>
                  <a:pt x="1741" y="15700"/>
                </a:lnTo>
                <a:lnTo>
                  <a:pt x="2015" y="16148"/>
                </a:lnTo>
                <a:lnTo>
                  <a:pt x="2321" y="16631"/>
                </a:lnTo>
                <a:lnTo>
                  <a:pt x="2660" y="17080"/>
                </a:lnTo>
                <a:lnTo>
                  <a:pt x="2966" y="17563"/>
                </a:lnTo>
                <a:lnTo>
                  <a:pt x="3337" y="18012"/>
                </a:lnTo>
                <a:lnTo>
                  <a:pt x="4078" y="18805"/>
                </a:lnTo>
                <a:lnTo>
                  <a:pt x="4481" y="19150"/>
                </a:lnTo>
                <a:lnTo>
                  <a:pt x="5352" y="19806"/>
                </a:lnTo>
                <a:lnTo>
                  <a:pt x="5787" y="20151"/>
                </a:lnTo>
                <a:lnTo>
                  <a:pt x="6254" y="20392"/>
                </a:lnTo>
                <a:lnTo>
                  <a:pt x="6722" y="20599"/>
                </a:lnTo>
                <a:lnTo>
                  <a:pt x="7173" y="20875"/>
                </a:lnTo>
                <a:lnTo>
                  <a:pt x="7673" y="21082"/>
                </a:lnTo>
                <a:lnTo>
                  <a:pt x="8173" y="21186"/>
                </a:lnTo>
                <a:lnTo>
                  <a:pt x="8704" y="21324"/>
                </a:lnTo>
                <a:lnTo>
                  <a:pt x="9188" y="21462"/>
                </a:lnTo>
                <a:lnTo>
                  <a:pt x="9720" y="21531"/>
                </a:lnTo>
                <a:lnTo>
                  <a:pt x="10268" y="21600"/>
                </a:lnTo>
                <a:lnTo>
                  <a:pt x="11332" y="21600"/>
                </a:lnTo>
                <a:lnTo>
                  <a:pt x="11880" y="21531"/>
                </a:lnTo>
                <a:lnTo>
                  <a:pt x="12412" y="21462"/>
                </a:lnTo>
                <a:lnTo>
                  <a:pt x="12912" y="21324"/>
                </a:lnTo>
                <a:lnTo>
                  <a:pt x="13427" y="21186"/>
                </a:lnTo>
                <a:lnTo>
                  <a:pt x="13927" y="21082"/>
                </a:lnTo>
                <a:lnTo>
                  <a:pt x="14427" y="20875"/>
                </a:lnTo>
                <a:lnTo>
                  <a:pt x="14894" y="20599"/>
                </a:lnTo>
                <a:lnTo>
                  <a:pt x="15346" y="20392"/>
                </a:lnTo>
                <a:lnTo>
                  <a:pt x="15813" y="20151"/>
                </a:lnTo>
                <a:lnTo>
                  <a:pt x="16684" y="19461"/>
                </a:lnTo>
                <a:lnTo>
                  <a:pt x="17119" y="19150"/>
                </a:lnTo>
                <a:lnTo>
                  <a:pt x="17522" y="18805"/>
                </a:lnTo>
                <a:lnTo>
                  <a:pt x="18263" y="18012"/>
                </a:lnTo>
                <a:lnTo>
                  <a:pt x="18634" y="17563"/>
                </a:lnTo>
                <a:lnTo>
                  <a:pt x="18940" y="17080"/>
                </a:lnTo>
                <a:lnTo>
                  <a:pt x="19279" y="16631"/>
                </a:lnTo>
                <a:lnTo>
                  <a:pt x="19585" y="16148"/>
                </a:lnTo>
                <a:lnTo>
                  <a:pt x="19875" y="15700"/>
                </a:lnTo>
                <a:lnTo>
                  <a:pt x="20359" y="14630"/>
                </a:lnTo>
                <a:lnTo>
                  <a:pt x="20617" y="14112"/>
                </a:lnTo>
                <a:lnTo>
                  <a:pt x="20987" y="12905"/>
                </a:lnTo>
                <a:lnTo>
                  <a:pt x="21133" y="12387"/>
                </a:lnTo>
                <a:lnTo>
                  <a:pt x="21294" y="11732"/>
                </a:lnTo>
                <a:lnTo>
                  <a:pt x="21471" y="10524"/>
                </a:lnTo>
                <a:lnTo>
                  <a:pt x="21536" y="9868"/>
                </a:lnTo>
                <a:lnTo>
                  <a:pt x="21600" y="9282"/>
                </a:lnTo>
                <a:lnTo>
                  <a:pt x="21600" y="0"/>
                </a:lnTo>
                <a:lnTo>
                  <a:pt x="21568" y="656"/>
                </a:lnTo>
                <a:lnTo>
                  <a:pt x="21536" y="1242"/>
                </a:lnTo>
                <a:lnTo>
                  <a:pt x="21471" y="1898"/>
                </a:lnTo>
                <a:lnTo>
                  <a:pt x="21390" y="2519"/>
                </a:lnTo>
                <a:lnTo>
                  <a:pt x="21133" y="3692"/>
                </a:lnTo>
                <a:lnTo>
                  <a:pt x="20987" y="4313"/>
                </a:lnTo>
                <a:lnTo>
                  <a:pt x="20794" y="4900"/>
                </a:lnTo>
                <a:lnTo>
                  <a:pt x="20584" y="5417"/>
                </a:lnTo>
                <a:lnTo>
                  <a:pt x="20359" y="6038"/>
                </a:lnTo>
                <a:lnTo>
                  <a:pt x="20117" y="6556"/>
                </a:lnTo>
                <a:lnTo>
                  <a:pt x="19843" y="7004"/>
                </a:lnTo>
                <a:lnTo>
                  <a:pt x="19553" y="7557"/>
                </a:lnTo>
                <a:lnTo>
                  <a:pt x="18940" y="8488"/>
                </a:lnTo>
                <a:lnTo>
                  <a:pt x="18602" y="8937"/>
                </a:lnTo>
                <a:lnTo>
                  <a:pt x="18263" y="9351"/>
                </a:lnTo>
                <a:lnTo>
                  <a:pt x="17893" y="9730"/>
                </a:lnTo>
                <a:lnTo>
                  <a:pt x="17087" y="10524"/>
                </a:lnTo>
                <a:lnTo>
                  <a:pt x="16684" y="10869"/>
                </a:lnTo>
                <a:lnTo>
                  <a:pt x="16248" y="11111"/>
                </a:lnTo>
                <a:lnTo>
                  <a:pt x="15813" y="11456"/>
                </a:lnTo>
                <a:lnTo>
                  <a:pt x="14894" y="11973"/>
                </a:lnTo>
                <a:lnTo>
                  <a:pt x="14427" y="12180"/>
                </a:lnTo>
                <a:lnTo>
                  <a:pt x="13927" y="12387"/>
                </a:lnTo>
                <a:lnTo>
                  <a:pt x="13427" y="12525"/>
                </a:lnTo>
                <a:lnTo>
                  <a:pt x="12912" y="12663"/>
                </a:lnTo>
                <a:lnTo>
                  <a:pt x="12412" y="12767"/>
                </a:lnTo>
                <a:lnTo>
                  <a:pt x="11880" y="12836"/>
                </a:lnTo>
                <a:lnTo>
                  <a:pt x="11332" y="12905"/>
                </a:lnTo>
                <a:lnTo>
                  <a:pt x="10268" y="12905"/>
                </a:lnTo>
                <a:lnTo>
                  <a:pt x="9720" y="12836"/>
                </a:lnTo>
                <a:lnTo>
                  <a:pt x="9188" y="12767"/>
                </a:lnTo>
                <a:lnTo>
                  <a:pt x="8704" y="12663"/>
                </a:lnTo>
                <a:lnTo>
                  <a:pt x="8173" y="12525"/>
                </a:lnTo>
                <a:lnTo>
                  <a:pt x="7673" y="12387"/>
                </a:lnTo>
                <a:lnTo>
                  <a:pt x="7173" y="12180"/>
                </a:lnTo>
                <a:lnTo>
                  <a:pt x="6722" y="11973"/>
                </a:lnTo>
                <a:lnTo>
                  <a:pt x="5787" y="11456"/>
                </a:lnTo>
                <a:lnTo>
                  <a:pt x="5352" y="11111"/>
                </a:lnTo>
                <a:lnTo>
                  <a:pt x="4916" y="10869"/>
                </a:lnTo>
                <a:lnTo>
                  <a:pt x="4513" y="10524"/>
                </a:lnTo>
                <a:lnTo>
                  <a:pt x="3707" y="9730"/>
                </a:lnTo>
                <a:lnTo>
                  <a:pt x="3337" y="9351"/>
                </a:lnTo>
                <a:lnTo>
                  <a:pt x="2998" y="8937"/>
                </a:lnTo>
                <a:lnTo>
                  <a:pt x="2660" y="8488"/>
                </a:lnTo>
                <a:lnTo>
                  <a:pt x="2047" y="7557"/>
                </a:lnTo>
                <a:lnTo>
                  <a:pt x="1757" y="7004"/>
                </a:lnTo>
                <a:lnTo>
                  <a:pt x="1483" y="6556"/>
                </a:lnTo>
                <a:lnTo>
                  <a:pt x="1241" y="6038"/>
                </a:lnTo>
                <a:lnTo>
                  <a:pt x="1016" y="5417"/>
                </a:lnTo>
                <a:lnTo>
                  <a:pt x="806" y="4900"/>
                </a:lnTo>
                <a:lnTo>
                  <a:pt x="613" y="4313"/>
                </a:lnTo>
                <a:lnTo>
                  <a:pt x="467" y="3692"/>
                </a:lnTo>
                <a:lnTo>
                  <a:pt x="210" y="2519"/>
                </a:lnTo>
                <a:lnTo>
                  <a:pt x="129" y="1898"/>
                </a:lnTo>
                <a:lnTo>
                  <a:pt x="64" y="1242"/>
                </a:lnTo>
                <a:lnTo>
                  <a:pt x="32" y="656"/>
                </a:lnTo>
                <a:lnTo>
                  <a:pt x="0" y="0"/>
                </a:lnTo>
                <a:lnTo>
                  <a:pt x="0" y="1380"/>
                </a:ln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088" name="Shape 1088"/>
          <p:cNvSpPr/>
          <p:nvPr/>
        </p:nvSpPr>
        <p:spPr>
          <a:xfrm rot="2675695">
            <a:off x="2747054" y="3041505"/>
            <a:ext cx="3102283" cy="1730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089" name="Shape 1089"/>
          <p:cNvSpPr/>
          <p:nvPr/>
        </p:nvSpPr>
        <p:spPr>
          <a:xfrm>
            <a:off x="5300128" y="5319312"/>
            <a:ext cx="1233912" cy="54804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3200" baseline="30000"/>
              <a:t>199</a:t>
            </a:r>
            <a:r>
              <a:rPr sz="3200"/>
              <a:t>Hg</a:t>
            </a:r>
            <a:r>
              <a:rPr sz="3200" baseline="30000"/>
              <a:t>+</a:t>
            </a:r>
          </a:p>
        </p:txBody>
      </p:sp>
      <p:sp>
        <p:nvSpPr>
          <p:cNvPr id="1090" name="Shape 1090"/>
          <p:cNvSpPr/>
          <p:nvPr/>
        </p:nvSpPr>
        <p:spPr>
          <a:xfrm rot="2675695">
            <a:off x="3468516" y="3539966"/>
            <a:ext cx="1558357" cy="8291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grpSp>
        <p:nvGrpSpPr>
          <p:cNvPr id="1093" name="Group 1093"/>
          <p:cNvGrpSpPr/>
          <p:nvPr/>
        </p:nvGrpSpPr>
        <p:grpSpPr>
          <a:xfrm>
            <a:off x="3939334" y="1367919"/>
            <a:ext cx="2849528" cy="2857824"/>
            <a:chOff x="0" y="0"/>
            <a:chExt cx="2849526" cy="2857822"/>
          </a:xfrm>
        </p:grpSpPr>
        <p:sp>
          <p:nvSpPr>
            <p:cNvPr id="1091" name="Shape 1091"/>
            <p:cNvSpPr/>
            <p:nvPr/>
          </p:nvSpPr>
          <p:spPr>
            <a:xfrm rot="2675695">
              <a:off x="518349" y="503068"/>
              <a:ext cx="1553546" cy="2113665"/>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34"/>
                  </a:lnTo>
                  <a:lnTo>
                    <a:pt x="0" y="17688"/>
                  </a:lnTo>
                  <a:lnTo>
                    <a:pt x="0" y="17875"/>
                  </a:lnTo>
                  <a:lnTo>
                    <a:pt x="64" y="18086"/>
                  </a:lnTo>
                  <a:lnTo>
                    <a:pt x="193" y="18461"/>
                  </a:lnTo>
                  <a:lnTo>
                    <a:pt x="450" y="18812"/>
                  </a:lnTo>
                  <a:lnTo>
                    <a:pt x="804" y="19164"/>
                  </a:lnTo>
                  <a:lnTo>
                    <a:pt x="996" y="19351"/>
                  </a:lnTo>
                  <a:lnTo>
                    <a:pt x="1221" y="19492"/>
                  </a:lnTo>
                  <a:lnTo>
                    <a:pt x="1479" y="19656"/>
                  </a:lnTo>
                  <a:lnTo>
                    <a:pt x="1736" y="19796"/>
                  </a:lnTo>
                  <a:lnTo>
                    <a:pt x="2025" y="19984"/>
                  </a:lnTo>
                  <a:lnTo>
                    <a:pt x="2668" y="20241"/>
                  </a:lnTo>
                  <a:lnTo>
                    <a:pt x="2957" y="20382"/>
                  </a:lnTo>
                  <a:lnTo>
                    <a:pt x="3696" y="20663"/>
                  </a:lnTo>
                  <a:lnTo>
                    <a:pt x="4082" y="20757"/>
                  </a:lnTo>
                  <a:lnTo>
                    <a:pt x="4500" y="20874"/>
                  </a:lnTo>
                  <a:lnTo>
                    <a:pt x="6236" y="21249"/>
                  </a:lnTo>
                  <a:lnTo>
                    <a:pt x="6718" y="21342"/>
                  </a:lnTo>
                  <a:lnTo>
                    <a:pt x="7168" y="21366"/>
                  </a:lnTo>
                  <a:lnTo>
                    <a:pt x="8164" y="21459"/>
                  </a:lnTo>
                  <a:lnTo>
                    <a:pt x="8711" y="21506"/>
                  </a:lnTo>
                  <a:lnTo>
                    <a:pt x="9193" y="21553"/>
                  </a:lnTo>
                  <a:lnTo>
                    <a:pt x="9739" y="21600"/>
                  </a:lnTo>
                  <a:lnTo>
                    <a:pt x="11861" y="21600"/>
                  </a:lnTo>
                  <a:lnTo>
                    <a:pt x="12407" y="21553"/>
                  </a:lnTo>
                  <a:lnTo>
                    <a:pt x="12889" y="21506"/>
                  </a:lnTo>
                  <a:lnTo>
                    <a:pt x="13468" y="21459"/>
                  </a:lnTo>
                  <a:lnTo>
                    <a:pt x="14432" y="21366"/>
                  </a:lnTo>
                  <a:lnTo>
                    <a:pt x="14882" y="21342"/>
                  </a:lnTo>
                  <a:lnTo>
                    <a:pt x="15364" y="21249"/>
                  </a:lnTo>
                  <a:lnTo>
                    <a:pt x="17100" y="20874"/>
                  </a:lnTo>
                  <a:lnTo>
                    <a:pt x="17518" y="20757"/>
                  </a:lnTo>
                  <a:lnTo>
                    <a:pt x="17904" y="20663"/>
                  </a:lnTo>
                  <a:lnTo>
                    <a:pt x="18643" y="20382"/>
                  </a:lnTo>
                  <a:lnTo>
                    <a:pt x="19254" y="20124"/>
                  </a:lnTo>
                  <a:lnTo>
                    <a:pt x="19575" y="19984"/>
                  </a:lnTo>
                  <a:lnTo>
                    <a:pt x="19864" y="19796"/>
                  </a:lnTo>
                  <a:lnTo>
                    <a:pt x="20121" y="19656"/>
                  </a:lnTo>
                  <a:lnTo>
                    <a:pt x="20379" y="19492"/>
                  </a:lnTo>
                  <a:lnTo>
                    <a:pt x="20604" y="19351"/>
                  </a:lnTo>
                  <a:lnTo>
                    <a:pt x="20989" y="19000"/>
                  </a:lnTo>
                  <a:lnTo>
                    <a:pt x="21182" y="18812"/>
                  </a:lnTo>
                  <a:lnTo>
                    <a:pt x="21407" y="18461"/>
                  </a:lnTo>
                  <a:lnTo>
                    <a:pt x="21536" y="18086"/>
                  </a:lnTo>
                  <a:lnTo>
                    <a:pt x="21600" y="17875"/>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092" name="Shape 1092"/>
            <p:cNvSpPr/>
            <p:nvPr/>
          </p:nvSpPr>
          <p:spPr>
            <a:xfrm rot="2675695">
              <a:off x="1244619" y="435968"/>
              <a:ext cx="1558357" cy="7716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094" name="Shape 1094"/>
          <p:cNvSpPr/>
          <p:nvPr/>
        </p:nvSpPr>
        <p:spPr>
          <a:xfrm rot="2675695">
            <a:off x="3454086" y="3956946"/>
            <a:ext cx="1250533" cy="335503"/>
          </a:xfrm>
          <a:custGeom>
            <a:avLst/>
            <a:gdLst/>
            <a:ahLst/>
            <a:cxnLst>
              <a:cxn ang="0">
                <a:pos x="wd2" y="hd2"/>
              </a:cxn>
              <a:cxn ang="5400000">
                <a:pos x="wd2" y="hd2"/>
              </a:cxn>
              <a:cxn ang="10800000">
                <a:pos x="wd2" y="hd2"/>
              </a:cxn>
              <a:cxn ang="16200000">
                <a:pos x="wd2" y="hd2"/>
              </a:cxn>
            </a:cxnLst>
            <a:rect l="0" t="0" r="r" b="b"/>
            <a:pathLst>
              <a:path w="21600" h="21600" extrusionOk="0">
                <a:moveTo>
                  <a:pt x="21520" y="10654"/>
                </a:moveTo>
                <a:lnTo>
                  <a:pt x="21042" y="9632"/>
                </a:lnTo>
                <a:lnTo>
                  <a:pt x="20843" y="9049"/>
                </a:lnTo>
                <a:lnTo>
                  <a:pt x="20524" y="8465"/>
                </a:lnTo>
                <a:lnTo>
                  <a:pt x="20285" y="7881"/>
                </a:lnTo>
                <a:lnTo>
                  <a:pt x="19966" y="7297"/>
                </a:lnTo>
                <a:lnTo>
                  <a:pt x="19767" y="6714"/>
                </a:lnTo>
                <a:lnTo>
                  <a:pt x="19448" y="6130"/>
                </a:lnTo>
                <a:lnTo>
                  <a:pt x="19129" y="5984"/>
                </a:lnTo>
                <a:lnTo>
                  <a:pt x="18531" y="4816"/>
                </a:lnTo>
                <a:lnTo>
                  <a:pt x="17934" y="4232"/>
                </a:lnTo>
                <a:lnTo>
                  <a:pt x="17615" y="3649"/>
                </a:lnTo>
                <a:lnTo>
                  <a:pt x="17017" y="3065"/>
                </a:lnTo>
                <a:lnTo>
                  <a:pt x="16618" y="2481"/>
                </a:lnTo>
                <a:lnTo>
                  <a:pt x="15224" y="1459"/>
                </a:lnTo>
                <a:lnTo>
                  <a:pt x="14945" y="1459"/>
                </a:lnTo>
                <a:lnTo>
                  <a:pt x="14187" y="876"/>
                </a:lnTo>
                <a:lnTo>
                  <a:pt x="13869" y="584"/>
                </a:lnTo>
                <a:lnTo>
                  <a:pt x="13470" y="584"/>
                </a:lnTo>
                <a:lnTo>
                  <a:pt x="13111" y="292"/>
                </a:lnTo>
                <a:lnTo>
                  <a:pt x="12314" y="292"/>
                </a:lnTo>
                <a:lnTo>
                  <a:pt x="11956" y="0"/>
                </a:lnTo>
                <a:lnTo>
                  <a:pt x="9644" y="0"/>
                </a:lnTo>
                <a:lnTo>
                  <a:pt x="9286" y="292"/>
                </a:lnTo>
                <a:lnTo>
                  <a:pt x="8489" y="292"/>
                </a:lnTo>
                <a:lnTo>
                  <a:pt x="8130" y="584"/>
                </a:lnTo>
                <a:lnTo>
                  <a:pt x="7731" y="584"/>
                </a:lnTo>
                <a:lnTo>
                  <a:pt x="7452" y="876"/>
                </a:lnTo>
                <a:lnTo>
                  <a:pt x="6655" y="1459"/>
                </a:lnTo>
                <a:lnTo>
                  <a:pt x="6376" y="1459"/>
                </a:lnTo>
                <a:lnTo>
                  <a:pt x="5619" y="2043"/>
                </a:lnTo>
                <a:lnTo>
                  <a:pt x="4982" y="2481"/>
                </a:lnTo>
                <a:lnTo>
                  <a:pt x="4623" y="3065"/>
                </a:lnTo>
                <a:lnTo>
                  <a:pt x="3985" y="3649"/>
                </a:lnTo>
                <a:lnTo>
                  <a:pt x="3706" y="4232"/>
                </a:lnTo>
                <a:lnTo>
                  <a:pt x="3069" y="4816"/>
                </a:lnTo>
                <a:lnTo>
                  <a:pt x="2471" y="5984"/>
                </a:lnTo>
                <a:lnTo>
                  <a:pt x="2152" y="6130"/>
                </a:lnTo>
                <a:lnTo>
                  <a:pt x="1833" y="6714"/>
                </a:lnTo>
                <a:lnTo>
                  <a:pt x="1634" y="7297"/>
                </a:lnTo>
                <a:lnTo>
                  <a:pt x="1315" y="7881"/>
                </a:lnTo>
                <a:lnTo>
                  <a:pt x="1076" y="8465"/>
                </a:lnTo>
                <a:lnTo>
                  <a:pt x="797" y="9049"/>
                </a:lnTo>
                <a:lnTo>
                  <a:pt x="319" y="10070"/>
                </a:lnTo>
                <a:lnTo>
                  <a:pt x="80" y="10654"/>
                </a:lnTo>
                <a:lnTo>
                  <a:pt x="0" y="10654"/>
                </a:lnTo>
                <a:lnTo>
                  <a:pt x="478" y="11822"/>
                </a:lnTo>
                <a:lnTo>
                  <a:pt x="717" y="12697"/>
                </a:lnTo>
                <a:lnTo>
                  <a:pt x="996" y="13135"/>
                </a:lnTo>
                <a:lnTo>
                  <a:pt x="1235" y="13719"/>
                </a:lnTo>
                <a:lnTo>
                  <a:pt x="1554" y="14303"/>
                </a:lnTo>
                <a:lnTo>
                  <a:pt x="1793" y="14595"/>
                </a:lnTo>
                <a:lnTo>
                  <a:pt x="2391" y="15762"/>
                </a:lnTo>
                <a:lnTo>
                  <a:pt x="2710" y="16346"/>
                </a:lnTo>
                <a:lnTo>
                  <a:pt x="2989" y="16638"/>
                </a:lnTo>
                <a:lnTo>
                  <a:pt x="3308" y="17076"/>
                </a:lnTo>
                <a:lnTo>
                  <a:pt x="3627" y="17368"/>
                </a:lnTo>
                <a:lnTo>
                  <a:pt x="3906" y="17951"/>
                </a:lnTo>
                <a:lnTo>
                  <a:pt x="4224" y="18243"/>
                </a:lnTo>
                <a:lnTo>
                  <a:pt x="4623" y="18535"/>
                </a:lnTo>
                <a:lnTo>
                  <a:pt x="4902" y="18827"/>
                </a:lnTo>
                <a:lnTo>
                  <a:pt x="5300" y="19411"/>
                </a:lnTo>
                <a:lnTo>
                  <a:pt x="5619" y="19703"/>
                </a:lnTo>
                <a:lnTo>
                  <a:pt x="5978" y="19995"/>
                </a:lnTo>
                <a:lnTo>
                  <a:pt x="6297" y="20141"/>
                </a:lnTo>
                <a:lnTo>
                  <a:pt x="6655" y="20141"/>
                </a:lnTo>
                <a:lnTo>
                  <a:pt x="7054" y="20432"/>
                </a:lnTo>
                <a:lnTo>
                  <a:pt x="7373" y="20724"/>
                </a:lnTo>
                <a:lnTo>
                  <a:pt x="7731" y="21016"/>
                </a:lnTo>
                <a:lnTo>
                  <a:pt x="8130" y="21016"/>
                </a:lnTo>
                <a:lnTo>
                  <a:pt x="8489" y="21308"/>
                </a:lnTo>
                <a:lnTo>
                  <a:pt x="9286" y="21308"/>
                </a:lnTo>
                <a:lnTo>
                  <a:pt x="9644" y="21600"/>
                </a:lnTo>
                <a:lnTo>
                  <a:pt x="11956" y="21600"/>
                </a:lnTo>
                <a:lnTo>
                  <a:pt x="12314" y="21308"/>
                </a:lnTo>
                <a:lnTo>
                  <a:pt x="13111" y="21308"/>
                </a:lnTo>
                <a:lnTo>
                  <a:pt x="13470" y="21016"/>
                </a:lnTo>
                <a:lnTo>
                  <a:pt x="13869" y="21016"/>
                </a:lnTo>
                <a:lnTo>
                  <a:pt x="14227" y="20724"/>
                </a:lnTo>
                <a:lnTo>
                  <a:pt x="14546" y="20432"/>
                </a:lnTo>
                <a:lnTo>
                  <a:pt x="14945" y="20141"/>
                </a:lnTo>
                <a:lnTo>
                  <a:pt x="15303" y="20141"/>
                </a:lnTo>
                <a:lnTo>
                  <a:pt x="15622" y="19995"/>
                </a:lnTo>
                <a:lnTo>
                  <a:pt x="16021" y="19703"/>
                </a:lnTo>
                <a:lnTo>
                  <a:pt x="16300" y="19411"/>
                </a:lnTo>
                <a:lnTo>
                  <a:pt x="16698" y="18827"/>
                </a:lnTo>
                <a:lnTo>
                  <a:pt x="17017" y="18535"/>
                </a:lnTo>
                <a:lnTo>
                  <a:pt x="17376" y="18243"/>
                </a:lnTo>
                <a:lnTo>
                  <a:pt x="17694" y="17951"/>
                </a:lnTo>
                <a:lnTo>
                  <a:pt x="18013" y="17368"/>
                </a:lnTo>
                <a:lnTo>
                  <a:pt x="18292" y="17076"/>
                </a:lnTo>
                <a:lnTo>
                  <a:pt x="18611" y="16638"/>
                </a:lnTo>
                <a:lnTo>
                  <a:pt x="18930" y="16346"/>
                </a:lnTo>
                <a:lnTo>
                  <a:pt x="19528" y="15178"/>
                </a:lnTo>
                <a:lnTo>
                  <a:pt x="19846" y="14595"/>
                </a:lnTo>
                <a:lnTo>
                  <a:pt x="20046" y="14303"/>
                </a:lnTo>
                <a:lnTo>
                  <a:pt x="20365" y="13719"/>
                </a:lnTo>
                <a:lnTo>
                  <a:pt x="20604" y="13135"/>
                </a:lnTo>
                <a:lnTo>
                  <a:pt x="20923" y="12697"/>
                </a:lnTo>
                <a:lnTo>
                  <a:pt x="21122" y="11822"/>
                </a:lnTo>
                <a:lnTo>
                  <a:pt x="21600" y="10654"/>
                </a:lnTo>
                <a:lnTo>
                  <a:pt x="21520" y="10654"/>
                </a:lnTo>
                <a:close/>
              </a:path>
            </a:pathLst>
          </a:custGeom>
          <a:solidFill>
            <a:srgbClr val="EAEAEA"/>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095" name="Shape 1095"/>
          <p:cNvSpPr/>
          <p:nvPr/>
        </p:nvSpPr>
        <p:spPr>
          <a:xfrm>
            <a:off x="3717454" y="4046344"/>
            <a:ext cx="4343401" cy="152401"/>
          </a:xfrm>
          <a:prstGeom prst="rect">
            <a:avLst/>
          </a:prstGeom>
          <a:solidFill>
            <a:srgbClr val="CC99FF"/>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096" name="Shape 1096"/>
          <p:cNvSpPr/>
          <p:nvPr/>
        </p:nvSpPr>
        <p:spPr>
          <a:xfrm rot="1822683">
            <a:off x="4043529" y="4065830"/>
            <a:ext cx="107857" cy="113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a:solidFill>
              <a:srgbClr val="0066FF"/>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1097" name="Shape 1097"/>
          <p:cNvSpPr/>
          <p:nvPr/>
        </p:nvSpPr>
        <p:spPr>
          <a:xfrm rot="3188113">
            <a:off x="3603040" y="4098537"/>
            <a:ext cx="381001" cy="152401"/>
          </a:xfrm>
          <a:prstGeom prst="rect">
            <a:avLst/>
          </a:prstGeom>
          <a:solidFill>
            <a:srgbClr val="80808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098" name="Shape 1098"/>
          <p:cNvSpPr/>
          <p:nvPr/>
        </p:nvSpPr>
        <p:spPr>
          <a:xfrm rot="5400000">
            <a:off x="7908453" y="3741544"/>
            <a:ext cx="304801" cy="762001"/>
          </a:xfrm>
          <a:prstGeom prst="triangle">
            <a:avLst/>
          </a:prstGeom>
          <a:solidFill>
            <a:srgbClr val="CC99FF"/>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099" name="Shape 1099"/>
          <p:cNvSpPr/>
          <p:nvPr/>
        </p:nvSpPr>
        <p:spPr>
          <a:xfrm flipH="1" flipV="1">
            <a:off x="1932991" y="5138484"/>
            <a:ext cx="381001" cy="3048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100" name="Shape 1100"/>
          <p:cNvSpPr/>
          <p:nvPr/>
        </p:nvSpPr>
        <p:spPr>
          <a:xfrm>
            <a:off x="2771191" y="5824283"/>
            <a:ext cx="381000" cy="304802"/>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101" name="Shape 1101"/>
          <p:cNvSpPr/>
          <p:nvPr/>
        </p:nvSpPr>
        <p:spPr>
          <a:xfrm>
            <a:off x="2194248" y="5454170"/>
            <a:ext cx="612141"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pPr lvl="0">
              <a:defRPr sz="1800"/>
            </a:pPr>
            <a:r>
              <a:rPr sz="1600"/>
              <a:t>1 mm</a:t>
            </a:r>
          </a:p>
        </p:txBody>
      </p:sp>
      <p:sp>
        <p:nvSpPr>
          <p:cNvPr id="1102" name="Shape 1102"/>
          <p:cNvSpPr/>
          <p:nvPr/>
        </p:nvSpPr>
        <p:spPr>
          <a:xfrm rot="7940483" flipH="1">
            <a:off x="4627002" y="3962628"/>
            <a:ext cx="208404" cy="1880917"/>
          </a:xfrm>
          <a:custGeom>
            <a:avLst/>
            <a:gdLst/>
            <a:ahLst/>
            <a:cxnLst>
              <a:cxn ang="0">
                <a:pos x="wd2" y="hd2"/>
              </a:cxn>
              <a:cxn ang="5400000">
                <a:pos x="wd2" y="hd2"/>
              </a:cxn>
              <a:cxn ang="10800000">
                <a:pos x="wd2" y="hd2"/>
              </a:cxn>
              <a:cxn ang="16200000">
                <a:pos x="wd2" y="hd2"/>
              </a:cxn>
            </a:cxnLst>
            <a:rect l="0" t="0" r="r" b="b"/>
            <a:pathLst>
              <a:path w="20296" h="21600" extrusionOk="0">
                <a:moveTo>
                  <a:pt x="1782" y="0"/>
                </a:moveTo>
                <a:cubicBezTo>
                  <a:pt x="239" y="3655"/>
                  <a:pt x="-1304" y="7310"/>
                  <a:pt x="1782" y="10910"/>
                </a:cubicBezTo>
                <a:cubicBezTo>
                  <a:pt x="4867" y="14510"/>
                  <a:pt x="17210" y="19855"/>
                  <a:pt x="20296" y="21600"/>
                </a:cubicBezTo>
              </a:path>
            </a:pathLst>
          </a:custGeom>
          <a:ln w="28575">
            <a:solidFill>
              <a:srgbClr val="FF0000"/>
            </a:solidFill>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103" name="Shape 1103"/>
          <p:cNvSpPr/>
          <p:nvPr/>
        </p:nvSpPr>
        <p:spPr>
          <a:xfrm>
            <a:off x="750515" y="2340754"/>
            <a:ext cx="1123668" cy="1705592"/>
          </a:xfrm>
          <a:custGeom>
            <a:avLst/>
            <a:gdLst/>
            <a:ahLst/>
            <a:cxnLst>
              <a:cxn ang="0">
                <a:pos x="wd2" y="hd2"/>
              </a:cxn>
              <a:cxn ang="5400000">
                <a:pos x="wd2" y="hd2"/>
              </a:cxn>
              <a:cxn ang="10800000">
                <a:pos x="wd2" y="hd2"/>
              </a:cxn>
              <a:cxn ang="16200000">
                <a:pos x="wd2" y="hd2"/>
              </a:cxn>
            </a:cxnLst>
            <a:rect l="0" t="0" r="r" b="b"/>
            <a:pathLst>
              <a:path w="20160" h="21600" extrusionOk="0">
                <a:moveTo>
                  <a:pt x="20160" y="0"/>
                </a:moveTo>
                <a:cubicBezTo>
                  <a:pt x="10972" y="3707"/>
                  <a:pt x="1784" y="7415"/>
                  <a:pt x="172" y="11015"/>
                </a:cubicBezTo>
                <a:cubicBezTo>
                  <a:pt x="-1440" y="14615"/>
                  <a:pt x="8769" y="19883"/>
                  <a:pt x="10488" y="21600"/>
                </a:cubicBezTo>
              </a:path>
            </a:pathLst>
          </a:custGeom>
          <a:ln w="28575">
            <a:solidFill>
              <a:srgbClr val="FF0000"/>
            </a:solidFill>
            <a:headEnd type="triangle"/>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104" name="Shape 1104"/>
          <p:cNvSpPr/>
          <p:nvPr/>
        </p:nvSpPr>
        <p:spPr>
          <a:xfrm>
            <a:off x="1589296" y="2803048"/>
            <a:ext cx="603128" cy="4234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t>2</a:t>
            </a:r>
            <a:r>
              <a:rPr sz="2000"/>
              <a:t>S</a:t>
            </a:r>
            <a:r>
              <a:rPr sz="2000" baseline="-25000"/>
              <a:t>1/2</a:t>
            </a:r>
          </a:p>
        </p:txBody>
      </p:sp>
      <p:grpSp>
        <p:nvGrpSpPr>
          <p:cNvPr id="1108" name="Group 1108"/>
          <p:cNvGrpSpPr/>
          <p:nvPr/>
        </p:nvGrpSpPr>
        <p:grpSpPr>
          <a:xfrm>
            <a:off x="1455083" y="1438762"/>
            <a:ext cx="1645843" cy="1533527"/>
            <a:chOff x="0" y="0"/>
            <a:chExt cx="1645842" cy="1533525"/>
          </a:xfrm>
        </p:grpSpPr>
        <p:sp>
          <p:nvSpPr>
            <p:cNvPr id="1105" name="Shape 1105"/>
            <p:cNvSpPr/>
            <p:nvPr/>
          </p:nvSpPr>
          <p:spPr>
            <a:xfrm>
              <a:off x="685800" y="238125"/>
              <a:ext cx="381000" cy="0"/>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06" name="Shape 1106"/>
            <p:cNvSpPr/>
            <p:nvPr/>
          </p:nvSpPr>
          <p:spPr>
            <a:xfrm flipV="1">
              <a:off x="0" y="238124"/>
              <a:ext cx="838201" cy="1295402"/>
            </a:xfrm>
            <a:prstGeom prst="line">
              <a:avLst/>
            </a:prstGeom>
            <a:noFill/>
            <a:ln w="38100" cap="flat">
              <a:solidFill>
                <a:srgbClr val="CC99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07" name="Shape 1107"/>
            <p:cNvSpPr/>
            <p:nvPr/>
          </p:nvSpPr>
          <p:spPr>
            <a:xfrm>
              <a:off x="1028700" y="0"/>
              <a:ext cx="617143"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D</a:t>
              </a:r>
              <a:r>
                <a:rPr sz="2000" baseline="-25000"/>
                <a:t>5/2</a:t>
              </a:r>
            </a:p>
          </p:txBody>
        </p:sp>
      </p:grpSp>
      <p:sp>
        <p:nvSpPr>
          <p:cNvPr id="1109" name="Shape 1109"/>
          <p:cNvSpPr/>
          <p:nvPr/>
        </p:nvSpPr>
        <p:spPr>
          <a:xfrm>
            <a:off x="1199267" y="2995420"/>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110" name="Shape 1110"/>
          <p:cNvSpPr/>
          <p:nvPr/>
        </p:nvSpPr>
        <p:spPr>
          <a:xfrm>
            <a:off x="6338423" y="1287852"/>
            <a:ext cx="2693180"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“trap” electrodes</a:t>
            </a:r>
          </a:p>
        </p:txBody>
      </p:sp>
      <p:sp>
        <p:nvSpPr>
          <p:cNvPr id="1111" name="Shape 1111"/>
          <p:cNvSpPr/>
          <p:nvPr/>
        </p:nvSpPr>
        <p:spPr>
          <a:xfrm flipH="1">
            <a:off x="6536853" y="1760345"/>
            <a:ext cx="1219201" cy="3810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112" name="Shape 1112"/>
          <p:cNvSpPr/>
          <p:nvPr/>
        </p:nvSpPr>
        <p:spPr>
          <a:xfrm>
            <a:off x="6311806" y="3629357"/>
            <a:ext cx="1120786" cy="43707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282 nm</a:t>
            </a:r>
          </a:p>
        </p:txBody>
      </p:sp>
      <p:sp>
        <p:nvSpPr>
          <p:cNvPr id="1113" name="Shape 1113"/>
          <p:cNvSpPr/>
          <p:nvPr/>
        </p:nvSpPr>
        <p:spPr>
          <a:xfrm>
            <a:off x="1504442" y="1309563"/>
            <a:ext cx="856964"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sz="1600" dirty="0">
                <a:latin typeface="Symbol"/>
                <a:ea typeface="Symbol"/>
                <a:cs typeface="Symbol"/>
                <a:sym typeface="Symbol"/>
              </a:rPr>
              <a:t></a:t>
            </a:r>
            <a:r>
              <a:rPr sz="1600" dirty="0" smtClean="0">
                <a:latin typeface="Symbol"/>
                <a:ea typeface="Symbol"/>
                <a:cs typeface="Symbol"/>
                <a:sym typeface="Symbol"/>
              </a:rPr>
              <a:t> </a:t>
            </a:r>
            <a:r>
              <a:rPr sz="1600" dirty="0"/>
              <a:t>= 0.1 s</a:t>
            </a:r>
          </a:p>
        </p:txBody>
      </p:sp>
      <p:pic>
        <p:nvPicPr>
          <p:cNvPr id="1114" name="image10.png"/>
          <p:cNvPicPr/>
          <p:nvPr/>
        </p:nvPicPr>
        <p:blipFill>
          <a:blip r:embed="rId2">
            <a:extLst/>
          </a:blip>
          <a:stretch>
            <a:fillRect/>
          </a:stretch>
        </p:blipFill>
        <p:spPr>
          <a:xfrm>
            <a:off x="1911387" y="839055"/>
            <a:ext cx="4773614" cy="1420814"/>
          </a:xfrm>
          <a:prstGeom prst="rect">
            <a:avLst/>
          </a:prstGeom>
          <a:ln w="12700">
            <a:miter lim="400000"/>
          </a:ln>
        </p:spPr>
      </p:pic>
      <p:sp>
        <p:nvSpPr>
          <p:cNvPr id="1115" name="Shape 1115"/>
          <p:cNvSpPr/>
          <p:nvPr/>
        </p:nvSpPr>
        <p:spPr>
          <a:xfrm>
            <a:off x="220377" y="170120"/>
            <a:ext cx="6988450"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dirty="0"/>
              <a:t>Hg</a:t>
            </a:r>
            <a:r>
              <a:rPr sz="2400" baseline="30000" dirty="0"/>
              <a:t>+</a:t>
            </a:r>
            <a:r>
              <a:rPr sz="2400" dirty="0"/>
              <a:t> ion optical clock experiments at NIST</a:t>
            </a:r>
            <a:r>
              <a:rPr sz="2800" dirty="0"/>
              <a:t> </a:t>
            </a:r>
            <a:r>
              <a:rPr sz="2000" dirty="0"/>
              <a:t>(1981 </a:t>
            </a:r>
            <a:r>
              <a:rPr lang="es-MX" sz="2000" dirty="0">
                <a:latin typeface="Symbol"/>
                <a:sym typeface="Symbol"/>
              </a:rPr>
              <a:t></a:t>
            </a:r>
            <a:r>
              <a:rPr sz="2000" dirty="0" smtClean="0">
                <a:latin typeface="Symbol"/>
                <a:ea typeface="Symbol"/>
                <a:cs typeface="Symbol"/>
                <a:sym typeface="Symbol"/>
              </a:rPr>
              <a:t>  </a:t>
            </a:r>
            <a:r>
              <a:rPr sz="2000" dirty="0"/>
              <a:t>)</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9" name="Group 1119"/>
          <p:cNvGrpSpPr/>
          <p:nvPr/>
        </p:nvGrpSpPr>
        <p:grpSpPr>
          <a:xfrm>
            <a:off x="1406326" y="3950508"/>
            <a:ext cx="2830050" cy="2831137"/>
            <a:chOff x="0" y="0"/>
            <a:chExt cx="2830048" cy="2831135"/>
          </a:xfrm>
        </p:grpSpPr>
        <p:sp>
          <p:nvSpPr>
            <p:cNvPr id="1117" name="Shape 1117"/>
            <p:cNvSpPr/>
            <p:nvPr/>
          </p:nvSpPr>
          <p:spPr>
            <a:xfrm rot="2675695">
              <a:off x="514984" y="484586"/>
              <a:ext cx="1553547" cy="2104080"/>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26"/>
                  </a:lnTo>
                  <a:lnTo>
                    <a:pt x="0" y="17726"/>
                  </a:lnTo>
                  <a:lnTo>
                    <a:pt x="0" y="17914"/>
                  </a:lnTo>
                  <a:lnTo>
                    <a:pt x="64" y="18125"/>
                  </a:lnTo>
                  <a:lnTo>
                    <a:pt x="129" y="18313"/>
                  </a:lnTo>
                  <a:lnTo>
                    <a:pt x="386" y="18665"/>
                  </a:lnTo>
                  <a:lnTo>
                    <a:pt x="611" y="19041"/>
                  </a:lnTo>
                  <a:lnTo>
                    <a:pt x="804" y="19205"/>
                  </a:lnTo>
                  <a:lnTo>
                    <a:pt x="1061" y="19346"/>
                  </a:lnTo>
                  <a:lnTo>
                    <a:pt x="1221" y="19534"/>
                  </a:lnTo>
                  <a:lnTo>
                    <a:pt x="1479" y="19722"/>
                  </a:lnTo>
                  <a:lnTo>
                    <a:pt x="1800" y="19839"/>
                  </a:lnTo>
                  <a:lnTo>
                    <a:pt x="2025" y="19980"/>
                  </a:lnTo>
                  <a:lnTo>
                    <a:pt x="2346" y="20168"/>
                  </a:lnTo>
                  <a:lnTo>
                    <a:pt x="2732" y="20309"/>
                  </a:lnTo>
                  <a:lnTo>
                    <a:pt x="3021" y="20426"/>
                  </a:lnTo>
                  <a:lnTo>
                    <a:pt x="3407" y="20520"/>
                  </a:lnTo>
                  <a:lnTo>
                    <a:pt x="4146" y="20802"/>
                  </a:lnTo>
                  <a:lnTo>
                    <a:pt x="4564" y="20896"/>
                  </a:lnTo>
                  <a:lnTo>
                    <a:pt x="4950" y="20966"/>
                  </a:lnTo>
                  <a:lnTo>
                    <a:pt x="5818" y="21154"/>
                  </a:lnTo>
                  <a:lnTo>
                    <a:pt x="6300" y="21248"/>
                  </a:lnTo>
                  <a:lnTo>
                    <a:pt x="6718" y="21342"/>
                  </a:lnTo>
                  <a:lnTo>
                    <a:pt x="7714" y="21436"/>
                  </a:lnTo>
                  <a:lnTo>
                    <a:pt x="8711" y="21506"/>
                  </a:lnTo>
                  <a:lnTo>
                    <a:pt x="9193" y="21553"/>
                  </a:lnTo>
                  <a:lnTo>
                    <a:pt x="9739" y="21600"/>
                  </a:lnTo>
                  <a:lnTo>
                    <a:pt x="11861" y="21600"/>
                  </a:lnTo>
                  <a:lnTo>
                    <a:pt x="12407" y="21553"/>
                  </a:lnTo>
                  <a:lnTo>
                    <a:pt x="13404" y="21459"/>
                  </a:lnTo>
                  <a:lnTo>
                    <a:pt x="14368" y="21389"/>
                  </a:lnTo>
                  <a:lnTo>
                    <a:pt x="14882" y="21342"/>
                  </a:lnTo>
                  <a:lnTo>
                    <a:pt x="15300" y="21248"/>
                  </a:lnTo>
                  <a:lnTo>
                    <a:pt x="15814" y="21154"/>
                  </a:lnTo>
                  <a:lnTo>
                    <a:pt x="16650" y="20966"/>
                  </a:lnTo>
                  <a:lnTo>
                    <a:pt x="17036" y="20896"/>
                  </a:lnTo>
                  <a:lnTo>
                    <a:pt x="17454" y="20802"/>
                  </a:lnTo>
                  <a:lnTo>
                    <a:pt x="18193" y="20520"/>
                  </a:lnTo>
                  <a:lnTo>
                    <a:pt x="18579" y="20426"/>
                  </a:lnTo>
                  <a:lnTo>
                    <a:pt x="18900" y="20309"/>
                  </a:lnTo>
                  <a:lnTo>
                    <a:pt x="19254" y="20168"/>
                  </a:lnTo>
                  <a:lnTo>
                    <a:pt x="19575" y="19980"/>
                  </a:lnTo>
                  <a:lnTo>
                    <a:pt x="19800" y="19839"/>
                  </a:lnTo>
                  <a:lnTo>
                    <a:pt x="20121" y="19722"/>
                  </a:lnTo>
                  <a:lnTo>
                    <a:pt x="20379" y="19534"/>
                  </a:lnTo>
                  <a:lnTo>
                    <a:pt x="20539" y="19346"/>
                  </a:lnTo>
                  <a:lnTo>
                    <a:pt x="20796" y="19205"/>
                  </a:lnTo>
                  <a:lnTo>
                    <a:pt x="20989" y="19041"/>
                  </a:lnTo>
                  <a:lnTo>
                    <a:pt x="21246" y="18665"/>
                  </a:lnTo>
                  <a:lnTo>
                    <a:pt x="21471" y="18313"/>
                  </a:lnTo>
                  <a:lnTo>
                    <a:pt x="21536" y="18125"/>
                  </a:lnTo>
                  <a:lnTo>
                    <a:pt x="21600" y="17914"/>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118" name="Shape 1118"/>
            <p:cNvSpPr/>
            <p:nvPr/>
          </p:nvSpPr>
          <p:spPr>
            <a:xfrm rot="2675695">
              <a:off x="1226825" y="436658"/>
              <a:ext cx="1558355" cy="7668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120" name="Shape 1120"/>
          <p:cNvSpPr/>
          <p:nvPr/>
        </p:nvSpPr>
        <p:spPr>
          <a:xfrm rot="2675695">
            <a:off x="2232412" y="3707717"/>
            <a:ext cx="3097473" cy="1433075"/>
          </a:xfrm>
          <a:custGeom>
            <a:avLst/>
            <a:gdLst/>
            <a:ahLst/>
            <a:cxnLst>
              <a:cxn ang="0">
                <a:pos x="wd2" y="hd2"/>
              </a:cxn>
              <a:cxn ang="5400000">
                <a:pos x="wd2" y="hd2"/>
              </a:cxn>
              <a:cxn ang="10800000">
                <a:pos x="wd2" y="hd2"/>
              </a:cxn>
              <a:cxn ang="16200000">
                <a:pos x="wd2" y="hd2"/>
              </a:cxn>
            </a:cxnLst>
            <a:rect l="0" t="0" r="r" b="b"/>
            <a:pathLst>
              <a:path w="21600" h="21600" extrusionOk="0">
                <a:moveTo>
                  <a:pt x="0" y="1380"/>
                </a:moveTo>
                <a:lnTo>
                  <a:pt x="0" y="9282"/>
                </a:lnTo>
                <a:lnTo>
                  <a:pt x="64" y="9868"/>
                </a:lnTo>
                <a:lnTo>
                  <a:pt x="129" y="10524"/>
                </a:lnTo>
                <a:lnTo>
                  <a:pt x="306" y="11732"/>
                </a:lnTo>
                <a:lnTo>
                  <a:pt x="467" y="12387"/>
                </a:lnTo>
                <a:lnTo>
                  <a:pt x="613" y="12905"/>
                </a:lnTo>
                <a:lnTo>
                  <a:pt x="983" y="14112"/>
                </a:lnTo>
                <a:lnTo>
                  <a:pt x="1483" y="15182"/>
                </a:lnTo>
                <a:lnTo>
                  <a:pt x="1741" y="15700"/>
                </a:lnTo>
                <a:lnTo>
                  <a:pt x="2015" y="16148"/>
                </a:lnTo>
                <a:lnTo>
                  <a:pt x="2321" y="16631"/>
                </a:lnTo>
                <a:lnTo>
                  <a:pt x="2660" y="17080"/>
                </a:lnTo>
                <a:lnTo>
                  <a:pt x="2966" y="17563"/>
                </a:lnTo>
                <a:lnTo>
                  <a:pt x="3337" y="18012"/>
                </a:lnTo>
                <a:lnTo>
                  <a:pt x="4078" y="18805"/>
                </a:lnTo>
                <a:lnTo>
                  <a:pt x="4481" y="19150"/>
                </a:lnTo>
                <a:lnTo>
                  <a:pt x="5352" y="19806"/>
                </a:lnTo>
                <a:lnTo>
                  <a:pt x="5787" y="20151"/>
                </a:lnTo>
                <a:lnTo>
                  <a:pt x="6254" y="20392"/>
                </a:lnTo>
                <a:lnTo>
                  <a:pt x="6722" y="20599"/>
                </a:lnTo>
                <a:lnTo>
                  <a:pt x="7173" y="20875"/>
                </a:lnTo>
                <a:lnTo>
                  <a:pt x="7673" y="21082"/>
                </a:lnTo>
                <a:lnTo>
                  <a:pt x="8173" y="21186"/>
                </a:lnTo>
                <a:lnTo>
                  <a:pt x="8704" y="21324"/>
                </a:lnTo>
                <a:lnTo>
                  <a:pt x="9188" y="21462"/>
                </a:lnTo>
                <a:lnTo>
                  <a:pt x="9720" y="21531"/>
                </a:lnTo>
                <a:lnTo>
                  <a:pt x="10268" y="21600"/>
                </a:lnTo>
                <a:lnTo>
                  <a:pt x="11332" y="21600"/>
                </a:lnTo>
                <a:lnTo>
                  <a:pt x="11880" y="21531"/>
                </a:lnTo>
                <a:lnTo>
                  <a:pt x="12412" y="21462"/>
                </a:lnTo>
                <a:lnTo>
                  <a:pt x="12912" y="21324"/>
                </a:lnTo>
                <a:lnTo>
                  <a:pt x="13427" y="21186"/>
                </a:lnTo>
                <a:lnTo>
                  <a:pt x="13927" y="21082"/>
                </a:lnTo>
                <a:lnTo>
                  <a:pt x="14427" y="20875"/>
                </a:lnTo>
                <a:lnTo>
                  <a:pt x="14894" y="20599"/>
                </a:lnTo>
                <a:lnTo>
                  <a:pt x="15346" y="20392"/>
                </a:lnTo>
                <a:lnTo>
                  <a:pt x="15813" y="20151"/>
                </a:lnTo>
                <a:lnTo>
                  <a:pt x="16684" y="19461"/>
                </a:lnTo>
                <a:lnTo>
                  <a:pt x="17119" y="19150"/>
                </a:lnTo>
                <a:lnTo>
                  <a:pt x="17522" y="18805"/>
                </a:lnTo>
                <a:lnTo>
                  <a:pt x="18263" y="18012"/>
                </a:lnTo>
                <a:lnTo>
                  <a:pt x="18634" y="17563"/>
                </a:lnTo>
                <a:lnTo>
                  <a:pt x="18940" y="17080"/>
                </a:lnTo>
                <a:lnTo>
                  <a:pt x="19279" y="16631"/>
                </a:lnTo>
                <a:lnTo>
                  <a:pt x="19585" y="16148"/>
                </a:lnTo>
                <a:lnTo>
                  <a:pt x="19875" y="15700"/>
                </a:lnTo>
                <a:lnTo>
                  <a:pt x="20359" y="14630"/>
                </a:lnTo>
                <a:lnTo>
                  <a:pt x="20617" y="14112"/>
                </a:lnTo>
                <a:lnTo>
                  <a:pt x="20987" y="12905"/>
                </a:lnTo>
                <a:lnTo>
                  <a:pt x="21133" y="12387"/>
                </a:lnTo>
                <a:lnTo>
                  <a:pt x="21294" y="11732"/>
                </a:lnTo>
                <a:lnTo>
                  <a:pt x="21471" y="10524"/>
                </a:lnTo>
                <a:lnTo>
                  <a:pt x="21536" y="9868"/>
                </a:lnTo>
                <a:lnTo>
                  <a:pt x="21600" y="9282"/>
                </a:lnTo>
                <a:lnTo>
                  <a:pt x="21600" y="0"/>
                </a:lnTo>
                <a:lnTo>
                  <a:pt x="21568" y="656"/>
                </a:lnTo>
                <a:lnTo>
                  <a:pt x="21536" y="1242"/>
                </a:lnTo>
                <a:lnTo>
                  <a:pt x="21471" y="1898"/>
                </a:lnTo>
                <a:lnTo>
                  <a:pt x="21390" y="2519"/>
                </a:lnTo>
                <a:lnTo>
                  <a:pt x="21133" y="3692"/>
                </a:lnTo>
                <a:lnTo>
                  <a:pt x="20987" y="4313"/>
                </a:lnTo>
                <a:lnTo>
                  <a:pt x="20794" y="4900"/>
                </a:lnTo>
                <a:lnTo>
                  <a:pt x="20584" y="5417"/>
                </a:lnTo>
                <a:lnTo>
                  <a:pt x="20359" y="6038"/>
                </a:lnTo>
                <a:lnTo>
                  <a:pt x="20117" y="6556"/>
                </a:lnTo>
                <a:lnTo>
                  <a:pt x="19843" y="7004"/>
                </a:lnTo>
                <a:lnTo>
                  <a:pt x="19553" y="7557"/>
                </a:lnTo>
                <a:lnTo>
                  <a:pt x="18940" y="8488"/>
                </a:lnTo>
                <a:lnTo>
                  <a:pt x="18602" y="8937"/>
                </a:lnTo>
                <a:lnTo>
                  <a:pt x="18263" y="9351"/>
                </a:lnTo>
                <a:lnTo>
                  <a:pt x="17893" y="9730"/>
                </a:lnTo>
                <a:lnTo>
                  <a:pt x="17087" y="10524"/>
                </a:lnTo>
                <a:lnTo>
                  <a:pt x="16684" y="10869"/>
                </a:lnTo>
                <a:lnTo>
                  <a:pt x="16248" y="11111"/>
                </a:lnTo>
                <a:lnTo>
                  <a:pt x="15813" y="11456"/>
                </a:lnTo>
                <a:lnTo>
                  <a:pt x="14894" y="11973"/>
                </a:lnTo>
                <a:lnTo>
                  <a:pt x="14427" y="12180"/>
                </a:lnTo>
                <a:lnTo>
                  <a:pt x="13927" y="12387"/>
                </a:lnTo>
                <a:lnTo>
                  <a:pt x="13427" y="12525"/>
                </a:lnTo>
                <a:lnTo>
                  <a:pt x="12912" y="12663"/>
                </a:lnTo>
                <a:lnTo>
                  <a:pt x="12412" y="12767"/>
                </a:lnTo>
                <a:lnTo>
                  <a:pt x="11880" y="12836"/>
                </a:lnTo>
                <a:lnTo>
                  <a:pt x="11332" y="12905"/>
                </a:lnTo>
                <a:lnTo>
                  <a:pt x="10268" y="12905"/>
                </a:lnTo>
                <a:lnTo>
                  <a:pt x="9720" y="12836"/>
                </a:lnTo>
                <a:lnTo>
                  <a:pt x="9188" y="12767"/>
                </a:lnTo>
                <a:lnTo>
                  <a:pt x="8704" y="12663"/>
                </a:lnTo>
                <a:lnTo>
                  <a:pt x="8173" y="12525"/>
                </a:lnTo>
                <a:lnTo>
                  <a:pt x="7673" y="12387"/>
                </a:lnTo>
                <a:lnTo>
                  <a:pt x="7173" y="12180"/>
                </a:lnTo>
                <a:lnTo>
                  <a:pt x="6722" y="11973"/>
                </a:lnTo>
                <a:lnTo>
                  <a:pt x="5787" y="11456"/>
                </a:lnTo>
                <a:lnTo>
                  <a:pt x="5352" y="11111"/>
                </a:lnTo>
                <a:lnTo>
                  <a:pt x="4916" y="10869"/>
                </a:lnTo>
                <a:lnTo>
                  <a:pt x="4513" y="10524"/>
                </a:lnTo>
                <a:lnTo>
                  <a:pt x="3707" y="9730"/>
                </a:lnTo>
                <a:lnTo>
                  <a:pt x="3337" y="9351"/>
                </a:lnTo>
                <a:lnTo>
                  <a:pt x="2998" y="8937"/>
                </a:lnTo>
                <a:lnTo>
                  <a:pt x="2660" y="8488"/>
                </a:lnTo>
                <a:lnTo>
                  <a:pt x="2047" y="7557"/>
                </a:lnTo>
                <a:lnTo>
                  <a:pt x="1757" y="7004"/>
                </a:lnTo>
                <a:lnTo>
                  <a:pt x="1483" y="6556"/>
                </a:lnTo>
                <a:lnTo>
                  <a:pt x="1241" y="6038"/>
                </a:lnTo>
                <a:lnTo>
                  <a:pt x="1016" y="5417"/>
                </a:lnTo>
                <a:lnTo>
                  <a:pt x="806" y="4900"/>
                </a:lnTo>
                <a:lnTo>
                  <a:pt x="613" y="4313"/>
                </a:lnTo>
                <a:lnTo>
                  <a:pt x="467" y="3692"/>
                </a:lnTo>
                <a:lnTo>
                  <a:pt x="210" y="2519"/>
                </a:lnTo>
                <a:lnTo>
                  <a:pt x="129" y="1898"/>
                </a:lnTo>
                <a:lnTo>
                  <a:pt x="64" y="1242"/>
                </a:lnTo>
                <a:lnTo>
                  <a:pt x="32" y="656"/>
                </a:lnTo>
                <a:lnTo>
                  <a:pt x="0" y="0"/>
                </a:lnTo>
                <a:lnTo>
                  <a:pt x="0" y="1380"/>
                </a:ln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121" name="Shape 1121"/>
          <p:cNvSpPr/>
          <p:nvPr/>
        </p:nvSpPr>
        <p:spPr>
          <a:xfrm rot="2675695">
            <a:off x="2747054" y="3041505"/>
            <a:ext cx="3102283" cy="1730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122" name="Shape 1122"/>
          <p:cNvSpPr/>
          <p:nvPr/>
        </p:nvSpPr>
        <p:spPr>
          <a:xfrm rot="2675695">
            <a:off x="3468516" y="3539966"/>
            <a:ext cx="1558357" cy="8291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grpSp>
        <p:nvGrpSpPr>
          <p:cNvPr id="1125" name="Group 1125"/>
          <p:cNvGrpSpPr/>
          <p:nvPr/>
        </p:nvGrpSpPr>
        <p:grpSpPr>
          <a:xfrm>
            <a:off x="3939334" y="1367919"/>
            <a:ext cx="2849528" cy="2857824"/>
            <a:chOff x="0" y="0"/>
            <a:chExt cx="2849526" cy="2857822"/>
          </a:xfrm>
        </p:grpSpPr>
        <p:sp>
          <p:nvSpPr>
            <p:cNvPr id="1123" name="Shape 1123"/>
            <p:cNvSpPr/>
            <p:nvPr/>
          </p:nvSpPr>
          <p:spPr>
            <a:xfrm rot="2675695">
              <a:off x="518349" y="503068"/>
              <a:ext cx="1553546" cy="2113665"/>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34"/>
                  </a:lnTo>
                  <a:lnTo>
                    <a:pt x="0" y="17688"/>
                  </a:lnTo>
                  <a:lnTo>
                    <a:pt x="0" y="17875"/>
                  </a:lnTo>
                  <a:lnTo>
                    <a:pt x="64" y="18086"/>
                  </a:lnTo>
                  <a:lnTo>
                    <a:pt x="193" y="18461"/>
                  </a:lnTo>
                  <a:lnTo>
                    <a:pt x="450" y="18812"/>
                  </a:lnTo>
                  <a:lnTo>
                    <a:pt x="804" y="19164"/>
                  </a:lnTo>
                  <a:lnTo>
                    <a:pt x="996" y="19351"/>
                  </a:lnTo>
                  <a:lnTo>
                    <a:pt x="1221" y="19492"/>
                  </a:lnTo>
                  <a:lnTo>
                    <a:pt x="1479" y="19656"/>
                  </a:lnTo>
                  <a:lnTo>
                    <a:pt x="1736" y="19796"/>
                  </a:lnTo>
                  <a:lnTo>
                    <a:pt x="2025" y="19984"/>
                  </a:lnTo>
                  <a:lnTo>
                    <a:pt x="2668" y="20241"/>
                  </a:lnTo>
                  <a:lnTo>
                    <a:pt x="2957" y="20382"/>
                  </a:lnTo>
                  <a:lnTo>
                    <a:pt x="3696" y="20663"/>
                  </a:lnTo>
                  <a:lnTo>
                    <a:pt x="4082" y="20757"/>
                  </a:lnTo>
                  <a:lnTo>
                    <a:pt x="4500" y="20874"/>
                  </a:lnTo>
                  <a:lnTo>
                    <a:pt x="6236" y="21249"/>
                  </a:lnTo>
                  <a:lnTo>
                    <a:pt x="6718" y="21342"/>
                  </a:lnTo>
                  <a:lnTo>
                    <a:pt x="7168" y="21366"/>
                  </a:lnTo>
                  <a:lnTo>
                    <a:pt x="8164" y="21459"/>
                  </a:lnTo>
                  <a:lnTo>
                    <a:pt x="8711" y="21506"/>
                  </a:lnTo>
                  <a:lnTo>
                    <a:pt x="9193" y="21553"/>
                  </a:lnTo>
                  <a:lnTo>
                    <a:pt x="9739" y="21600"/>
                  </a:lnTo>
                  <a:lnTo>
                    <a:pt x="11861" y="21600"/>
                  </a:lnTo>
                  <a:lnTo>
                    <a:pt x="12407" y="21553"/>
                  </a:lnTo>
                  <a:lnTo>
                    <a:pt x="12889" y="21506"/>
                  </a:lnTo>
                  <a:lnTo>
                    <a:pt x="13468" y="21459"/>
                  </a:lnTo>
                  <a:lnTo>
                    <a:pt x="14432" y="21366"/>
                  </a:lnTo>
                  <a:lnTo>
                    <a:pt x="14882" y="21342"/>
                  </a:lnTo>
                  <a:lnTo>
                    <a:pt x="15364" y="21249"/>
                  </a:lnTo>
                  <a:lnTo>
                    <a:pt x="17100" y="20874"/>
                  </a:lnTo>
                  <a:lnTo>
                    <a:pt x="17518" y="20757"/>
                  </a:lnTo>
                  <a:lnTo>
                    <a:pt x="17904" y="20663"/>
                  </a:lnTo>
                  <a:lnTo>
                    <a:pt x="18643" y="20382"/>
                  </a:lnTo>
                  <a:lnTo>
                    <a:pt x="19254" y="20124"/>
                  </a:lnTo>
                  <a:lnTo>
                    <a:pt x="19575" y="19984"/>
                  </a:lnTo>
                  <a:lnTo>
                    <a:pt x="19864" y="19796"/>
                  </a:lnTo>
                  <a:lnTo>
                    <a:pt x="20121" y="19656"/>
                  </a:lnTo>
                  <a:lnTo>
                    <a:pt x="20379" y="19492"/>
                  </a:lnTo>
                  <a:lnTo>
                    <a:pt x="20604" y="19351"/>
                  </a:lnTo>
                  <a:lnTo>
                    <a:pt x="20989" y="19000"/>
                  </a:lnTo>
                  <a:lnTo>
                    <a:pt x="21182" y="18812"/>
                  </a:lnTo>
                  <a:lnTo>
                    <a:pt x="21407" y="18461"/>
                  </a:lnTo>
                  <a:lnTo>
                    <a:pt x="21536" y="18086"/>
                  </a:lnTo>
                  <a:lnTo>
                    <a:pt x="21600" y="17875"/>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124" name="Shape 1124"/>
            <p:cNvSpPr/>
            <p:nvPr/>
          </p:nvSpPr>
          <p:spPr>
            <a:xfrm rot="2675695">
              <a:off x="1244619" y="435968"/>
              <a:ext cx="1558357" cy="7716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126" name="Shape 1126"/>
          <p:cNvSpPr/>
          <p:nvPr/>
        </p:nvSpPr>
        <p:spPr>
          <a:xfrm rot="2675695">
            <a:off x="3454086" y="3956946"/>
            <a:ext cx="1250533" cy="335503"/>
          </a:xfrm>
          <a:custGeom>
            <a:avLst/>
            <a:gdLst/>
            <a:ahLst/>
            <a:cxnLst>
              <a:cxn ang="0">
                <a:pos x="wd2" y="hd2"/>
              </a:cxn>
              <a:cxn ang="5400000">
                <a:pos x="wd2" y="hd2"/>
              </a:cxn>
              <a:cxn ang="10800000">
                <a:pos x="wd2" y="hd2"/>
              </a:cxn>
              <a:cxn ang="16200000">
                <a:pos x="wd2" y="hd2"/>
              </a:cxn>
            </a:cxnLst>
            <a:rect l="0" t="0" r="r" b="b"/>
            <a:pathLst>
              <a:path w="21600" h="21600" extrusionOk="0">
                <a:moveTo>
                  <a:pt x="21520" y="10654"/>
                </a:moveTo>
                <a:lnTo>
                  <a:pt x="21042" y="9632"/>
                </a:lnTo>
                <a:lnTo>
                  <a:pt x="20843" y="9049"/>
                </a:lnTo>
                <a:lnTo>
                  <a:pt x="20524" y="8465"/>
                </a:lnTo>
                <a:lnTo>
                  <a:pt x="20285" y="7881"/>
                </a:lnTo>
                <a:lnTo>
                  <a:pt x="19966" y="7297"/>
                </a:lnTo>
                <a:lnTo>
                  <a:pt x="19767" y="6714"/>
                </a:lnTo>
                <a:lnTo>
                  <a:pt x="19448" y="6130"/>
                </a:lnTo>
                <a:lnTo>
                  <a:pt x="19129" y="5984"/>
                </a:lnTo>
                <a:lnTo>
                  <a:pt x="18531" y="4816"/>
                </a:lnTo>
                <a:lnTo>
                  <a:pt x="17934" y="4232"/>
                </a:lnTo>
                <a:lnTo>
                  <a:pt x="17615" y="3649"/>
                </a:lnTo>
                <a:lnTo>
                  <a:pt x="17017" y="3065"/>
                </a:lnTo>
                <a:lnTo>
                  <a:pt x="16618" y="2481"/>
                </a:lnTo>
                <a:lnTo>
                  <a:pt x="15224" y="1459"/>
                </a:lnTo>
                <a:lnTo>
                  <a:pt x="14945" y="1459"/>
                </a:lnTo>
                <a:lnTo>
                  <a:pt x="14187" y="876"/>
                </a:lnTo>
                <a:lnTo>
                  <a:pt x="13869" y="584"/>
                </a:lnTo>
                <a:lnTo>
                  <a:pt x="13470" y="584"/>
                </a:lnTo>
                <a:lnTo>
                  <a:pt x="13111" y="292"/>
                </a:lnTo>
                <a:lnTo>
                  <a:pt x="12314" y="292"/>
                </a:lnTo>
                <a:lnTo>
                  <a:pt x="11956" y="0"/>
                </a:lnTo>
                <a:lnTo>
                  <a:pt x="9644" y="0"/>
                </a:lnTo>
                <a:lnTo>
                  <a:pt x="9286" y="292"/>
                </a:lnTo>
                <a:lnTo>
                  <a:pt x="8489" y="292"/>
                </a:lnTo>
                <a:lnTo>
                  <a:pt x="8130" y="584"/>
                </a:lnTo>
                <a:lnTo>
                  <a:pt x="7731" y="584"/>
                </a:lnTo>
                <a:lnTo>
                  <a:pt x="7452" y="876"/>
                </a:lnTo>
                <a:lnTo>
                  <a:pt x="6655" y="1459"/>
                </a:lnTo>
                <a:lnTo>
                  <a:pt x="6376" y="1459"/>
                </a:lnTo>
                <a:lnTo>
                  <a:pt x="5619" y="2043"/>
                </a:lnTo>
                <a:lnTo>
                  <a:pt x="4982" y="2481"/>
                </a:lnTo>
                <a:lnTo>
                  <a:pt x="4623" y="3065"/>
                </a:lnTo>
                <a:lnTo>
                  <a:pt x="3985" y="3649"/>
                </a:lnTo>
                <a:lnTo>
                  <a:pt x="3706" y="4232"/>
                </a:lnTo>
                <a:lnTo>
                  <a:pt x="3069" y="4816"/>
                </a:lnTo>
                <a:lnTo>
                  <a:pt x="2471" y="5984"/>
                </a:lnTo>
                <a:lnTo>
                  <a:pt x="2152" y="6130"/>
                </a:lnTo>
                <a:lnTo>
                  <a:pt x="1833" y="6714"/>
                </a:lnTo>
                <a:lnTo>
                  <a:pt x="1634" y="7297"/>
                </a:lnTo>
                <a:lnTo>
                  <a:pt x="1315" y="7881"/>
                </a:lnTo>
                <a:lnTo>
                  <a:pt x="1076" y="8465"/>
                </a:lnTo>
                <a:lnTo>
                  <a:pt x="797" y="9049"/>
                </a:lnTo>
                <a:lnTo>
                  <a:pt x="319" y="10070"/>
                </a:lnTo>
                <a:lnTo>
                  <a:pt x="80" y="10654"/>
                </a:lnTo>
                <a:lnTo>
                  <a:pt x="0" y="10654"/>
                </a:lnTo>
                <a:lnTo>
                  <a:pt x="478" y="11822"/>
                </a:lnTo>
                <a:lnTo>
                  <a:pt x="717" y="12697"/>
                </a:lnTo>
                <a:lnTo>
                  <a:pt x="996" y="13135"/>
                </a:lnTo>
                <a:lnTo>
                  <a:pt x="1235" y="13719"/>
                </a:lnTo>
                <a:lnTo>
                  <a:pt x="1554" y="14303"/>
                </a:lnTo>
                <a:lnTo>
                  <a:pt x="1793" y="14595"/>
                </a:lnTo>
                <a:lnTo>
                  <a:pt x="2391" y="15762"/>
                </a:lnTo>
                <a:lnTo>
                  <a:pt x="2710" y="16346"/>
                </a:lnTo>
                <a:lnTo>
                  <a:pt x="2989" y="16638"/>
                </a:lnTo>
                <a:lnTo>
                  <a:pt x="3308" y="17076"/>
                </a:lnTo>
                <a:lnTo>
                  <a:pt x="3627" y="17368"/>
                </a:lnTo>
                <a:lnTo>
                  <a:pt x="3906" y="17951"/>
                </a:lnTo>
                <a:lnTo>
                  <a:pt x="4224" y="18243"/>
                </a:lnTo>
                <a:lnTo>
                  <a:pt x="4623" y="18535"/>
                </a:lnTo>
                <a:lnTo>
                  <a:pt x="4902" y="18827"/>
                </a:lnTo>
                <a:lnTo>
                  <a:pt x="5300" y="19411"/>
                </a:lnTo>
                <a:lnTo>
                  <a:pt x="5619" y="19703"/>
                </a:lnTo>
                <a:lnTo>
                  <a:pt x="5978" y="19995"/>
                </a:lnTo>
                <a:lnTo>
                  <a:pt x="6297" y="20141"/>
                </a:lnTo>
                <a:lnTo>
                  <a:pt x="6655" y="20141"/>
                </a:lnTo>
                <a:lnTo>
                  <a:pt x="7054" y="20432"/>
                </a:lnTo>
                <a:lnTo>
                  <a:pt x="7373" y="20724"/>
                </a:lnTo>
                <a:lnTo>
                  <a:pt x="7731" y="21016"/>
                </a:lnTo>
                <a:lnTo>
                  <a:pt x="8130" y="21016"/>
                </a:lnTo>
                <a:lnTo>
                  <a:pt x="8489" y="21308"/>
                </a:lnTo>
                <a:lnTo>
                  <a:pt x="9286" y="21308"/>
                </a:lnTo>
                <a:lnTo>
                  <a:pt x="9644" y="21600"/>
                </a:lnTo>
                <a:lnTo>
                  <a:pt x="11956" y="21600"/>
                </a:lnTo>
                <a:lnTo>
                  <a:pt x="12314" y="21308"/>
                </a:lnTo>
                <a:lnTo>
                  <a:pt x="13111" y="21308"/>
                </a:lnTo>
                <a:lnTo>
                  <a:pt x="13470" y="21016"/>
                </a:lnTo>
                <a:lnTo>
                  <a:pt x="13869" y="21016"/>
                </a:lnTo>
                <a:lnTo>
                  <a:pt x="14227" y="20724"/>
                </a:lnTo>
                <a:lnTo>
                  <a:pt x="14546" y="20432"/>
                </a:lnTo>
                <a:lnTo>
                  <a:pt x="14945" y="20141"/>
                </a:lnTo>
                <a:lnTo>
                  <a:pt x="15303" y="20141"/>
                </a:lnTo>
                <a:lnTo>
                  <a:pt x="15622" y="19995"/>
                </a:lnTo>
                <a:lnTo>
                  <a:pt x="16021" y="19703"/>
                </a:lnTo>
                <a:lnTo>
                  <a:pt x="16300" y="19411"/>
                </a:lnTo>
                <a:lnTo>
                  <a:pt x="16698" y="18827"/>
                </a:lnTo>
                <a:lnTo>
                  <a:pt x="17017" y="18535"/>
                </a:lnTo>
                <a:lnTo>
                  <a:pt x="17376" y="18243"/>
                </a:lnTo>
                <a:lnTo>
                  <a:pt x="17694" y="17951"/>
                </a:lnTo>
                <a:lnTo>
                  <a:pt x="18013" y="17368"/>
                </a:lnTo>
                <a:lnTo>
                  <a:pt x="18292" y="17076"/>
                </a:lnTo>
                <a:lnTo>
                  <a:pt x="18611" y="16638"/>
                </a:lnTo>
                <a:lnTo>
                  <a:pt x="18930" y="16346"/>
                </a:lnTo>
                <a:lnTo>
                  <a:pt x="19528" y="15178"/>
                </a:lnTo>
                <a:lnTo>
                  <a:pt x="19846" y="14595"/>
                </a:lnTo>
                <a:lnTo>
                  <a:pt x="20046" y="14303"/>
                </a:lnTo>
                <a:lnTo>
                  <a:pt x="20365" y="13719"/>
                </a:lnTo>
                <a:lnTo>
                  <a:pt x="20604" y="13135"/>
                </a:lnTo>
                <a:lnTo>
                  <a:pt x="20923" y="12697"/>
                </a:lnTo>
                <a:lnTo>
                  <a:pt x="21122" y="11822"/>
                </a:lnTo>
                <a:lnTo>
                  <a:pt x="21600" y="10654"/>
                </a:lnTo>
                <a:lnTo>
                  <a:pt x="21520" y="10654"/>
                </a:lnTo>
                <a:close/>
              </a:path>
            </a:pathLst>
          </a:custGeom>
          <a:solidFill>
            <a:srgbClr val="EAEAEA"/>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127" name="Shape 1127"/>
          <p:cNvSpPr/>
          <p:nvPr/>
        </p:nvSpPr>
        <p:spPr>
          <a:xfrm rot="1822683">
            <a:off x="3930620" y="4053806"/>
            <a:ext cx="107857" cy="113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a:solidFill>
              <a:srgbClr val="0066FF"/>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1128" name="Shape 1128"/>
          <p:cNvSpPr/>
          <p:nvPr/>
        </p:nvSpPr>
        <p:spPr>
          <a:xfrm rot="3188113">
            <a:off x="3603040" y="4098537"/>
            <a:ext cx="381001" cy="152401"/>
          </a:xfrm>
          <a:prstGeom prst="rect">
            <a:avLst/>
          </a:prstGeom>
          <a:solidFill>
            <a:srgbClr val="80808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129" name="Shape 1129"/>
          <p:cNvSpPr/>
          <p:nvPr/>
        </p:nvSpPr>
        <p:spPr>
          <a:xfrm flipH="1" flipV="1">
            <a:off x="1932991" y="5138484"/>
            <a:ext cx="381001" cy="3048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130" name="Shape 1130"/>
          <p:cNvSpPr/>
          <p:nvPr/>
        </p:nvSpPr>
        <p:spPr>
          <a:xfrm>
            <a:off x="2771191" y="5824283"/>
            <a:ext cx="381000" cy="304802"/>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131" name="Shape 1131"/>
          <p:cNvSpPr/>
          <p:nvPr/>
        </p:nvSpPr>
        <p:spPr>
          <a:xfrm>
            <a:off x="2194248" y="5454170"/>
            <a:ext cx="612141"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pPr lvl="0">
              <a:defRPr sz="1800"/>
            </a:pPr>
            <a:r>
              <a:rPr sz="1600"/>
              <a:t>1 mm</a:t>
            </a:r>
          </a:p>
        </p:txBody>
      </p:sp>
      <p:sp>
        <p:nvSpPr>
          <p:cNvPr id="1132" name="Shape 1132"/>
          <p:cNvSpPr/>
          <p:nvPr/>
        </p:nvSpPr>
        <p:spPr>
          <a:xfrm rot="7940483" flipH="1">
            <a:off x="4627002" y="3962628"/>
            <a:ext cx="208404" cy="1880917"/>
          </a:xfrm>
          <a:custGeom>
            <a:avLst/>
            <a:gdLst/>
            <a:ahLst/>
            <a:cxnLst>
              <a:cxn ang="0">
                <a:pos x="wd2" y="hd2"/>
              </a:cxn>
              <a:cxn ang="5400000">
                <a:pos x="wd2" y="hd2"/>
              </a:cxn>
              <a:cxn ang="10800000">
                <a:pos x="wd2" y="hd2"/>
              </a:cxn>
              <a:cxn ang="16200000">
                <a:pos x="wd2" y="hd2"/>
              </a:cxn>
            </a:cxnLst>
            <a:rect l="0" t="0" r="r" b="b"/>
            <a:pathLst>
              <a:path w="20296" h="21600" extrusionOk="0">
                <a:moveTo>
                  <a:pt x="1782" y="0"/>
                </a:moveTo>
                <a:cubicBezTo>
                  <a:pt x="239" y="3655"/>
                  <a:pt x="-1304" y="7310"/>
                  <a:pt x="1782" y="10910"/>
                </a:cubicBezTo>
                <a:cubicBezTo>
                  <a:pt x="4867" y="14510"/>
                  <a:pt x="17210" y="19855"/>
                  <a:pt x="20296" y="21600"/>
                </a:cubicBezTo>
              </a:path>
            </a:pathLst>
          </a:custGeom>
          <a:ln w="28575">
            <a:solidFill>
              <a:srgbClr val="FF0000"/>
            </a:solidFill>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133" name="Shape 1133"/>
          <p:cNvSpPr/>
          <p:nvPr/>
        </p:nvSpPr>
        <p:spPr>
          <a:xfrm>
            <a:off x="1589296" y="2803048"/>
            <a:ext cx="603128" cy="4234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t>2</a:t>
            </a:r>
            <a:r>
              <a:rPr sz="2000"/>
              <a:t>S</a:t>
            </a:r>
            <a:r>
              <a:rPr sz="2000" baseline="-25000"/>
              <a:t>1/2</a:t>
            </a:r>
          </a:p>
        </p:txBody>
      </p:sp>
      <p:grpSp>
        <p:nvGrpSpPr>
          <p:cNvPr id="1137" name="Group 1137"/>
          <p:cNvGrpSpPr/>
          <p:nvPr/>
        </p:nvGrpSpPr>
        <p:grpSpPr>
          <a:xfrm>
            <a:off x="1455083" y="1438762"/>
            <a:ext cx="1645843" cy="1533527"/>
            <a:chOff x="0" y="0"/>
            <a:chExt cx="1645842" cy="1533525"/>
          </a:xfrm>
        </p:grpSpPr>
        <p:sp>
          <p:nvSpPr>
            <p:cNvPr id="1134" name="Shape 1134"/>
            <p:cNvSpPr/>
            <p:nvPr/>
          </p:nvSpPr>
          <p:spPr>
            <a:xfrm>
              <a:off x="685800" y="238125"/>
              <a:ext cx="381000" cy="0"/>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35" name="Shape 1135"/>
            <p:cNvSpPr/>
            <p:nvPr/>
          </p:nvSpPr>
          <p:spPr>
            <a:xfrm flipV="1">
              <a:off x="0" y="238124"/>
              <a:ext cx="838201" cy="1295402"/>
            </a:xfrm>
            <a:prstGeom prst="line">
              <a:avLst/>
            </a:prstGeom>
            <a:noFill/>
            <a:ln w="38100" cap="flat">
              <a:solidFill>
                <a:srgbClr val="CC99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36" name="Shape 1136"/>
            <p:cNvSpPr/>
            <p:nvPr/>
          </p:nvSpPr>
          <p:spPr>
            <a:xfrm>
              <a:off x="1028700" y="0"/>
              <a:ext cx="617143"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D</a:t>
              </a:r>
              <a:r>
                <a:rPr sz="2000" baseline="-25000"/>
                <a:t>5/2</a:t>
              </a:r>
            </a:p>
          </p:txBody>
        </p:sp>
      </p:grpSp>
      <p:sp>
        <p:nvSpPr>
          <p:cNvPr id="1138" name="Shape 1138"/>
          <p:cNvSpPr/>
          <p:nvPr/>
        </p:nvSpPr>
        <p:spPr>
          <a:xfrm>
            <a:off x="1199267" y="2995420"/>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139" name="Shape 1139"/>
          <p:cNvSpPr/>
          <p:nvPr/>
        </p:nvSpPr>
        <p:spPr>
          <a:xfrm>
            <a:off x="6338423" y="1287852"/>
            <a:ext cx="2693180"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“trap” electrodes</a:t>
            </a:r>
          </a:p>
        </p:txBody>
      </p:sp>
      <p:sp>
        <p:nvSpPr>
          <p:cNvPr id="1140" name="Shape 1140"/>
          <p:cNvSpPr/>
          <p:nvPr/>
        </p:nvSpPr>
        <p:spPr>
          <a:xfrm flipH="1">
            <a:off x="6536853" y="1760345"/>
            <a:ext cx="1219201" cy="3810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141" name="Shape 1141"/>
          <p:cNvSpPr/>
          <p:nvPr/>
        </p:nvSpPr>
        <p:spPr>
          <a:xfrm>
            <a:off x="1504442" y="1309563"/>
            <a:ext cx="856964"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sz="1600" dirty="0">
                <a:latin typeface="Symbol"/>
                <a:ea typeface="Symbol"/>
                <a:cs typeface="Symbol"/>
                <a:sym typeface="Symbol"/>
              </a:rPr>
              <a:t></a:t>
            </a:r>
            <a:r>
              <a:rPr sz="1600" dirty="0" smtClean="0">
                <a:latin typeface="Symbol"/>
                <a:ea typeface="Symbol"/>
                <a:cs typeface="Symbol"/>
                <a:sym typeface="Symbol"/>
              </a:rPr>
              <a:t> </a:t>
            </a:r>
            <a:r>
              <a:rPr sz="1600" dirty="0"/>
              <a:t>= 0.1 s</a:t>
            </a:r>
          </a:p>
        </p:txBody>
      </p:sp>
      <p:pic>
        <p:nvPicPr>
          <p:cNvPr id="1142" name="image10.png"/>
          <p:cNvPicPr/>
          <p:nvPr/>
        </p:nvPicPr>
        <p:blipFill>
          <a:blip r:embed="rId2">
            <a:extLst/>
          </a:blip>
          <a:stretch>
            <a:fillRect/>
          </a:stretch>
        </p:blipFill>
        <p:spPr>
          <a:xfrm>
            <a:off x="1911387" y="839055"/>
            <a:ext cx="4773614" cy="1420814"/>
          </a:xfrm>
          <a:prstGeom prst="rect">
            <a:avLst/>
          </a:prstGeom>
          <a:ln w="12700">
            <a:miter lim="400000"/>
          </a:ln>
        </p:spPr>
      </p:pic>
      <p:sp>
        <p:nvSpPr>
          <p:cNvPr id="1143" name="Shape 1143"/>
          <p:cNvSpPr/>
          <p:nvPr/>
        </p:nvSpPr>
        <p:spPr>
          <a:xfrm>
            <a:off x="213039" y="78681"/>
            <a:ext cx="8239235" cy="46356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dirty="0"/>
              <a:t>Why just one ion? </a:t>
            </a:r>
            <a:r>
              <a:rPr sz="2400" dirty="0">
                <a:solidFill>
                  <a:srgbClr val="3333CC"/>
                </a:solidFill>
              </a:rPr>
              <a:t>(single ions </a:t>
            </a:r>
            <a:r>
              <a:rPr lang="es-MX" dirty="0">
                <a:solidFill>
                  <a:srgbClr val="3333CC"/>
                </a:solidFill>
                <a:latin typeface="Symbol"/>
                <a:sym typeface="Symbol"/>
              </a:rPr>
              <a:t></a:t>
            </a:r>
            <a:r>
              <a:rPr sz="2400" dirty="0" smtClean="0">
                <a:solidFill>
                  <a:srgbClr val="3333CC"/>
                </a:solidFill>
                <a:latin typeface="Symbol"/>
                <a:ea typeface="Symbol"/>
                <a:cs typeface="Symbol"/>
                <a:sym typeface="Symbol"/>
              </a:rPr>
              <a:t> </a:t>
            </a:r>
            <a:r>
              <a:rPr sz="2400" dirty="0">
                <a:solidFill>
                  <a:srgbClr val="3333CC"/>
                </a:solidFill>
              </a:rPr>
              <a:t>smallest systematic errors)</a:t>
            </a:r>
          </a:p>
        </p:txBody>
      </p:sp>
      <p:sp>
        <p:nvSpPr>
          <p:cNvPr id="1144" name="Shape 1144"/>
          <p:cNvSpPr/>
          <p:nvPr/>
        </p:nvSpPr>
        <p:spPr>
          <a:xfrm rot="1822683">
            <a:off x="4122851" y="4055959"/>
            <a:ext cx="107857" cy="113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a:solidFill>
              <a:srgbClr val="0066FF"/>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1145" name="Shape 1145"/>
          <p:cNvSpPr/>
          <p:nvPr/>
        </p:nvSpPr>
        <p:spPr>
          <a:xfrm>
            <a:off x="5005132" y="5421198"/>
            <a:ext cx="2850392" cy="667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sz="2000"/>
              <a:t>for two ions,</a:t>
            </a:r>
            <a:endParaRPr sz="2400">
              <a:latin typeface="Times New Roman"/>
              <a:ea typeface="Times New Roman"/>
              <a:cs typeface="Times New Roman"/>
              <a:sym typeface="Times New Roman"/>
            </a:endParaRPr>
          </a:p>
          <a:p>
            <a:pPr lvl="0" algn="ctr">
              <a:defRPr sz="1800"/>
            </a:pPr>
            <a:r>
              <a:rPr sz="2000"/>
              <a:t>quadrupole shift ~ 1 kHz</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9" name="Group 1169"/>
          <p:cNvGrpSpPr/>
          <p:nvPr/>
        </p:nvGrpSpPr>
        <p:grpSpPr>
          <a:xfrm>
            <a:off x="745654" y="1287852"/>
            <a:ext cx="8285949" cy="5493792"/>
            <a:chOff x="0" y="0"/>
            <a:chExt cx="8285948" cy="5493791"/>
          </a:xfrm>
        </p:grpSpPr>
        <p:sp>
          <p:nvSpPr>
            <p:cNvPr id="1147" name="Shape 1147"/>
            <p:cNvSpPr/>
            <p:nvPr/>
          </p:nvSpPr>
          <p:spPr>
            <a:xfrm>
              <a:off x="0" y="2758492"/>
              <a:ext cx="3429000" cy="152401"/>
            </a:xfrm>
            <a:prstGeom prst="rect">
              <a:avLst/>
            </a:prstGeom>
            <a:solidFill>
              <a:srgbClr val="0070C0"/>
            </a:solidFill>
            <a:ln w="12700" cap="flat">
              <a:noFill/>
              <a:miter lim="4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grpSp>
          <p:nvGrpSpPr>
            <p:cNvPr id="1150" name="Group 1150"/>
            <p:cNvGrpSpPr/>
            <p:nvPr/>
          </p:nvGrpSpPr>
          <p:grpSpPr>
            <a:xfrm>
              <a:off x="660672" y="2662655"/>
              <a:ext cx="2830051" cy="2831137"/>
              <a:chOff x="0" y="0"/>
              <a:chExt cx="2830049" cy="2831135"/>
            </a:xfrm>
          </p:grpSpPr>
          <p:sp>
            <p:nvSpPr>
              <p:cNvPr id="1148" name="Shape 1148"/>
              <p:cNvSpPr/>
              <p:nvPr/>
            </p:nvSpPr>
            <p:spPr>
              <a:xfrm rot="2675695">
                <a:off x="514984" y="484586"/>
                <a:ext cx="1553547" cy="2104080"/>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26"/>
                    </a:lnTo>
                    <a:lnTo>
                      <a:pt x="0" y="17726"/>
                    </a:lnTo>
                    <a:lnTo>
                      <a:pt x="0" y="17914"/>
                    </a:lnTo>
                    <a:lnTo>
                      <a:pt x="64" y="18125"/>
                    </a:lnTo>
                    <a:lnTo>
                      <a:pt x="129" y="18313"/>
                    </a:lnTo>
                    <a:lnTo>
                      <a:pt x="386" y="18665"/>
                    </a:lnTo>
                    <a:lnTo>
                      <a:pt x="611" y="19041"/>
                    </a:lnTo>
                    <a:lnTo>
                      <a:pt x="804" y="19205"/>
                    </a:lnTo>
                    <a:lnTo>
                      <a:pt x="1061" y="19346"/>
                    </a:lnTo>
                    <a:lnTo>
                      <a:pt x="1221" y="19534"/>
                    </a:lnTo>
                    <a:lnTo>
                      <a:pt x="1479" y="19722"/>
                    </a:lnTo>
                    <a:lnTo>
                      <a:pt x="1800" y="19839"/>
                    </a:lnTo>
                    <a:lnTo>
                      <a:pt x="2025" y="19980"/>
                    </a:lnTo>
                    <a:lnTo>
                      <a:pt x="2346" y="20168"/>
                    </a:lnTo>
                    <a:lnTo>
                      <a:pt x="2732" y="20309"/>
                    </a:lnTo>
                    <a:lnTo>
                      <a:pt x="3021" y="20426"/>
                    </a:lnTo>
                    <a:lnTo>
                      <a:pt x="3407" y="20520"/>
                    </a:lnTo>
                    <a:lnTo>
                      <a:pt x="4146" y="20802"/>
                    </a:lnTo>
                    <a:lnTo>
                      <a:pt x="4564" y="20896"/>
                    </a:lnTo>
                    <a:lnTo>
                      <a:pt x="4950" y="20966"/>
                    </a:lnTo>
                    <a:lnTo>
                      <a:pt x="5818" y="21154"/>
                    </a:lnTo>
                    <a:lnTo>
                      <a:pt x="6300" y="21248"/>
                    </a:lnTo>
                    <a:lnTo>
                      <a:pt x="6718" y="21342"/>
                    </a:lnTo>
                    <a:lnTo>
                      <a:pt x="7714" y="21436"/>
                    </a:lnTo>
                    <a:lnTo>
                      <a:pt x="8711" y="21506"/>
                    </a:lnTo>
                    <a:lnTo>
                      <a:pt x="9193" y="21553"/>
                    </a:lnTo>
                    <a:lnTo>
                      <a:pt x="9739" y="21600"/>
                    </a:lnTo>
                    <a:lnTo>
                      <a:pt x="11861" y="21600"/>
                    </a:lnTo>
                    <a:lnTo>
                      <a:pt x="12407" y="21553"/>
                    </a:lnTo>
                    <a:lnTo>
                      <a:pt x="13404" y="21459"/>
                    </a:lnTo>
                    <a:lnTo>
                      <a:pt x="14368" y="21389"/>
                    </a:lnTo>
                    <a:lnTo>
                      <a:pt x="14882" y="21342"/>
                    </a:lnTo>
                    <a:lnTo>
                      <a:pt x="15300" y="21248"/>
                    </a:lnTo>
                    <a:lnTo>
                      <a:pt x="15814" y="21154"/>
                    </a:lnTo>
                    <a:lnTo>
                      <a:pt x="16650" y="20966"/>
                    </a:lnTo>
                    <a:lnTo>
                      <a:pt x="17036" y="20896"/>
                    </a:lnTo>
                    <a:lnTo>
                      <a:pt x="17454" y="20802"/>
                    </a:lnTo>
                    <a:lnTo>
                      <a:pt x="18193" y="20520"/>
                    </a:lnTo>
                    <a:lnTo>
                      <a:pt x="18579" y="20426"/>
                    </a:lnTo>
                    <a:lnTo>
                      <a:pt x="18900" y="20309"/>
                    </a:lnTo>
                    <a:lnTo>
                      <a:pt x="19254" y="20168"/>
                    </a:lnTo>
                    <a:lnTo>
                      <a:pt x="19575" y="19980"/>
                    </a:lnTo>
                    <a:lnTo>
                      <a:pt x="19800" y="19839"/>
                    </a:lnTo>
                    <a:lnTo>
                      <a:pt x="20121" y="19722"/>
                    </a:lnTo>
                    <a:lnTo>
                      <a:pt x="20379" y="19534"/>
                    </a:lnTo>
                    <a:lnTo>
                      <a:pt x="20539" y="19346"/>
                    </a:lnTo>
                    <a:lnTo>
                      <a:pt x="20796" y="19205"/>
                    </a:lnTo>
                    <a:lnTo>
                      <a:pt x="20989" y="19041"/>
                    </a:lnTo>
                    <a:lnTo>
                      <a:pt x="21246" y="18665"/>
                    </a:lnTo>
                    <a:lnTo>
                      <a:pt x="21471" y="18313"/>
                    </a:lnTo>
                    <a:lnTo>
                      <a:pt x="21536" y="18125"/>
                    </a:lnTo>
                    <a:lnTo>
                      <a:pt x="21600" y="17914"/>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149" name="Shape 1149"/>
              <p:cNvSpPr/>
              <p:nvPr/>
            </p:nvSpPr>
            <p:spPr>
              <a:xfrm rot="2675695">
                <a:off x="1226825" y="436658"/>
                <a:ext cx="1558357" cy="7668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151" name="Shape 1151"/>
            <p:cNvSpPr/>
            <p:nvPr/>
          </p:nvSpPr>
          <p:spPr>
            <a:xfrm rot="2675695">
              <a:off x="1486759" y="2419863"/>
              <a:ext cx="3097472" cy="1433075"/>
            </a:xfrm>
            <a:custGeom>
              <a:avLst/>
              <a:gdLst/>
              <a:ahLst/>
              <a:cxnLst>
                <a:cxn ang="0">
                  <a:pos x="wd2" y="hd2"/>
                </a:cxn>
                <a:cxn ang="5400000">
                  <a:pos x="wd2" y="hd2"/>
                </a:cxn>
                <a:cxn ang="10800000">
                  <a:pos x="wd2" y="hd2"/>
                </a:cxn>
                <a:cxn ang="16200000">
                  <a:pos x="wd2" y="hd2"/>
                </a:cxn>
              </a:cxnLst>
              <a:rect l="0" t="0" r="r" b="b"/>
              <a:pathLst>
                <a:path w="21600" h="21600" extrusionOk="0">
                  <a:moveTo>
                    <a:pt x="0" y="1380"/>
                  </a:moveTo>
                  <a:lnTo>
                    <a:pt x="0" y="9282"/>
                  </a:lnTo>
                  <a:lnTo>
                    <a:pt x="64" y="9868"/>
                  </a:lnTo>
                  <a:lnTo>
                    <a:pt x="129" y="10524"/>
                  </a:lnTo>
                  <a:lnTo>
                    <a:pt x="306" y="11732"/>
                  </a:lnTo>
                  <a:lnTo>
                    <a:pt x="467" y="12387"/>
                  </a:lnTo>
                  <a:lnTo>
                    <a:pt x="613" y="12905"/>
                  </a:lnTo>
                  <a:lnTo>
                    <a:pt x="983" y="14112"/>
                  </a:lnTo>
                  <a:lnTo>
                    <a:pt x="1483" y="15182"/>
                  </a:lnTo>
                  <a:lnTo>
                    <a:pt x="1741" y="15700"/>
                  </a:lnTo>
                  <a:lnTo>
                    <a:pt x="2015" y="16148"/>
                  </a:lnTo>
                  <a:lnTo>
                    <a:pt x="2321" y="16631"/>
                  </a:lnTo>
                  <a:lnTo>
                    <a:pt x="2660" y="17080"/>
                  </a:lnTo>
                  <a:lnTo>
                    <a:pt x="2966" y="17563"/>
                  </a:lnTo>
                  <a:lnTo>
                    <a:pt x="3337" y="18012"/>
                  </a:lnTo>
                  <a:lnTo>
                    <a:pt x="4078" y="18805"/>
                  </a:lnTo>
                  <a:lnTo>
                    <a:pt x="4481" y="19150"/>
                  </a:lnTo>
                  <a:lnTo>
                    <a:pt x="5352" y="19806"/>
                  </a:lnTo>
                  <a:lnTo>
                    <a:pt x="5787" y="20151"/>
                  </a:lnTo>
                  <a:lnTo>
                    <a:pt x="6254" y="20392"/>
                  </a:lnTo>
                  <a:lnTo>
                    <a:pt x="6722" y="20599"/>
                  </a:lnTo>
                  <a:lnTo>
                    <a:pt x="7173" y="20875"/>
                  </a:lnTo>
                  <a:lnTo>
                    <a:pt x="7673" y="21082"/>
                  </a:lnTo>
                  <a:lnTo>
                    <a:pt x="8173" y="21186"/>
                  </a:lnTo>
                  <a:lnTo>
                    <a:pt x="8704" y="21324"/>
                  </a:lnTo>
                  <a:lnTo>
                    <a:pt x="9188" y="21462"/>
                  </a:lnTo>
                  <a:lnTo>
                    <a:pt x="9720" y="21531"/>
                  </a:lnTo>
                  <a:lnTo>
                    <a:pt x="10268" y="21600"/>
                  </a:lnTo>
                  <a:lnTo>
                    <a:pt x="11332" y="21600"/>
                  </a:lnTo>
                  <a:lnTo>
                    <a:pt x="11880" y="21531"/>
                  </a:lnTo>
                  <a:lnTo>
                    <a:pt x="12412" y="21462"/>
                  </a:lnTo>
                  <a:lnTo>
                    <a:pt x="12912" y="21324"/>
                  </a:lnTo>
                  <a:lnTo>
                    <a:pt x="13427" y="21186"/>
                  </a:lnTo>
                  <a:lnTo>
                    <a:pt x="13927" y="21082"/>
                  </a:lnTo>
                  <a:lnTo>
                    <a:pt x="14427" y="20875"/>
                  </a:lnTo>
                  <a:lnTo>
                    <a:pt x="14894" y="20599"/>
                  </a:lnTo>
                  <a:lnTo>
                    <a:pt x="15346" y="20392"/>
                  </a:lnTo>
                  <a:lnTo>
                    <a:pt x="15813" y="20151"/>
                  </a:lnTo>
                  <a:lnTo>
                    <a:pt x="16684" y="19461"/>
                  </a:lnTo>
                  <a:lnTo>
                    <a:pt x="17119" y="19150"/>
                  </a:lnTo>
                  <a:lnTo>
                    <a:pt x="17522" y="18805"/>
                  </a:lnTo>
                  <a:lnTo>
                    <a:pt x="18263" y="18012"/>
                  </a:lnTo>
                  <a:lnTo>
                    <a:pt x="18634" y="17563"/>
                  </a:lnTo>
                  <a:lnTo>
                    <a:pt x="18940" y="17080"/>
                  </a:lnTo>
                  <a:lnTo>
                    <a:pt x="19279" y="16631"/>
                  </a:lnTo>
                  <a:lnTo>
                    <a:pt x="19585" y="16148"/>
                  </a:lnTo>
                  <a:lnTo>
                    <a:pt x="19875" y="15700"/>
                  </a:lnTo>
                  <a:lnTo>
                    <a:pt x="20359" y="14630"/>
                  </a:lnTo>
                  <a:lnTo>
                    <a:pt x="20617" y="14112"/>
                  </a:lnTo>
                  <a:lnTo>
                    <a:pt x="20987" y="12905"/>
                  </a:lnTo>
                  <a:lnTo>
                    <a:pt x="21133" y="12387"/>
                  </a:lnTo>
                  <a:lnTo>
                    <a:pt x="21294" y="11732"/>
                  </a:lnTo>
                  <a:lnTo>
                    <a:pt x="21471" y="10524"/>
                  </a:lnTo>
                  <a:lnTo>
                    <a:pt x="21536" y="9868"/>
                  </a:lnTo>
                  <a:lnTo>
                    <a:pt x="21600" y="9282"/>
                  </a:lnTo>
                  <a:lnTo>
                    <a:pt x="21600" y="0"/>
                  </a:lnTo>
                  <a:lnTo>
                    <a:pt x="21568" y="656"/>
                  </a:lnTo>
                  <a:lnTo>
                    <a:pt x="21536" y="1242"/>
                  </a:lnTo>
                  <a:lnTo>
                    <a:pt x="21471" y="1898"/>
                  </a:lnTo>
                  <a:lnTo>
                    <a:pt x="21390" y="2519"/>
                  </a:lnTo>
                  <a:lnTo>
                    <a:pt x="21133" y="3692"/>
                  </a:lnTo>
                  <a:lnTo>
                    <a:pt x="20987" y="4313"/>
                  </a:lnTo>
                  <a:lnTo>
                    <a:pt x="20794" y="4900"/>
                  </a:lnTo>
                  <a:lnTo>
                    <a:pt x="20584" y="5417"/>
                  </a:lnTo>
                  <a:lnTo>
                    <a:pt x="20359" y="6038"/>
                  </a:lnTo>
                  <a:lnTo>
                    <a:pt x="20117" y="6556"/>
                  </a:lnTo>
                  <a:lnTo>
                    <a:pt x="19843" y="7004"/>
                  </a:lnTo>
                  <a:lnTo>
                    <a:pt x="19553" y="7557"/>
                  </a:lnTo>
                  <a:lnTo>
                    <a:pt x="18940" y="8488"/>
                  </a:lnTo>
                  <a:lnTo>
                    <a:pt x="18602" y="8937"/>
                  </a:lnTo>
                  <a:lnTo>
                    <a:pt x="18263" y="9351"/>
                  </a:lnTo>
                  <a:lnTo>
                    <a:pt x="17893" y="9730"/>
                  </a:lnTo>
                  <a:lnTo>
                    <a:pt x="17087" y="10524"/>
                  </a:lnTo>
                  <a:lnTo>
                    <a:pt x="16684" y="10869"/>
                  </a:lnTo>
                  <a:lnTo>
                    <a:pt x="16248" y="11111"/>
                  </a:lnTo>
                  <a:lnTo>
                    <a:pt x="15813" y="11456"/>
                  </a:lnTo>
                  <a:lnTo>
                    <a:pt x="14894" y="11973"/>
                  </a:lnTo>
                  <a:lnTo>
                    <a:pt x="14427" y="12180"/>
                  </a:lnTo>
                  <a:lnTo>
                    <a:pt x="13927" y="12387"/>
                  </a:lnTo>
                  <a:lnTo>
                    <a:pt x="13427" y="12525"/>
                  </a:lnTo>
                  <a:lnTo>
                    <a:pt x="12912" y="12663"/>
                  </a:lnTo>
                  <a:lnTo>
                    <a:pt x="12412" y="12767"/>
                  </a:lnTo>
                  <a:lnTo>
                    <a:pt x="11880" y="12836"/>
                  </a:lnTo>
                  <a:lnTo>
                    <a:pt x="11332" y="12905"/>
                  </a:lnTo>
                  <a:lnTo>
                    <a:pt x="10268" y="12905"/>
                  </a:lnTo>
                  <a:lnTo>
                    <a:pt x="9720" y="12836"/>
                  </a:lnTo>
                  <a:lnTo>
                    <a:pt x="9188" y="12767"/>
                  </a:lnTo>
                  <a:lnTo>
                    <a:pt x="8704" y="12663"/>
                  </a:lnTo>
                  <a:lnTo>
                    <a:pt x="8173" y="12525"/>
                  </a:lnTo>
                  <a:lnTo>
                    <a:pt x="7673" y="12387"/>
                  </a:lnTo>
                  <a:lnTo>
                    <a:pt x="7173" y="12180"/>
                  </a:lnTo>
                  <a:lnTo>
                    <a:pt x="6722" y="11973"/>
                  </a:lnTo>
                  <a:lnTo>
                    <a:pt x="5787" y="11456"/>
                  </a:lnTo>
                  <a:lnTo>
                    <a:pt x="5352" y="11111"/>
                  </a:lnTo>
                  <a:lnTo>
                    <a:pt x="4916" y="10869"/>
                  </a:lnTo>
                  <a:lnTo>
                    <a:pt x="4513" y="10524"/>
                  </a:lnTo>
                  <a:lnTo>
                    <a:pt x="3707" y="9730"/>
                  </a:lnTo>
                  <a:lnTo>
                    <a:pt x="3337" y="9351"/>
                  </a:lnTo>
                  <a:lnTo>
                    <a:pt x="2998" y="8937"/>
                  </a:lnTo>
                  <a:lnTo>
                    <a:pt x="2660" y="8488"/>
                  </a:lnTo>
                  <a:lnTo>
                    <a:pt x="2047" y="7557"/>
                  </a:lnTo>
                  <a:lnTo>
                    <a:pt x="1757" y="7004"/>
                  </a:lnTo>
                  <a:lnTo>
                    <a:pt x="1483" y="6556"/>
                  </a:lnTo>
                  <a:lnTo>
                    <a:pt x="1241" y="6038"/>
                  </a:lnTo>
                  <a:lnTo>
                    <a:pt x="1016" y="5417"/>
                  </a:lnTo>
                  <a:lnTo>
                    <a:pt x="806" y="4900"/>
                  </a:lnTo>
                  <a:lnTo>
                    <a:pt x="613" y="4313"/>
                  </a:lnTo>
                  <a:lnTo>
                    <a:pt x="467" y="3692"/>
                  </a:lnTo>
                  <a:lnTo>
                    <a:pt x="210" y="2519"/>
                  </a:lnTo>
                  <a:lnTo>
                    <a:pt x="129" y="1898"/>
                  </a:lnTo>
                  <a:lnTo>
                    <a:pt x="64" y="1242"/>
                  </a:lnTo>
                  <a:lnTo>
                    <a:pt x="32" y="656"/>
                  </a:lnTo>
                  <a:lnTo>
                    <a:pt x="0" y="0"/>
                  </a:lnTo>
                  <a:lnTo>
                    <a:pt x="0" y="138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152" name="Shape 1152"/>
            <p:cNvSpPr/>
            <p:nvPr/>
          </p:nvSpPr>
          <p:spPr>
            <a:xfrm rot="2675695">
              <a:off x="2001400" y="1753652"/>
              <a:ext cx="3102283" cy="1730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153" name="Shape 1153"/>
            <p:cNvSpPr/>
            <p:nvPr/>
          </p:nvSpPr>
          <p:spPr>
            <a:xfrm>
              <a:off x="4554475" y="4031460"/>
              <a:ext cx="1233911" cy="548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3200" baseline="30000"/>
                <a:t>199</a:t>
              </a:r>
              <a:r>
                <a:rPr sz="3200"/>
                <a:t>Hg</a:t>
              </a:r>
              <a:r>
                <a:rPr sz="3200" baseline="30000"/>
                <a:t>+</a:t>
              </a:r>
            </a:p>
          </p:txBody>
        </p:sp>
        <p:sp>
          <p:nvSpPr>
            <p:cNvPr id="1154" name="Shape 1154"/>
            <p:cNvSpPr/>
            <p:nvPr/>
          </p:nvSpPr>
          <p:spPr>
            <a:xfrm rot="2675695">
              <a:off x="2722861" y="2252113"/>
              <a:ext cx="1558357" cy="8291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nvGrpSpPr>
            <p:cNvPr id="1157" name="Group 1157"/>
            <p:cNvGrpSpPr/>
            <p:nvPr/>
          </p:nvGrpSpPr>
          <p:grpSpPr>
            <a:xfrm>
              <a:off x="3193680" y="80066"/>
              <a:ext cx="2849527" cy="2857824"/>
              <a:chOff x="0" y="0"/>
              <a:chExt cx="2849526" cy="2857822"/>
            </a:xfrm>
          </p:grpSpPr>
          <p:sp>
            <p:nvSpPr>
              <p:cNvPr id="1155" name="Shape 1155"/>
              <p:cNvSpPr/>
              <p:nvPr/>
            </p:nvSpPr>
            <p:spPr>
              <a:xfrm rot="2675695">
                <a:off x="518349" y="503068"/>
                <a:ext cx="1553546" cy="2113665"/>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34"/>
                    </a:lnTo>
                    <a:lnTo>
                      <a:pt x="0" y="17688"/>
                    </a:lnTo>
                    <a:lnTo>
                      <a:pt x="0" y="17875"/>
                    </a:lnTo>
                    <a:lnTo>
                      <a:pt x="64" y="18086"/>
                    </a:lnTo>
                    <a:lnTo>
                      <a:pt x="193" y="18461"/>
                    </a:lnTo>
                    <a:lnTo>
                      <a:pt x="450" y="18812"/>
                    </a:lnTo>
                    <a:lnTo>
                      <a:pt x="804" y="19164"/>
                    </a:lnTo>
                    <a:lnTo>
                      <a:pt x="996" y="19351"/>
                    </a:lnTo>
                    <a:lnTo>
                      <a:pt x="1221" y="19492"/>
                    </a:lnTo>
                    <a:lnTo>
                      <a:pt x="1479" y="19656"/>
                    </a:lnTo>
                    <a:lnTo>
                      <a:pt x="1736" y="19796"/>
                    </a:lnTo>
                    <a:lnTo>
                      <a:pt x="2025" y="19984"/>
                    </a:lnTo>
                    <a:lnTo>
                      <a:pt x="2668" y="20241"/>
                    </a:lnTo>
                    <a:lnTo>
                      <a:pt x="2957" y="20382"/>
                    </a:lnTo>
                    <a:lnTo>
                      <a:pt x="3696" y="20663"/>
                    </a:lnTo>
                    <a:lnTo>
                      <a:pt x="4082" y="20757"/>
                    </a:lnTo>
                    <a:lnTo>
                      <a:pt x="4500" y="20874"/>
                    </a:lnTo>
                    <a:lnTo>
                      <a:pt x="6236" y="21249"/>
                    </a:lnTo>
                    <a:lnTo>
                      <a:pt x="6718" y="21342"/>
                    </a:lnTo>
                    <a:lnTo>
                      <a:pt x="7168" y="21366"/>
                    </a:lnTo>
                    <a:lnTo>
                      <a:pt x="8164" y="21459"/>
                    </a:lnTo>
                    <a:lnTo>
                      <a:pt x="8711" y="21506"/>
                    </a:lnTo>
                    <a:lnTo>
                      <a:pt x="9193" y="21553"/>
                    </a:lnTo>
                    <a:lnTo>
                      <a:pt x="9739" y="21600"/>
                    </a:lnTo>
                    <a:lnTo>
                      <a:pt x="11861" y="21600"/>
                    </a:lnTo>
                    <a:lnTo>
                      <a:pt x="12407" y="21553"/>
                    </a:lnTo>
                    <a:lnTo>
                      <a:pt x="12889" y="21506"/>
                    </a:lnTo>
                    <a:lnTo>
                      <a:pt x="13468" y="21459"/>
                    </a:lnTo>
                    <a:lnTo>
                      <a:pt x="14432" y="21366"/>
                    </a:lnTo>
                    <a:lnTo>
                      <a:pt x="14882" y="21342"/>
                    </a:lnTo>
                    <a:lnTo>
                      <a:pt x="15364" y="21249"/>
                    </a:lnTo>
                    <a:lnTo>
                      <a:pt x="17100" y="20874"/>
                    </a:lnTo>
                    <a:lnTo>
                      <a:pt x="17518" y="20757"/>
                    </a:lnTo>
                    <a:lnTo>
                      <a:pt x="17904" y="20663"/>
                    </a:lnTo>
                    <a:lnTo>
                      <a:pt x="18643" y="20382"/>
                    </a:lnTo>
                    <a:lnTo>
                      <a:pt x="19254" y="20124"/>
                    </a:lnTo>
                    <a:lnTo>
                      <a:pt x="19575" y="19984"/>
                    </a:lnTo>
                    <a:lnTo>
                      <a:pt x="19864" y="19796"/>
                    </a:lnTo>
                    <a:lnTo>
                      <a:pt x="20121" y="19656"/>
                    </a:lnTo>
                    <a:lnTo>
                      <a:pt x="20379" y="19492"/>
                    </a:lnTo>
                    <a:lnTo>
                      <a:pt x="20604" y="19351"/>
                    </a:lnTo>
                    <a:lnTo>
                      <a:pt x="20989" y="19000"/>
                    </a:lnTo>
                    <a:lnTo>
                      <a:pt x="21182" y="18812"/>
                    </a:lnTo>
                    <a:lnTo>
                      <a:pt x="21407" y="18461"/>
                    </a:lnTo>
                    <a:lnTo>
                      <a:pt x="21536" y="18086"/>
                    </a:lnTo>
                    <a:lnTo>
                      <a:pt x="21600" y="17875"/>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156" name="Shape 1156"/>
              <p:cNvSpPr/>
              <p:nvPr/>
            </p:nvSpPr>
            <p:spPr>
              <a:xfrm rot="2675695">
                <a:off x="1244619" y="435968"/>
                <a:ext cx="1558357" cy="7716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158" name="Shape 1158"/>
            <p:cNvSpPr/>
            <p:nvPr/>
          </p:nvSpPr>
          <p:spPr>
            <a:xfrm rot="2675695">
              <a:off x="2708431" y="2669094"/>
              <a:ext cx="1250533" cy="335503"/>
            </a:xfrm>
            <a:custGeom>
              <a:avLst/>
              <a:gdLst/>
              <a:ahLst/>
              <a:cxnLst>
                <a:cxn ang="0">
                  <a:pos x="wd2" y="hd2"/>
                </a:cxn>
                <a:cxn ang="5400000">
                  <a:pos x="wd2" y="hd2"/>
                </a:cxn>
                <a:cxn ang="10800000">
                  <a:pos x="wd2" y="hd2"/>
                </a:cxn>
                <a:cxn ang="16200000">
                  <a:pos x="wd2" y="hd2"/>
                </a:cxn>
              </a:cxnLst>
              <a:rect l="0" t="0" r="r" b="b"/>
              <a:pathLst>
                <a:path w="21600" h="21600" extrusionOk="0">
                  <a:moveTo>
                    <a:pt x="21520" y="10654"/>
                  </a:moveTo>
                  <a:lnTo>
                    <a:pt x="21042" y="9632"/>
                  </a:lnTo>
                  <a:lnTo>
                    <a:pt x="20843" y="9049"/>
                  </a:lnTo>
                  <a:lnTo>
                    <a:pt x="20524" y="8465"/>
                  </a:lnTo>
                  <a:lnTo>
                    <a:pt x="20285" y="7881"/>
                  </a:lnTo>
                  <a:lnTo>
                    <a:pt x="19966" y="7297"/>
                  </a:lnTo>
                  <a:lnTo>
                    <a:pt x="19767" y="6714"/>
                  </a:lnTo>
                  <a:lnTo>
                    <a:pt x="19448" y="6130"/>
                  </a:lnTo>
                  <a:lnTo>
                    <a:pt x="19129" y="5984"/>
                  </a:lnTo>
                  <a:lnTo>
                    <a:pt x="18531" y="4816"/>
                  </a:lnTo>
                  <a:lnTo>
                    <a:pt x="17934" y="4232"/>
                  </a:lnTo>
                  <a:lnTo>
                    <a:pt x="17615" y="3649"/>
                  </a:lnTo>
                  <a:lnTo>
                    <a:pt x="17017" y="3065"/>
                  </a:lnTo>
                  <a:lnTo>
                    <a:pt x="16618" y="2481"/>
                  </a:lnTo>
                  <a:lnTo>
                    <a:pt x="15224" y="1459"/>
                  </a:lnTo>
                  <a:lnTo>
                    <a:pt x="14945" y="1459"/>
                  </a:lnTo>
                  <a:lnTo>
                    <a:pt x="14187" y="876"/>
                  </a:lnTo>
                  <a:lnTo>
                    <a:pt x="13869" y="584"/>
                  </a:lnTo>
                  <a:lnTo>
                    <a:pt x="13470" y="584"/>
                  </a:lnTo>
                  <a:lnTo>
                    <a:pt x="13111" y="292"/>
                  </a:lnTo>
                  <a:lnTo>
                    <a:pt x="12314" y="292"/>
                  </a:lnTo>
                  <a:lnTo>
                    <a:pt x="11956" y="0"/>
                  </a:lnTo>
                  <a:lnTo>
                    <a:pt x="9644" y="0"/>
                  </a:lnTo>
                  <a:lnTo>
                    <a:pt x="9286" y="292"/>
                  </a:lnTo>
                  <a:lnTo>
                    <a:pt x="8489" y="292"/>
                  </a:lnTo>
                  <a:lnTo>
                    <a:pt x="8130" y="584"/>
                  </a:lnTo>
                  <a:lnTo>
                    <a:pt x="7731" y="584"/>
                  </a:lnTo>
                  <a:lnTo>
                    <a:pt x="7452" y="876"/>
                  </a:lnTo>
                  <a:lnTo>
                    <a:pt x="6655" y="1459"/>
                  </a:lnTo>
                  <a:lnTo>
                    <a:pt x="6376" y="1459"/>
                  </a:lnTo>
                  <a:lnTo>
                    <a:pt x="5619" y="2043"/>
                  </a:lnTo>
                  <a:lnTo>
                    <a:pt x="4982" y="2481"/>
                  </a:lnTo>
                  <a:lnTo>
                    <a:pt x="4623" y="3065"/>
                  </a:lnTo>
                  <a:lnTo>
                    <a:pt x="3985" y="3649"/>
                  </a:lnTo>
                  <a:lnTo>
                    <a:pt x="3706" y="4232"/>
                  </a:lnTo>
                  <a:lnTo>
                    <a:pt x="3069" y="4816"/>
                  </a:lnTo>
                  <a:lnTo>
                    <a:pt x="2471" y="5984"/>
                  </a:lnTo>
                  <a:lnTo>
                    <a:pt x="2152" y="6130"/>
                  </a:lnTo>
                  <a:lnTo>
                    <a:pt x="1833" y="6714"/>
                  </a:lnTo>
                  <a:lnTo>
                    <a:pt x="1634" y="7297"/>
                  </a:lnTo>
                  <a:lnTo>
                    <a:pt x="1315" y="7881"/>
                  </a:lnTo>
                  <a:lnTo>
                    <a:pt x="1076" y="8465"/>
                  </a:lnTo>
                  <a:lnTo>
                    <a:pt x="797" y="9049"/>
                  </a:lnTo>
                  <a:lnTo>
                    <a:pt x="319" y="10070"/>
                  </a:lnTo>
                  <a:lnTo>
                    <a:pt x="80" y="10654"/>
                  </a:lnTo>
                  <a:lnTo>
                    <a:pt x="0" y="10654"/>
                  </a:lnTo>
                  <a:lnTo>
                    <a:pt x="478" y="11822"/>
                  </a:lnTo>
                  <a:lnTo>
                    <a:pt x="717" y="12697"/>
                  </a:lnTo>
                  <a:lnTo>
                    <a:pt x="996" y="13135"/>
                  </a:lnTo>
                  <a:lnTo>
                    <a:pt x="1235" y="13719"/>
                  </a:lnTo>
                  <a:lnTo>
                    <a:pt x="1554" y="14303"/>
                  </a:lnTo>
                  <a:lnTo>
                    <a:pt x="1793" y="14595"/>
                  </a:lnTo>
                  <a:lnTo>
                    <a:pt x="2391" y="15762"/>
                  </a:lnTo>
                  <a:lnTo>
                    <a:pt x="2710" y="16346"/>
                  </a:lnTo>
                  <a:lnTo>
                    <a:pt x="2989" y="16638"/>
                  </a:lnTo>
                  <a:lnTo>
                    <a:pt x="3308" y="17076"/>
                  </a:lnTo>
                  <a:lnTo>
                    <a:pt x="3627" y="17368"/>
                  </a:lnTo>
                  <a:lnTo>
                    <a:pt x="3906" y="17951"/>
                  </a:lnTo>
                  <a:lnTo>
                    <a:pt x="4224" y="18243"/>
                  </a:lnTo>
                  <a:lnTo>
                    <a:pt x="4623" y="18535"/>
                  </a:lnTo>
                  <a:lnTo>
                    <a:pt x="4902" y="18827"/>
                  </a:lnTo>
                  <a:lnTo>
                    <a:pt x="5300" y="19411"/>
                  </a:lnTo>
                  <a:lnTo>
                    <a:pt x="5619" y="19703"/>
                  </a:lnTo>
                  <a:lnTo>
                    <a:pt x="5978" y="19995"/>
                  </a:lnTo>
                  <a:lnTo>
                    <a:pt x="6297" y="20141"/>
                  </a:lnTo>
                  <a:lnTo>
                    <a:pt x="6655" y="20141"/>
                  </a:lnTo>
                  <a:lnTo>
                    <a:pt x="7054" y="20432"/>
                  </a:lnTo>
                  <a:lnTo>
                    <a:pt x="7373" y="20724"/>
                  </a:lnTo>
                  <a:lnTo>
                    <a:pt x="7731" y="21016"/>
                  </a:lnTo>
                  <a:lnTo>
                    <a:pt x="8130" y="21016"/>
                  </a:lnTo>
                  <a:lnTo>
                    <a:pt x="8489" y="21308"/>
                  </a:lnTo>
                  <a:lnTo>
                    <a:pt x="9286" y="21308"/>
                  </a:lnTo>
                  <a:lnTo>
                    <a:pt x="9644" y="21600"/>
                  </a:lnTo>
                  <a:lnTo>
                    <a:pt x="11956" y="21600"/>
                  </a:lnTo>
                  <a:lnTo>
                    <a:pt x="12314" y="21308"/>
                  </a:lnTo>
                  <a:lnTo>
                    <a:pt x="13111" y="21308"/>
                  </a:lnTo>
                  <a:lnTo>
                    <a:pt x="13470" y="21016"/>
                  </a:lnTo>
                  <a:lnTo>
                    <a:pt x="13869" y="21016"/>
                  </a:lnTo>
                  <a:lnTo>
                    <a:pt x="14227" y="20724"/>
                  </a:lnTo>
                  <a:lnTo>
                    <a:pt x="14546" y="20432"/>
                  </a:lnTo>
                  <a:lnTo>
                    <a:pt x="14945" y="20141"/>
                  </a:lnTo>
                  <a:lnTo>
                    <a:pt x="15303" y="20141"/>
                  </a:lnTo>
                  <a:lnTo>
                    <a:pt x="15622" y="19995"/>
                  </a:lnTo>
                  <a:lnTo>
                    <a:pt x="16021" y="19703"/>
                  </a:lnTo>
                  <a:lnTo>
                    <a:pt x="16300" y="19411"/>
                  </a:lnTo>
                  <a:lnTo>
                    <a:pt x="16698" y="18827"/>
                  </a:lnTo>
                  <a:lnTo>
                    <a:pt x="17017" y="18535"/>
                  </a:lnTo>
                  <a:lnTo>
                    <a:pt x="17376" y="18243"/>
                  </a:lnTo>
                  <a:lnTo>
                    <a:pt x="17694" y="17951"/>
                  </a:lnTo>
                  <a:lnTo>
                    <a:pt x="18013" y="17368"/>
                  </a:lnTo>
                  <a:lnTo>
                    <a:pt x="18292" y="17076"/>
                  </a:lnTo>
                  <a:lnTo>
                    <a:pt x="18611" y="16638"/>
                  </a:lnTo>
                  <a:lnTo>
                    <a:pt x="18930" y="16346"/>
                  </a:lnTo>
                  <a:lnTo>
                    <a:pt x="19528" y="15178"/>
                  </a:lnTo>
                  <a:lnTo>
                    <a:pt x="19846" y="14595"/>
                  </a:lnTo>
                  <a:lnTo>
                    <a:pt x="20046" y="14303"/>
                  </a:lnTo>
                  <a:lnTo>
                    <a:pt x="20365" y="13719"/>
                  </a:lnTo>
                  <a:lnTo>
                    <a:pt x="20604" y="13135"/>
                  </a:lnTo>
                  <a:lnTo>
                    <a:pt x="20923" y="12697"/>
                  </a:lnTo>
                  <a:lnTo>
                    <a:pt x="21122" y="11822"/>
                  </a:lnTo>
                  <a:lnTo>
                    <a:pt x="21600" y="10654"/>
                  </a:lnTo>
                  <a:lnTo>
                    <a:pt x="21520" y="10654"/>
                  </a:lnTo>
                  <a:close/>
                </a:path>
              </a:pathLst>
            </a:custGeom>
            <a:solidFill>
              <a:srgbClr val="EAEAEA"/>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159" name="Shape 1159"/>
            <p:cNvSpPr/>
            <p:nvPr/>
          </p:nvSpPr>
          <p:spPr>
            <a:xfrm>
              <a:off x="2971800" y="2758492"/>
              <a:ext cx="4343400" cy="152401"/>
            </a:xfrm>
            <a:prstGeom prst="rect">
              <a:avLst/>
            </a:prstGeom>
            <a:solidFill>
              <a:srgbClr val="0070C0"/>
            </a:solidFill>
            <a:ln w="12700" cap="flat">
              <a:noFill/>
              <a:miter lim="4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1160" name="Shape 1160"/>
            <p:cNvSpPr/>
            <p:nvPr/>
          </p:nvSpPr>
          <p:spPr>
            <a:xfrm rot="1822685">
              <a:off x="3297875" y="2777976"/>
              <a:ext cx="107857" cy="113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9525" cap="flat">
              <a:solidFill>
                <a:srgbClr val="0066FF"/>
              </a:solidFill>
              <a:prstDash val="solid"/>
              <a:round/>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sp>
          <p:nvSpPr>
            <p:cNvPr id="1161" name="Shape 1161"/>
            <p:cNvSpPr/>
            <p:nvPr/>
          </p:nvSpPr>
          <p:spPr>
            <a:xfrm rot="3188113">
              <a:off x="2857386" y="2810685"/>
              <a:ext cx="381001" cy="152401"/>
            </a:xfrm>
            <a:prstGeom prst="rect">
              <a:avLst/>
            </a:prstGeom>
            <a:solidFill>
              <a:srgbClr val="808080"/>
            </a:solidFill>
            <a:ln w="12700" cap="flat">
              <a:noFill/>
              <a:miter lim="4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1162" name="Shape 1162"/>
            <p:cNvSpPr/>
            <p:nvPr/>
          </p:nvSpPr>
          <p:spPr>
            <a:xfrm rot="5400000">
              <a:off x="7162800" y="2453691"/>
              <a:ext cx="304801" cy="762001"/>
            </a:xfrm>
            <a:prstGeom prst="triangle">
              <a:avLst/>
            </a:prstGeom>
            <a:solidFill>
              <a:srgbClr val="0070C0"/>
            </a:solidFill>
            <a:ln w="12700" cap="flat">
              <a:noFill/>
              <a:miter lim="4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1163" name="Shape 1163"/>
            <p:cNvSpPr/>
            <p:nvPr/>
          </p:nvSpPr>
          <p:spPr>
            <a:xfrm flipH="1" flipV="1">
              <a:off x="1187337" y="3850631"/>
              <a:ext cx="381001" cy="304801"/>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64" name="Shape 1164"/>
            <p:cNvSpPr/>
            <p:nvPr/>
          </p:nvSpPr>
          <p:spPr>
            <a:xfrm>
              <a:off x="2025536" y="4536431"/>
              <a:ext cx="381001" cy="304801"/>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65" name="Shape 1165"/>
            <p:cNvSpPr/>
            <p:nvPr/>
          </p:nvSpPr>
          <p:spPr>
            <a:xfrm>
              <a:off x="1448594" y="4166317"/>
              <a:ext cx="612141" cy="3133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600"/>
              </a:lvl1pPr>
            </a:lstStyle>
            <a:p>
              <a:pPr lvl="0">
                <a:defRPr sz="1800"/>
              </a:pPr>
              <a:r>
                <a:rPr sz="1600"/>
                <a:t>1 mm</a:t>
              </a:r>
            </a:p>
          </p:txBody>
        </p:sp>
        <p:sp>
          <p:nvSpPr>
            <p:cNvPr id="1166" name="Shape 1166"/>
            <p:cNvSpPr/>
            <p:nvPr/>
          </p:nvSpPr>
          <p:spPr>
            <a:xfrm>
              <a:off x="5592769" y="0"/>
              <a:ext cx="2693180" cy="4862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2800"/>
              </a:lvl1pPr>
            </a:lstStyle>
            <a:p>
              <a:pPr lvl="0">
                <a:defRPr sz="1800"/>
              </a:pPr>
              <a:r>
                <a:rPr sz="2800"/>
                <a:t>“trap” electrodes</a:t>
              </a:r>
            </a:p>
          </p:txBody>
        </p:sp>
        <p:sp>
          <p:nvSpPr>
            <p:cNvPr id="1167" name="Shape 1167"/>
            <p:cNvSpPr/>
            <p:nvPr/>
          </p:nvSpPr>
          <p:spPr>
            <a:xfrm flipH="1">
              <a:off x="5791200" y="472492"/>
              <a:ext cx="1219201" cy="381000"/>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68" name="Shape 1168"/>
            <p:cNvSpPr/>
            <p:nvPr/>
          </p:nvSpPr>
          <p:spPr>
            <a:xfrm>
              <a:off x="5566152" y="2341505"/>
              <a:ext cx="1120786" cy="437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a:t>194 nm</a:t>
              </a:r>
            </a:p>
          </p:txBody>
        </p:sp>
      </p:grpSp>
      <p:sp>
        <p:nvSpPr>
          <p:cNvPr id="1170" name="Shape 1170"/>
          <p:cNvSpPr/>
          <p:nvPr/>
        </p:nvSpPr>
        <p:spPr>
          <a:xfrm>
            <a:off x="220376" y="122495"/>
            <a:ext cx="7696977"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dirty="0"/>
              <a:t>Single Hg</a:t>
            </a:r>
            <a:r>
              <a:rPr sz="2400" baseline="30000" dirty="0"/>
              <a:t>+</a:t>
            </a:r>
            <a:r>
              <a:rPr sz="2400" dirty="0"/>
              <a:t> ion optical clock experiments at NIST</a:t>
            </a:r>
            <a:r>
              <a:rPr sz="2800" dirty="0"/>
              <a:t>,</a:t>
            </a:r>
            <a:r>
              <a:rPr sz="2000" dirty="0"/>
              <a:t>1981 </a:t>
            </a:r>
            <a:r>
              <a:rPr lang="es-MX" sz="2000" dirty="0">
                <a:latin typeface="Symbol"/>
                <a:sym typeface="Symbol"/>
              </a:rPr>
              <a:t></a:t>
            </a:r>
            <a:r>
              <a:rPr sz="2000" dirty="0" smtClean="0">
                <a:latin typeface="Symbol"/>
                <a:ea typeface="Symbol"/>
                <a:cs typeface="Symbol"/>
                <a:sym typeface="Symbol"/>
              </a:rPr>
              <a:t> </a:t>
            </a:r>
            <a:endParaRPr sz="2000" dirty="0">
              <a:latin typeface="Symbol"/>
              <a:ea typeface="Symbol"/>
              <a:cs typeface="Symbol"/>
              <a:sym typeface="Symbol"/>
            </a:endParaRPr>
          </a:p>
        </p:txBody>
      </p:sp>
      <p:grpSp>
        <p:nvGrpSpPr>
          <p:cNvPr id="1192" name="Group 1192"/>
          <p:cNvGrpSpPr/>
          <p:nvPr/>
        </p:nvGrpSpPr>
        <p:grpSpPr>
          <a:xfrm>
            <a:off x="220377" y="1057762"/>
            <a:ext cx="1972047" cy="2988583"/>
            <a:chOff x="0" y="0"/>
            <a:chExt cx="1972046" cy="2988582"/>
          </a:xfrm>
        </p:grpSpPr>
        <p:sp>
          <p:nvSpPr>
            <p:cNvPr id="1171" name="Shape 1171"/>
            <p:cNvSpPr/>
            <p:nvPr/>
          </p:nvSpPr>
          <p:spPr>
            <a:xfrm>
              <a:off x="485018" y="1282992"/>
              <a:ext cx="491983" cy="1705591"/>
            </a:xfrm>
            <a:custGeom>
              <a:avLst/>
              <a:gdLst/>
              <a:ahLst/>
              <a:cxnLst>
                <a:cxn ang="0">
                  <a:pos x="wd2" y="hd2"/>
                </a:cxn>
                <a:cxn ang="5400000">
                  <a:pos x="wd2" y="hd2"/>
                </a:cxn>
                <a:cxn ang="10800000">
                  <a:pos x="wd2" y="hd2"/>
                </a:cxn>
                <a:cxn ang="16200000">
                  <a:pos x="wd2" y="hd2"/>
                </a:cxn>
              </a:cxnLst>
              <a:rect l="0" t="0" r="r" b="b"/>
              <a:pathLst>
                <a:path w="20160" h="21600" extrusionOk="0">
                  <a:moveTo>
                    <a:pt x="20160" y="0"/>
                  </a:moveTo>
                  <a:cubicBezTo>
                    <a:pt x="10972" y="3707"/>
                    <a:pt x="1784" y="7415"/>
                    <a:pt x="172" y="11015"/>
                  </a:cubicBezTo>
                  <a:cubicBezTo>
                    <a:pt x="-1440" y="14615"/>
                    <a:pt x="8769" y="19883"/>
                    <a:pt x="10488" y="21600"/>
                  </a:cubicBezTo>
                </a:path>
              </a:pathLst>
            </a:custGeom>
            <a:noFill/>
            <a:ln w="28575" cap="flat">
              <a:solidFill>
                <a:srgbClr val="FF0000"/>
              </a:solidFill>
              <a:prstDash val="solid"/>
              <a:bevel/>
              <a:headEnd type="triangle" w="med" len="med"/>
              <a:tailEnd type="triangle" w="med" len="med"/>
            </a:ln>
            <a:effectLst/>
          </p:spPr>
          <p:txBody>
            <a:bodyPr wrap="square" lIns="0" tIns="0" rIns="0" bIns="0" numCol="1" anchor="ctr">
              <a:noAutofit/>
            </a:bodyPr>
            <a:lstStyle/>
            <a:p>
              <a:pPr lvl="0" algn="ctr">
                <a:defRPr>
                  <a:latin typeface="Times New Roman"/>
                  <a:ea typeface="Times New Roman"/>
                  <a:cs typeface="Times New Roman"/>
                  <a:sym typeface="Times New Roman"/>
                </a:defRPr>
              </a:pPr>
              <a:endParaRPr/>
            </a:p>
          </p:txBody>
        </p:sp>
        <p:sp>
          <p:nvSpPr>
            <p:cNvPr id="1172" name="Shape 1172"/>
            <p:cNvSpPr/>
            <p:nvPr/>
          </p:nvSpPr>
          <p:spPr>
            <a:xfrm>
              <a:off x="1368919" y="1745284"/>
              <a:ext cx="603128" cy="423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S</a:t>
              </a:r>
              <a:r>
                <a:rPr sz="2000" baseline="-25000"/>
                <a:t>1/2</a:t>
              </a:r>
            </a:p>
          </p:txBody>
        </p:sp>
        <p:sp>
          <p:nvSpPr>
            <p:cNvPr id="1173" name="Shape 1173"/>
            <p:cNvSpPr/>
            <p:nvPr/>
          </p:nvSpPr>
          <p:spPr>
            <a:xfrm>
              <a:off x="739405" y="0"/>
              <a:ext cx="603129"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P</a:t>
              </a:r>
              <a:r>
                <a:rPr sz="2000" baseline="-25000"/>
                <a:t>1/2</a:t>
              </a:r>
            </a:p>
          </p:txBody>
        </p:sp>
        <p:sp>
          <p:nvSpPr>
            <p:cNvPr id="1174" name="Shape 1174"/>
            <p:cNvSpPr/>
            <p:nvPr/>
          </p:nvSpPr>
          <p:spPr>
            <a:xfrm>
              <a:off x="369291" y="185057"/>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75" name="Shape 1175"/>
            <p:cNvSpPr/>
            <p:nvPr/>
          </p:nvSpPr>
          <p:spPr>
            <a:xfrm>
              <a:off x="978891" y="1937657"/>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176" name="Shape 1176"/>
            <p:cNvSpPr/>
            <p:nvPr/>
          </p:nvSpPr>
          <p:spPr>
            <a:xfrm flipH="1" flipV="1">
              <a:off x="559791" y="175532"/>
              <a:ext cx="666750" cy="1743076"/>
            </a:xfrm>
            <a:prstGeom prst="line">
              <a:avLst/>
            </a:prstGeom>
            <a:noFill/>
            <a:ln w="28575" cap="flat">
              <a:solidFill>
                <a:srgbClr val="0070C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1189" name="Group 1189"/>
            <p:cNvGrpSpPr/>
            <p:nvPr/>
          </p:nvGrpSpPr>
          <p:grpSpPr>
            <a:xfrm>
              <a:off x="385077" y="161054"/>
              <a:ext cx="794601" cy="1799562"/>
              <a:chOff x="0" y="0"/>
              <a:chExt cx="794599" cy="1799560"/>
            </a:xfrm>
          </p:grpSpPr>
          <p:sp>
            <p:nvSpPr>
              <p:cNvPr id="1177" name="Shape 1177"/>
              <p:cNvSpPr/>
              <p:nvPr/>
            </p:nvSpPr>
            <p:spPr>
              <a:xfrm rot="9539070">
                <a:off x="564127" y="1550900"/>
                <a:ext cx="197488" cy="220586"/>
              </a:xfrm>
              <a:prstGeom prst="triangle">
                <a:avLst/>
              </a:prstGeom>
              <a:solidFill>
                <a:srgbClr val="0070C0"/>
              </a:solidFill>
              <a:ln w="12700" cap="flat">
                <a:noFill/>
                <a:miter lim="400000"/>
              </a:ln>
              <a:effectLst/>
            </p:spPr>
            <p:txBody>
              <a:bodyPr wrap="square" lIns="0" tIns="0" rIns="0" bIns="0" numCol="1" anchor="ctr">
                <a:noAutofit/>
              </a:bodyPr>
              <a:lstStyle/>
              <a:p>
                <a:pPr lvl="0"/>
                <a:endParaRPr/>
              </a:p>
            </p:txBody>
          </p:sp>
          <p:grpSp>
            <p:nvGrpSpPr>
              <p:cNvPr id="1188" name="Group 1188"/>
              <p:cNvGrpSpPr/>
              <p:nvPr/>
            </p:nvGrpSpPr>
            <p:grpSpPr>
              <a:xfrm>
                <a:off x="-1" y="-1"/>
                <a:ext cx="622120" cy="1601004"/>
                <a:chOff x="0" y="0"/>
                <a:chExt cx="622118" cy="1601002"/>
              </a:xfrm>
            </p:grpSpPr>
            <p:sp>
              <p:nvSpPr>
                <p:cNvPr id="1178" name="Shape 1178"/>
                <p:cNvSpPr/>
                <p:nvPr/>
              </p:nvSpPr>
              <p:spPr>
                <a:xfrm rot="4139070">
                  <a:off x="116885" y="36075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79" name="Shape 1179"/>
                <p:cNvSpPr/>
                <p:nvPr/>
              </p:nvSpPr>
              <p:spPr>
                <a:xfrm rot="14939070">
                  <a:off x="102475" y="543516"/>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80" name="Shape 1180"/>
                <p:cNvSpPr/>
                <p:nvPr/>
              </p:nvSpPr>
              <p:spPr>
                <a:xfrm rot="4139070">
                  <a:off x="235545" y="669621"/>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81" name="Shape 1181"/>
                <p:cNvSpPr/>
                <p:nvPr/>
              </p:nvSpPr>
              <p:spPr>
                <a:xfrm rot="14939070">
                  <a:off x="221134" y="85238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82" name="Shape 1182"/>
                <p:cNvSpPr/>
                <p:nvPr/>
              </p:nvSpPr>
              <p:spPr>
                <a:xfrm rot="4139070">
                  <a:off x="354204" y="978490"/>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83" name="Shape 1183"/>
                <p:cNvSpPr/>
                <p:nvPr/>
              </p:nvSpPr>
              <p:spPr>
                <a:xfrm rot="14939070">
                  <a:off x="339794" y="1161254"/>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84" name="Shape 1184"/>
                <p:cNvSpPr/>
                <p:nvPr/>
              </p:nvSpPr>
              <p:spPr>
                <a:xfrm rot="4139070">
                  <a:off x="472864" y="1287359"/>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85" name="Shape 1185"/>
                <p:cNvSpPr/>
                <p:nvPr/>
              </p:nvSpPr>
              <p:spPr>
                <a:xfrm rot="14939070">
                  <a:off x="458453" y="147012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86" name="Shape 1186"/>
                <p:cNvSpPr/>
                <p:nvPr/>
              </p:nvSpPr>
              <p:spPr>
                <a:xfrm rot="4139070">
                  <a:off x="-1774" y="51884"/>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187" name="Shape 1187"/>
                <p:cNvSpPr/>
                <p:nvPr/>
              </p:nvSpPr>
              <p:spPr>
                <a:xfrm rot="14939070">
                  <a:off x="-16185" y="234647"/>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grpSp>
        </p:grpSp>
        <p:sp>
          <p:nvSpPr>
            <p:cNvPr id="1190" name="Shape 1190"/>
            <p:cNvSpPr/>
            <p:nvPr/>
          </p:nvSpPr>
          <p:spPr>
            <a:xfrm>
              <a:off x="482843" y="2149463"/>
              <a:ext cx="1463909" cy="35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800"/>
              </a:lvl1pPr>
            </a:lstStyle>
            <a:p>
              <a:pPr lvl="0"/>
              <a:r>
                <a:t>Laser cooling</a:t>
              </a:r>
            </a:p>
          </p:txBody>
        </p:sp>
        <p:sp>
          <p:nvSpPr>
            <p:cNvPr id="1191" name="Shape 1191"/>
            <p:cNvSpPr/>
            <p:nvPr/>
          </p:nvSpPr>
          <p:spPr>
            <a:xfrm>
              <a:off x="0" y="1047069"/>
              <a:ext cx="612438" cy="437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a:t>Hg</a:t>
              </a:r>
              <a:r>
                <a:rPr sz="2400" baseline="30000"/>
                <a:t>+</a:t>
              </a:r>
            </a:p>
          </p:txBody>
        </p:sp>
      </p:grpSp>
      <p:sp>
        <p:nvSpPr>
          <p:cNvPr id="1193" name="Shape 1193"/>
          <p:cNvSpPr/>
          <p:nvPr/>
        </p:nvSpPr>
        <p:spPr>
          <a:xfrm rot="7940483" flipH="1">
            <a:off x="4692390" y="4014704"/>
            <a:ext cx="208405" cy="1880917"/>
          </a:xfrm>
          <a:custGeom>
            <a:avLst/>
            <a:gdLst/>
            <a:ahLst/>
            <a:cxnLst>
              <a:cxn ang="0">
                <a:pos x="wd2" y="hd2"/>
              </a:cxn>
              <a:cxn ang="5400000">
                <a:pos x="wd2" y="hd2"/>
              </a:cxn>
              <a:cxn ang="10800000">
                <a:pos x="wd2" y="hd2"/>
              </a:cxn>
              <a:cxn ang="16200000">
                <a:pos x="wd2" y="hd2"/>
              </a:cxn>
            </a:cxnLst>
            <a:rect l="0" t="0" r="r" b="b"/>
            <a:pathLst>
              <a:path w="20296" h="21600" extrusionOk="0">
                <a:moveTo>
                  <a:pt x="1782" y="0"/>
                </a:moveTo>
                <a:cubicBezTo>
                  <a:pt x="239" y="3655"/>
                  <a:pt x="-1304" y="7310"/>
                  <a:pt x="1782" y="10910"/>
                </a:cubicBezTo>
                <a:cubicBezTo>
                  <a:pt x="4867" y="14510"/>
                  <a:pt x="17210" y="19855"/>
                  <a:pt x="20296" y="21600"/>
                </a:cubicBezTo>
              </a:path>
            </a:pathLst>
          </a:custGeom>
          <a:ln w="28575">
            <a:solidFill>
              <a:srgbClr val="FF0000"/>
            </a:solidFill>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194" name="Shape 1194"/>
          <p:cNvSpPr/>
          <p:nvPr/>
        </p:nvSpPr>
        <p:spPr>
          <a:xfrm>
            <a:off x="6276368" y="3566250"/>
            <a:ext cx="1247631" cy="55844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0000"/>
            </a:solidFill>
          </a:ln>
        </p:spPr>
        <p:txBody>
          <a:bodyPr lIns="0" tIns="0" rIns="0" bIns="0" anchor="ctr"/>
          <a:lstStyle/>
          <a:p>
            <a:pPr lvl="0" algn="ctr">
              <a:defRPr sz="2000">
                <a:solidFill>
                  <a:srgbClr val="FFFFFF"/>
                </a:solidFill>
                <a:latin typeface="Times New Roman"/>
                <a:ea typeface="Times New Roman"/>
                <a:cs typeface="Times New Roman"/>
                <a:sym typeface="Times New Roman"/>
              </a:defRPr>
            </a:pPr>
            <a:endParaRPr/>
          </a:p>
        </p:txBody>
      </p:sp>
      <p:grpSp>
        <p:nvGrpSpPr>
          <p:cNvPr id="1204" name="Group 1204"/>
          <p:cNvGrpSpPr/>
          <p:nvPr/>
        </p:nvGrpSpPr>
        <p:grpSpPr>
          <a:xfrm>
            <a:off x="3315019" y="2971527"/>
            <a:ext cx="5828981" cy="3768331"/>
            <a:chOff x="0" y="0"/>
            <a:chExt cx="5828980" cy="3768330"/>
          </a:xfrm>
        </p:grpSpPr>
        <p:grpSp>
          <p:nvGrpSpPr>
            <p:cNvPr id="1200" name="Group 1200"/>
            <p:cNvGrpSpPr/>
            <p:nvPr/>
          </p:nvGrpSpPr>
          <p:grpSpPr>
            <a:xfrm>
              <a:off x="2158679" y="131367"/>
              <a:ext cx="3670301" cy="3636964"/>
              <a:chOff x="0" y="0"/>
              <a:chExt cx="3670300" cy="3636962"/>
            </a:xfrm>
          </p:grpSpPr>
          <p:sp>
            <p:nvSpPr>
              <p:cNvPr id="1195" name="Shape 1195"/>
              <p:cNvSpPr/>
              <p:nvPr/>
            </p:nvSpPr>
            <p:spPr>
              <a:xfrm rot="5400000">
                <a:off x="2522690" y="629268"/>
                <a:ext cx="304801" cy="762001"/>
              </a:xfrm>
              <a:prstGeom prst="triangle">
                <a:avLst/>
              </a:prstGeom>
              <a:solidFill>
                <a:srgbClr val="0070C0"/>
              </a:solidFill>
              <a:ln w="12700" cap="flat">
                <a:noFill/>
                <a:miter lim="4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1196" name="Shape 1196"/>
              <p:cNvSpPr/>
              <p:nvPr/>
            </p:nvSpPr>
            <p:spPr>
              <a:xfrm>
                <a:off x="926043" y="517080"/>
                <a:ext cx="1120786" cy="4370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a:t>194 nm</a:t>
                </a:r>
              </a:p>
            </p:txBody>
          </p:sp>
          <p:pic>
            <p:nvPicPr>
              <p:cNvPr id="1197" name="image2.jpg" descr="C:\Dave\dave_pics\blueion2.jpg"/>
              <p:cNvPicPr/>
              <p:nvPr/>
            </p:nvPicPr>
            <p:blipFill>
              <a:blip r:embed="rId2">
                <a:extLst/>
              </a:blip>
              <a:srcRect t="1378" b="1378"/>
              <a:stretch>
                <a:fillRect/>
              </a:stretch>
            </p:blipFill>
            <p:spPr>
              <a:xfrm>
                <a:off x="0" y="-1"/>
                <a:ext cx="3670300" cy="3636964"/>
              </a:xfrm>
              <a:prstGeom prst="rect">
                <a:avLst/>
              </a:prstGeom>
              <a:ln w="38100" cap="flat">
                <a:solidFill>
                  <a:srgbClr val="FFFF00"/>
                </a:solidFill>
                <a:prstDash val="solid"/>
                <a:bevel/>
              </a:ln>
              <a:effectLst/>
            </p:spPr>
          </p:pic>
          <p:sp>
            <p:nvSpPr>
              <p:cNvPr id="1198" name="Shape 1198"/>
              <p:cNvSpPr/>
              <p:nvPr/>
            </p:nvSpPr>
            <p:spPr>
              <a:xfrm>
                <a:off x="1415266" y="1956930"/>
                <a:ext cx="379701" cy="1143001"/>
              </a:xfrm>
              <a:custGeom>
                <a:avLst/>
                <a:gdLst/>
                <a:ahLst/>
                <a:cxnLst>
                  <a:cxn ang="0">
                    <a:pos x="wd2" y="hd2"/>
                  </a:cxn>
                  <a:cxn ang="5400000">
                    <a:pos x="wd2" y="hd2"/>
                  </a:cxn>
                  <a:cxn ang="10800000">
                    <a:pos x="wd2" y="hd2"/>
                  </a:cxn>
                  <a:cxn ang="16200000">
                    <a:pos x="wd2" y="hd2"/>
                  </a:cxn>
                </a:cxnLst>
                <a:rect l="0" t="0" r="r" b="b"/>
                <a:pathLst>
                  <a:path w="18320" h="21600" extrusionOk="0">
                    <a:moveTo>
                      <a:pt x="4649" y="0"/>
                    </a:moveTo>
                    <a:cubicBezTo>
                      <a:pt x="3960" y="1590"/>
                      <a:pt x="-1708" y="8010"/>
                      <a:pt x="513" y="9540"/>
                    </a:cubicBezTo>
                    <a:cubicBezTo>
                      <a:pt x="2735" y="11070"/>
                      <a:pt x="16062" y="7170"/>
                      <a:pt x="17977" y="9180"/>
                    </a:cubicBezTo>
                    <a:cubicBezTo>
                      <a:pt x="19892" y="11190"/>
                      <a:pt x="13228" y="19020"/>
                      <a:pt x="12003" y="21600"/>
                    </a:cubicBezTo>
                  </a:path>
                </a:pathLst>
              </a:custGeom>
              <a:noFill/>
              <a:ln w="22225" cap="flat">
                <a:solidFill>
                  <a:srgbClr val="FFFF00"/>
                </a:solidFill>
                <a:prstDash val="solid"/>
                <a:round/>
                <a:headEnd type="triangle" w="med" len="me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199" name="Shape 1199"/>
              <p:cNvSpPr/>
              <p:nvPr/>
            </p:nvSpPr>
            <p:spPr>
              <a:xfrm>
                <a:off x="749624" y="3099930"/>
                <a:ext cx="2035831" cy="4370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a:solidFill>
                      <a:srgbClr val="FFFFFF"/>
                    </a:solidFill>
                  </a:rPr>
                  <a:t>Single Hg</a:t>
                </a:r>
                <a:r>
                  <a:rPr sz="2400" baseline="30000">
                    <a:solidFill>
                      <a:srgbClr val="FFFFFF"/>
                    </a:solidFill>
                  </a:rPr>
                  <a:t>+</a:t>
                </a:r>
                <a:r>
                  <a:rPr sz="2400">
                    <a:solidFill>
                      <a:srgbClr val="FFFFFF"/>
                    </a:solidFill>
                  </a:rPr>
                  <a:t> ion</a:t>
                </a:r>
              </a:p>
            </p:txBody>
          </p:sp>
        </p:grpSp>
        <p:sp>
          <p:nvSpPr>
            <p:cNvPr id="1201" name="Shape 1201"/>
            <p:cNvSpPr/>
            <p:nvPr/>
          </p:nvSpPr>
          <p:spPr>
            <a:xfrm>
              <a:off x="-1" y="20434"/>
              <a:ext cx="2015992" cy="1989336"/>
            </a:xfrm>
            <a:prstGeom prst="rect">
              <a:avLst/>
            </a:prstGeom>
            <a:noFill/>
            <a:ln w="38100" cap="flat">
              <a:solidFill>
                <a:srgbClr val="FFFF00"/>
              </a:solidFill>
              <a:prstDash val="solid"/>
              <a:bevel/>
            </a:ln>
            <a:effectLst/>
          </p:spPr>
          <p:txBody>
            <a:bodyPr wrap="square" lIns="0" tIns="0" rIns="0" bIns="0" numCol="1" anchor="ctr">
              <a:noAutofit/>
            </a:bodyPr>
            <a:lstStyle/>
            <a:p>
              <a:pPr lvl="0" algn="ctr">
                <a:defRPr sz="2000">
                  <a:solidFill>
                    <a:srgbClr val="FFFFFF"/>
                  </a:solidFill>
                  <a:latin typeface="Times New Roman"/>
                  <a:ea typeface="Times New Roman"/>
                  <a:cs typeface="Times New Roman"/>
                  <a:sym typeface="Times New Roman"/>
                </a:defRPr>
              </a:pPr>
              <a:endParaRPr/>
            </a:p>
          </p:txBody>
        </p:sp>
        <p:sp>
          <p:nvSpPr>
            <p:cNvPr id="1202" name="Shape 1202"/>
            <p:cNvSpPr/>
            <p:nvPr/>
          </p:nvSpPr>
          <p:spPr>
            <a:xfrm>
              <a:off x="-1" y="2009769"/>
              <a:ext cx="2158681" cy="1758561"/>
            </a:xfrm>
            <a:prstGeom prst="line">
              <a:avLst/>
            </a:prstGeom>
            <a:noFill/>
            <a:ln w="28575" cap="flat">
              <a:solidFill>
                <a:srgbClr val="FFFF00"/>
              </a:solidFill>
              <a:prstDash val="dash"/>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203" name="Shape 1203"/>
            <p:cNvSpPr/>
            <p:nvPr/>
          </p:nvSpPr>
          <p:spPr>
            <a:xfrm>
              <a:off x="1971745" y="0"/>
              <a:ext cx="3857235" cy="98962"/>
            </a:xfrm>
            <a:prstGeom prst="line">
              <a:avLst/>
            </a:prstGeom>
            <a:noFill/>
            <a:ln w="28575" cap="flat">
              <a:solidFill>
                <a:srgbClr val="FFFF00"/>
              </a:solidFill>
              <a:prstDash val="dash"/>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04"/>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3" nodeType="afterEffect">
                                  <p:stCondLst>
                                    <p:cond delay="0"/>
                                  </p:stCondLst>
                                  <p:iterate>
                                    <p:tmAbs val="0"/>
                                  </p:iterate>
                                  <p:childTnLst>
                                    <p:set>
                                      <p:cBhvr>
                                        <p:cTn id="13" fill="hold">
                                          <p:stCondLst>
                                            <p:cond delay="0"/>
                                          </p:stCondLst>
                                        </p:cTn>
                                        <p:tgtEl>
                                          <p:spTgt spid="11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3" animBg="1" advAuto="0"/>
      <p:bldP spid="1194" grpId="1" animBg="1" advAuto="0"/>
      <p:bldP spid="1204"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 name="Group 1208"/>
          <p:cNvGrpSpPr/>
          <p:nvPr/>
        </p:nvGrpSpPr>
        <p:grpSpPr>
          <a:xfrm>
            <a:off x="1406326" y="3950508"/>
            <a:ext cx="2830050" cy="2831137"/>
            <a:chOff x="0" y="0"/>
            <a:chExt cx="2830048" cy="2831135"/>
          </a:xfrm>
        </p:grpSpPr>
        <p:sp>
          <p:nvSpPr>
            <p:cNvPr id="1206" name="Shape 1206"/>
            <p:cNvSpPr/>
            <p:nvPr/>
          </p:nvSpPr>
          <p:spPr>
            <a:xfrm rot="2675695">
              <a:off x="514984" y="484586"/>
              <a:ext cx="1553547" cy="2104080"/>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26"/>
                  </a:lnTo>
                  <a:lnTo>
                    <a:pt x="0" y="17726"/>
                  </a:lnTo>
                  <a:lnTo>
                    <a:pt x="0" y="17914"/>
                  </a:lnTo>
                  <a:lnTo>
                    <a:pt x="64" y="18125"/>
                  </a:lnTo>
                  <a:lnTo>
                    <a:pt x="129" y="18313"/>
                  </a:lnTo>
                  <a:lnTo>
                    <a:pt x="386" y="18665"/>
                  </a:lnTo>
                  <a:lnTo>
                    <a:pt x="611" y="19041"/>
                  </a:lnTo>
                  <a:lnTo>
                    <a:pt x="804" y="19205"/>
                  </a:lnTo>
                  <a:lnTo>
                    <a:pt x="1061" y="19346"/>
                  </a:lnTo>
                  <a:lnTo>
                    <a:pt x="1221" y="19534"/>
                  </a:lnTo>
                  <a:lnTo>
                    <a:pt x="1479" y="19722"/>
                  </a:lnTo>
                  <a:lnTo>
                    <a:pt x="1800" y="19839"/>
                  </a:lnTo>
                  <a:lnTo>
                    <a:pt x="2025" y="19980"/>
                  </a:lnTo>
                  <a:lnTo>
                    <a:pt x="2346" y="20168"/>
                  </a:lnTo>
                  <a:lnTo>
                    <a:pt x="2732" y="20309"/>
                  </a:lnTo>
                  <a:lnTo>
                    <a:pt x="3021" y="20426"/>
                  </a:lnTo>
                  <a:lnTo>
                    <a:pt x="3407" y="20520"/>
                  </a:lnTo>
                  <a:lnTo>
                    <a:pt x="4146" y="20802"/>
                  </a:lnTo>
                  <a:lnTo>
                    <a:pt x="4564" y="20896"/>
                  </a:lnTo>
                  <a:lnTo>
                    <a:pt x="4950" y="20966"/>
                  </a:lnTo>
                  <a:lnTo>
                    <a:pt x="5818" y="21154"/>
                  </a:lnTo>
                  <a:lnTo>
                    <a:pt x="6300" y="21248"/>
                  </a:lnTo>
                  <a:lnTo>
                    <a:pt x="6718" y="21342"/>
                  </a:lnTo>
                  <a:lnTo>
                    <a:pt x="7714" y="21436"/>
                  </a:lnTo>
                  <a:lnTo>
                    <a:pt x="8711" y="21506"/>
                  </a:lnTo>
                  <a:lnTo>
                    <a:pt x="9193" y="21553"/>
                  </a:lnTo>
                  <a:lnTo>
                    <a:pt x="9739" y="21600"/>
                  </a:lnTo>
                  <a:lnTo>
                    <a:pt x="11861" y="21600"/>
                  </a:lnTo>
                  <a:lnTo>
                    <a:pt x="12407" y="21553"/>
                  </a:lnTo>
                  <a:lnTo>
                    <a:pt x="13404" y="21459"/>
                  </a:lnTo>
                  <a:lnTo>
                    <a:pt x="14368" y="21389"/>
                  </a:lnTo>
                  <a:lnTo>
                    <a:pt x="14882" y="21342"/>
                  </a:lnTo>
                  <a:lnTo>
                    <a:pt x="15300" y="21248"/>
                  </a:lnTo>
                  <a:lnTo>
                    <a:pt x="15814" y="21154"/>
                  </a:lnTo>
                  <a:lnTo>
                    <a:pt x="16650" y="20966"/>
                  </a:lnTo>
                  <a:lnTo>
                    <a:pt x="17036" y="20896"/>
                  </a:lnTo>
                  <a:lnTo>
                    <a:pt x="17454" y="20802"/>
                  </a:lnTo>
                  <a:lnTo>
                    <a:pt x="18193" y="20520"/>
                  </a:lnTo>
                  <a:lnTo>
                    <a:pt x="18579" y="20426"/>
                  </a:lnTo>
                  <a:lnTo>
                    <a:pt x="18900" y="20309"/>
                  </a:lnTo>
                  <a:lnTo>
                    <a:pt x="19254" y="20168"/>
                  </a:lnTo>
                  <a:lnTo>
                    <a:pt x="19575" y="19980"/>
                  </a:lnTo>
                  <a:lnTo>
                    <a:pt x="19800" y="19839"/>
                  </a:lnTo>
                  <a:lnTo>
                    <a:pt x="20121" y="19722"/>
                  </a:lnTo>
                  <a:lnTo>
                    <a:pt x="20379" y="19534"/>
                  </a:lnTo>
                  <a:lnTo>
                    <a:pt x="20539" y="19346"/>
                  </a:lnTo>
                  <a:lnTo>
                    <a:pt x="20796" y="19205"/>
                  </a:lnTo>
                  <a:lnTo>
                    <a:pt x="20989" y="19041"/>
                  </a:lnTo>
                  <a:lnTo>
                    <a:pt x="21246" y="18665"/>
                  </a:lnTo>
                  <a:lnTo>
                    <a:pt x="21471" y="18313"/>
                  </a:lnTo>
                  <a:lnTo>
                    <a:pt x="21536" y="18125"/>
                  </a:lnTo>
                  <a:lnTo>
                    <a:pt x="21600" y="17914"/>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207" name="Shape 1207"/>
            <p:cNvSpPr/>
            <p:nvPr/>
          </p:nvSpPr>
          <p:spPr>
            <a:xfrm rot="2675695">
              <a:off x="1226825" y="436658"/>
              <a:ext cx="1558355" cy="7668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209" name="Shape 1209"/>
          <p:cNvSpPr/>
          <p:nvPr/>
        </p:nvSpPr>
        <p:spPr>
          <a:xfrm>
            <a:off x="745654" y="4046344"/>
            <a:ext cx="3429001" cy="152401"/>
          </a:xfrm>
          <a:prstGeom prst="rect">
            <a:avLst/>
          </a:prstGeom>
          <a:solidFill>
            <a:srgbClr val="CC99FF"/>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210" name="Shape 1210"/>
          <p:cNvSpPr/>
          <p:nvPr/>
        </p:nvSpPr>
        <p:spPr>
          <a:xfrm rot="2675695">
            <a:off x="2232412" y="3707717"/>
            <a:ext cx="3097473" cy="1433075"/>
          </a:xfrm>
          <a:custGeom>
            <a:avLst/>
            <a:gdLst/>
            <a:ahLst/>
            <a:cxnLst>
              <a:cxn ang="0">
                <a:pos x="wd2" y="hd2"/>
              </a:cxn>
              <a:cxn ang="5400000">
                <a:pos x="wd2" y="hd2"/>
              </a:cxn>
              <a:cxn ang="10800000">
                <a:pos x="wd2" y="hd2"/>
              </a:cxn>
              <a:cxn ang="16200000">
                <a:pos x="wd2" y="hd2"/>
              </a:cxn>
            </a:cxnLst>
            <a:rect l="0" t="0" r="r" b="b"/>
            <a:pathLst>
              <a:path w="21600" h="21600" extrusionOk="0">
                <a:moveTo>
                  <a:pt x="0" y="1380"/>
                </a:moveTo>
                <a:lnTo>
                  <a:pt x="0" y="9282"/>
                </a:lnTo>
                <a:lnTo>
                  <a:pt x="64" y="9868"/>
                </a:lnTo>
                <a:lnTo>
                  <a:pt x="129" y="10524"/>
                </a:lnTo>
                <a:lnTo>
                  <a:pt x="306" y="11732"/>
                </a:lnTo>
                <a:lnTo>
                  <a:pt x="467" y="12387"/>
                </a:lnTo>
                <a:lnTo>
                  <a:pt x="613" y="12905"/>
                </a:lnTo>
                <a:lnTo>
                  <a:pt x="983" y="14112"/>
                </a:lnTo>
                <a:lnTo>
                  <a:pt x="1483" y="15182"/>
                </a:lnTo>
                <a:lnTo>
                  <a:pt x="1741" y="15700"/>
                </a:lnTo>
                <a:lnTo>
                  <a:pt x="2015" y="16148"/>
                </a:lnTo>
                <a:lnTo>
                  <a:pt x="2321" y="16631"/>
                </a:lnTo>
                <a:lnTo>
                  <a:pt x="2660" y="17080"/>
                </a:lnTo>
                <a:lnTo>
                  <a:pt x="2966" y="17563"/>
                </a:lnTo>
                <a:lnTo>
                  <a:pt x="3337" y="18012"/>
                </a:lnTo>
                <a:lnTo>
                  <a:pt x="4078" y="18805"/>
                </a:lnTo>
                <a:lnTo>
                  <a:pt x="4481" y="19150"/>
                </a:lnTo>
                <a:lnTo>
                  <a:pt x="5352" y="19806"/>
                </a:lnTo>
                <a:lnTo>
                  <a:pt x="5787" y="20151"/>
                </a:lnTo>
                <a:lnTo>
                  <a:pt x="6254" y="20392"/>
                </a:lnTo>
                <a:lnTo>
                  <a:pt x="6722" y="20599"/>
                </a:lnTo>
                <a:lnTo>
                  <a:pt x="7173" y="20875"/>
                </a:lnTo>
                <a:lnTo>
                  <a:pt x="7673" y="21082"/>
                </a:lnTo>
                <a:lnTo>
                  <a:pt x="8173" y="21186"/>
                </a:lnTo>
                <a:lnTo>
                  <a:pt x="8704" y="21324"/>
                </a:lnTo>
                <a:lnTo>
                  <a:pt x="9188" y="21462"/>
                </a:lnTo>
                <a:lnTo>
                  <a:pt x="9720" y="21531"/>
                </a:lnTo>
                <a:lnTo>
                  <a:pt x="10268" y="21600"/>
                </a:lnTo>
                <a:lnTo>
                  <a:pt x="11332" y="21600"/>
                </a:lnTo>
                <a:lnTo>
                  <a:pt x="11880" y="21531"/>
                </a:lnTo>
                <a:lnTo>
                  <a:pt x="12412" y="21462"/>
                </a:lnTo>
                <a:lnTo>
                  <a:pt x="12912" y="21324"/>
                </a:lnTo>
                <a:lnTo>
                  <a:pt x="13427" y="21186"/>
                </a:lnTo>
                <a:lnTo>
                  <a:pt x="13927" y="21082"/>
                </a:lnTo>
                <a:lnTo>
                  <a:pt x="14427" y="20875"/>
                </a:lnTo>
                <a:lnTo>
                  <a:pt x="14894" y="20599"/>
                </a:lnTo>
                <a:lnTo>
                  <a:pt x="15346" y="20392"/>
                </a:lnTo>
                <a:lnTo>
                  <a:pt x="15813" y="20151"/>
                </a:lnTo>
                <a:lnTo>
                  <a:pt x="16684" y="19461"/>
                </a:lnTo>
                <a:lnTo>
                  <a:pt x="17119" y="19150"/>
                </a:lnTo>
                <a:lnTo>
                  <a:pt x="17522" y="18805"/>
                </a:lnTo>
                <a:lnTo>
                  <a:pt x="18263" y="18012"/>
                </a:lnTo>
                <a:lnTo>
                  <a:pt x="18634" y="17563"/>
                </a:lnTo>
                <a:lnTo>
                  <a:pt x="18940" y="17080"/>
                </a:lnTo>
                <a:lnTo>
                  <a:pt x="19279" y="16631"/>
                </a:lnTo>
                <a:lnTo>
                  <a:pt x="19585" y="16148"/>
                </a:lnTo>
                <a:lnTo>
                  <a:pt x="19875" y="15700"/>
                </a:lnTo>
                <a:lnTo>
                  <a:pt x="20359" y="14630"/>
                </a:lnTo>
                <a:lnTo>
                  <a:pt x="20617" y="14112"/>
                </a:lnTo>
                <a:lnTo>
                  <a:pt x="20987" y="12905"/>
                </a:lnTo>
                <a:lnTo>
                  <a:pt x="21133" y="12387"/>
                </a:lnTo>
                <a:lnTo>
                  <a:pt x="21294" y="11732"/>
                </a:lnTo>
                <a:lnTo>
                  <a:pt x="21471" y="10524"/>
                </a:lnTo>
                <a:lnTo>
                  <a:pt x="21536" y="9868"/>
                </a:lnTo>
                <a:lnTo>
                  <a:pt x="21600" y="9282"/>
                </a:lnTo>
                <a:lnTo>
                  <a:pt x="21600" y="0"/>
                </a:lnTo>
                <a:lnTo>
                  <a:pt x="21568" y="656"/>
                </a:lnTo>
                <a:lnTo>
                  <a:pt x="21536" y="1242"/>
                </a:lnTo>
                <a:lnTo>
                  <a:pt x="21471" y="1898"/>
                </a:lnTo>
                <a:lnTo>
                  <a:pt x="21390" y="2519"/>
                </a:lnTo>
                <a:lnTo>
                  <a:pt x="21133" y="3692"/>
                </a:lnTo>
                <a:lnTo>
                  <a:pt x="20987" y="4313"/>
                </a:lnTo>
                <a:lnTo>
                  <a:pt x="20794" y="4900"/>
                </a:lnTo>
                <a:lnTo>
                  <a:pt x="20584" y="5417"/>
                </a:lnTo>
                <a:lnTo>
                  <a:pt x="20359" y="6038"/>
                </a:lnTo>
                <a:lnTo>
                  <a:pt x="20117" y="6556"/>
                </a:lnTo>
                <a:lnTo>
                  <a:pt x="19843" y="7004"/>
                </a:lnTo>
                <a:lnTo>
                  <a:pt x="19553" y="7557"/>
                </a:lnTo>
                <a:lnTo>
                  <a:pt x="18940" y="8488"/>
                </a:lnTo>
                <a:lnTo>
                  <a:pt x="18602" y="8937"/>
                </a:lnTo>
                <a:lnTo>
                  <a:pt x="18263" y="9351"/>
                </a:lnTo>
                <a:lnTo>
                  <a:pt x="17893" y="9730"/>
                </a:lnTo>
                <a:lnTo>
                  <a:pt x="17087" y="10524"/>
                </a:lnTo>
                <a:lnTo>
                  <a:pt x="16684" y="10869"/>
                </a:lnTo>
                <a:lnTo>
                  <a:pt x="16248" y="11111"/>
                </a:lnTo>
                <a:lnTo>
                  <a:pt x="15813" y="11456"/>
                </a:lnTo>
                <a:lnTo>
                  <a:pt x="14894" y="11973"/>
                </a:lnTo>
                <a:lnTo>
                  <a:pt x="14427" y="12180"/>
                </a:lnTo>
                <a:lnTo>
                  <a:pt x="13927" y="12387"/>
                </a:lnTo>
                <a:lnTo>
                  <a:pt x="13427" y="12525"/>
                </a:lnTo>
                <a:lnTo>
                  <a:pt x="12912" y="12663"/>
                </a:lnTo>
                <a:lnTo>
                  <a:pt x="12412" y="12767"/>
                </a:lnTo>
                <a:lnTo>
                  <a:pt x="11880" y="12836"/>
                </a:lnTo>
                <a:lnTo>
                  <a:pt x="11332" y="12905"/>
                </a:lnTo>
                <a:lnTo>
                  <a:pt x="10268" y="12905"/>
                </a:lnTo>
                <a:lnTo>
                  <a:pt x="9720" y="12836"/>
                </a:lnTo>
                <a:lnTo>
                  <a:pt x="9188" y="12767"/>
                </a:lnTo>
                <a:lnTo>
                  <a:pt x="8704" y="12663"/>
                </a:lnTo>
                <a:lnTo>
                  <a:pt x="8173" y="12525"/>
                </a:lnTo>
                <a:lnTo>
                  <a:pt x="7673" y="12387"/>
                </a:lnTo>
                <a:lnTo>
                  <a:pt x="7173" y="12180"/>
                </a:lnTo>
                <a:lnTo>
                  <a:pt x="6722" y="11973"/>
                </a:lnTo>
                <a:lnTo>
                  <a:pt x="5787" y="11456"/>
                </a:lnTo>
                <a:lnTo>
                  <a:pt x="5352" y="11111"/>
                </a:lnTo>
                <a:lnTo>
                  <a:pt x="4916" y="10869"/>
                </a:lnTo>
                <a:lnTo>
                  <a:pt x="4513" y="10524"/>
                </a:lnTo>
                <a:lnTo>
                  <a:pt x="3707" y="9730"/>
                </a:lnTo>
                <a:lnTo>
                  <a:pt x="3337" y="9351"/>
                </a:lnTo>
                <a:lnTo>
                  <a:pt x="2998" y="8937"/>
                </a:lnTo>
                <a:lnTo>
                  <a:pt x="2660" y="8488"/>
                </a:lnTo>
                <a:lnTo>
                  <a:pt x="2047" y="7557"/>
                </a:lnTo>
                <a:lnTo>
                  <a:pt x="1757" y="7004"/>
                </a:lnTo>
                <a:lnTo>
                  <a:pt x="1483" y="6556"/>
                </a:lnTo>
                <a:lnTo>
                  <a:pt x="1241" y="6038"/>
                </a:lnTo>
                <a:lnTo>
                  <a:pt x="1016" y="5417"/>
                </a:lnTo>
                <a:lnTo>
                  <a:pt x="806" y="4900"/>
                </a:lnTo>
                <a:lnTo>
                  <a:pt x="613" y="4313"/>
                </a:lnTo>
                <a:lnTo>
                  <a:pt x="467" y="3692"/>
                </a:lnTo>
                <a:lnTo>
                  <a:pt x="210" y="2519"/>
                </a:lnTo>
                <a:lnTo>
                  <a:pt x="129" y="1898"/>
                </a:lnTo>
                <a:lnTo>
                  <a:pt x="64" y="1242"/>
                </a:lnTo>
                <a:lnTo>
                  <a:pt x="32" y="656"/>
                </a:lnTo>
                <a:lnTo>
                  <a:pt x="0" y="0"/>
                </a:lnTo>
                <a:lnTo>
                  <a:pt x="0" y="1380"/>
                </a:ln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211" name="Shape 1211"/>
          <p:cNvSpPr/>
          <p:nvPr/>
        </p:nvSpPr>
        <p:spPr>
          <a:xfrm rot="2675695">
            <a:off x="2747054" y="3041505"/>
            <a:ext cx="3102283" cy="1730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212" name="Shape 1212"/>
          <p:cNvSpPr/>
          <p:nvPr/>
        </p:nvSpPr>
        <p:spPr>
          <a:xfrm>
            <a:off x="5300128" y="5319312"/>
            <a:ext cx="1233912" cy="54804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3200" baseline="30000"/>
              <a:t>199</a:t>
            </a:r>
            <a:r>
              <a:rPr sz="3200"/>
              <a:t>Hg</a:t>
            </a:r>
            <a:r>
              <a:rPr sz="3200" baseline="30000"/>
              <a:t>+</a:t>
            </a:r>
          </a:p>
        </p:txBody>
      </p:sp>
      <p:sp>
        <p:nvSpPr>
          <p:cNvPr id="1213" name="Shape 1213"/>
          <p:cNvSpPr/>
          <p:nvPr/>
        </p:nvSpPr>
        <p:spPr>
          <a:xfrm rot="2675695">
            <a:off x="3468516" y="3539966"/>
            <a:ext cx="1558357" cy="8291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grpSp>
        <p:nvGrpSpPr>
          <p:cNvPr id="1216" name="Group 1216"/>
          <p:cNvGrpSpPr/>
          <p:nvPr/>
        </p:nvGrpSpPr>
        <p:grpSpPr>
          <a:xfrm>
            <a:off x="3939334" y="1367919"/>
            <a:ext cx="2849528" cy="2857824"/>
            <a:chOff x="0" y="0"/>
            <a:chExt cx="2849526" cy="2857822"/>
          </a:xfrm>
        </p:grpSpPr>
        <p:sp>
          <p:nvSpPr>
            <p:cNvPr id="1214" name="Shape 1214"/>
            <p:cNvSpPr/>
            <p:nvPr/>
          </p:nvSpPr>
          <p:spPr>
            <a:xfrm rot="2675695">
              <a:off x="518349" y="503068"/>
              <a:ext cx="1553546" cy="2113665"/>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34"/>
                  </a:lnTo>
                  <a:lnTo>
                    <a:pt x="0" y="17688"/>
                  </a:lnTo>
                  <a:lnTo>
                    <a:pt x="0" y="17875"/>
                  </a:lnTo>
                  <a:lnTo>
                    <a:pt x="64" y="18086"/>
                  </a:lnTo>
                  <a:lnTo>
                    <a:pt x="193" y="18461"/>
                  </a:lnTo>
                  <a:lnTo>
                    <a:pt x="450" y="18812"/>
                  </a:lnTo>
                  <a:lnTo>
                    <a:pt x="804" y="19164"/>
                  </a:lnTo>
                  <a:lnTo>
                    <a:pt x="996" y="19351"/>
                  </a:lnTo>
                  <a:lnTo>
                    <a:pt x="1221" y="19492"/>
                  </a:lnTo>
                  <a:lnTo>
                    <a:pt x="1479" y="19656"/>
                  </a:lnTo>
                  <a:lnTo>
                    <a:pt x="1736" y="19796"/>
                  </a:lnTo>
                  <a:lnTo>
                    <a:pt x="2025" y="19984"/>
                  </a:lnTo>
                  <a:lnTo>
                    <a:pt x="2668" y="20241"/>
                  </a:lnTo>
                  <a:lnTo>
                    <a:pt x="2957" y="20382"/>
                  </a:lnTo>
                  <a:lnTo>
                    <a:pt x="3696" y="20663"/>
                  </a:lnTo>
                  <a:lnTo>
                    <a:pt x="4082" y="20757"/>
                  </a:lnTo>
                  <a:lnTo>
                    <a:pt x="4500" y="20874"/>
                  </a:lnTo>
                  <a:lnTo>
                    <a:pt x="6236" y="21249"/>
                  </a:lnTo>
                  <a:lnTo>
                    <a:pt x="6718" y="21342"/>
                  </a:lnTo>
                  <a:lnTo>
                    <a:pt x="7168" y="21366"/>
                  </a:lnTo>
                  <a:lnTo>
                    <a:pt x="8164" y="21459"/>
                  </a:lnTo>
                  <a:lnTo>
                    <a:pt x="8711" y="21506"/>
                  </a:lnTo>
                  <a:lnTo>
                    <a:pt x="9193" y="21553"/>
                  </a:lnTo>
                  <a:lnTo>
                    <a:pt x="9739" y="21600"/>
                  </a:lnTo>
                  <a:lnTo>
                    <a:pt x="11861" y="21600"/>
                  </a:lnTo>
                  <a:lnTo>
                    <a:pt x="12407" y="21553"/>
                  </a:lnTo>
                  <a:lnTo>
                    <a:pt x="12889" y="21506"/>
                  </a:lnTo>
                  <a:lnTo>
                    <a:pt x="13468" y="21459"/>
                  </a:lnTo>
                  <a:lnTo>
                    <a:pt x="14432" y="21366"/>
                  </a:lnTo>
                  <a:lnTo>
                    <a:pt x="14882" y="21342"/>
                  </a:lnTo>
                  <a:lnTo>
                    <a:pt x="15364" y="21249"/>
                  </a:lnTo>
                  <a:lnTo>
                    <a:pt x="17100" y="20874"/>
                  </a:lnTo>
                  <a:lnTo>
                    <a:pt x="17518" y="20757"/>
                  </a:lnTo>
                  <a:lnTo>
                    <a:pt x="17904" y="20663"/>
                  </a:lnTo>
                  <a:lnTo>
                    <a:pt x="18643" y="20382"/>
                  </a:lnTo>
                  <a:lnTo>
                    <a:pt x="19254" y="20124"/>
                  </a:lnTo>
                  <a:lnTo>
                    <a:pt x="19575" y="19984"/>
                  </a:lnTo>
                  <a:lnTo>
                    <a:pt x="19864" y="19796"/>
                  </a:lnTo>
                  <a:lnTo>
                    <a:pt x="20121" y="19656"/>
                  </a:lnTo>
                  <a:lnTo>
                    <a:pt x="20379" y="19492"/>
                  </a:lnTo>
                  <a:lnTo>
                    <a:pt x="20604" y="19351"/>
                  </a:lnTo>
                  <a:lnTo>
                    <a:pt x="20989" y="19000"/>
                  </a:lnTo>
                  <a:lnTo>
                    <a:pt x="21182" y="18812"/>
                  </a:lnTo>
                  <a:lnTo>
                    <a:pt x="21407" y="18461"/>
                  </a:lnTo>
                  <a:lnTo>
                    <a:pt x="21536" y="18086"/>
                  </a:lnTo>
                  <a:lnTo>
                    <a:pt x="21600" y="17875"/>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215" name="Shape 1215"/>
            <p:cNvSpPr/>
            <p:nvPr/>
          </p:nvSpPr>
          <p:spPr>
            <a:xfrm rot="2675695">
              <a:off x="1244619" y="435968"/>
              <a:ext cx="1558357" cy="7716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217" name="Shape 1217"/>
          <p:cNvSpPr/>
          <p:nvPr/>
        </p:nvSpPr>
        <p:spPr>
          <a:xfrm rot="2675695">
            <a:off x="3454086" y="3956946"/>
            <a:ext cx="1250533" cy="335503"/>
          </a:xfrm>
          <a:custGeom>
            <a:avLst/>
            <a:gdLst/>
            <a:ahLst/>
            <a:cxnLst>
              <a:cxn ang="0">
                <a:pos x="wd2" y="hd2"/>
              </a:cxn>
              <a:cxn ang="5400000">
                <a:pos x="wd2" y="hd2"/>
              </a:cxn>
              <a:cxn ang="10800000">
                <a:pos x="wd2" y="hd2"/>
              </a:cxn>
              <a:cxn ang="16200000">
                <a:pos x="wd2" y="hd2"/>
              </a:cxn>
            </a:cxnLst>
            <a:rect l="0" t="0" r="r" b="b"/>
            <a:pathLst>
              <a:path w="21600" h="21600" extrusionOk="0">
                <a:moveTo>
                  <a:pt x="21520" y="10654"/>
                </a:moveTo>
                <a:lnTo>
                  <a:pt x="21042" y="9632"/>
                </a:lnTo>
                <a:lnTo>
                  <a:pt x="20843" y="9049"/>
                </a:lnTo>
                <a:lnTo>
                  <a:pt x="20524" y="8465"/>
                </a:lnTo>
                <a:lnTo>
                  <a:pt x="20285" y="7881"/>
                </a:lnTo>
                <a:lnTo>
                  <a:pt x="19966" y="7297"/>
                </a:lnTo>
                <a:lnTo>
                  <a:pt x="19767" y="6714"/>
                </a:lnTo>
                <a:lnTo>
                  <a:pt x="19448" y="6130"/>
                </a:lnTo>
                <a:lnTo>
                  <a:pt x="19129" y="5984"/>
                </a:lnTo>
                <a:lnTo>
                  <a:pt x="18531" y="4816"/>
                </a:lnTo>
                <a:lnTo>
                  <a:pt x="17934" y="4232"/>
                </a:lnTo>
                <a:lnTo>
                  <a:pt x="17615" y="3649"/>
                </a:lnTo>
                <a:lnTo>
                  <a:pt x="17017" y="3065"/>
                </a:lnTo>
                <a:lnTo>
                  <a:pt x="16618" y="2481"/>
                </a:lnTo>
                <a:lnTo>
                  <a:pt x="15224" y="1459"/>
                </a:lnTo>
                <a:lnTo>
                  <a:pt x="14945" y="1459"/>
                </a:lnTo>
                <a:lnTo>
                  <a:pt x="14187" y="876"/>
                </a:lnTo>
                <a:lnTo>
                  <a:pt x="13869" y="584"/>
                </a:lnTo>
                <a:lnTo>
                  <a:pt x="13470" y="584"/>
                </a:lnTo>
                <a:lnTo>
                  <a:pt x="13111" y="292"/>
                </a:lnTo>
                <a:lnTo>
                  <a:pt x="12314" y="292"/>
                </a:lnTo>
                <a:lnTo>
                  <a:pt x="11956" y="0"/>
                </a:lnTo>
                <a:lnTo>
                  <a:pt x="9644" y="0"/>
                </a:lnTo>
                <a:lnTo>
                  <a:pt x="9286" y="292"/>
                </a:lnTo>
                <a:lnTo>
                  <a:pt x="8489" y="292"/>
                </a:lnTo>
                <a:lnTo>
                  <a:pt x="8130" y="584"/>
                </a:lnTo>
                <a:lnTo>
                  <a:pt x="7731" y="584"/>
                </a:lnTo>
                <a:lnTo>
                  <a:pt x="7452" y="876"/>
                </a:lnTo>
                <a:lnTo>
                  <a:pt x="6655" y="1459"/>
                </a:lnTo>
                <a:lnTo>
                  <a:pt x="6376" y="1459"/>
                </a:lnTo>
                <a:lnTo>
                  <a:pt x="5619" y="2043"/>
                </a:lnTo>
                <a:lnTo>
                  <a:pt x="4982" y="2481"/>
                </a:lnTo>
                <a:lnTo>
                  <a:pt x="4623" y="3065"/>
                </a:lnTo>
                <a:lnTo>
                  <a:pt x="3985" y="3649"/>
                </a:lnTo>
                <a:lnTo>
                  <a:pt x="3706" y="4232"/>
                </a:lnTo>
                <a:lnTo>
                  <a:pt x="3069" y="4816"/>
                </a:lnTo>
                <a:lnTo>
                  <a:pt x="2471" y="5984"/>
                </a:lnTo>
                <a:lnTo>
                  <a:pt x="2152" y="6130"/>
                </a:lnTo>
                <a:lnTo>
                  <a:pt x="1833" y="6714"/>
                </a:lnTo>
                <a:lnTo>
                  <a:pt x="1634" y="7297"/>
                </a:lnTo>
                <a:lnTo>
                  <a:pt x="1315" y="7881"/>
                </a:lnTo>
                <a:lnTo>
                  <a:pt x="1076" y="8465"/>
                </a:lnTo>
                <a:lnTo>
                  <a:pt x="797" y="9049"/>
                </a:lnTo>
                <a:lnTo>
                  <a:pt x="319" y="10070"/>
                </a:lnTo>
                <a:lnTo>
                  <a:pt x="80" y="10654"/>
                </a:lnTo>
                <a:lnTo>
                  <a:pt x="0" y="10654"/>
                </a:lnTo>
                <a:lnTo>
                  <a:pt x="478" y="11822"/>
                </a:lnTo>
                <a:lnTo>
                  <a:pt x="717" y="12697"/>
                </a:lnTo>
                <a:lnTo>
                  <a:pt x="996" y="13135"/>
                </a:lnTo>
                <a:lnTo>
                  <a:pt x="1235" y="13719"/>
                </a:lnTo>
                <a:lnTo>
                  <a:pt x="1554" y="14303"/>
                </a:lnTo>
                <a:lnTo>
                  <a:pt x="1793" y="14595"/>
                </a:lnTo>
                <a:lnTo>
                  <a:pt x="2391" y="15762"/>
                </a:lnTo>
                <a:lnTo>
                  <a:pt x="2710" y="16346"/>
                </a:lnTo>
                <a:lnTo>
                  <a:pt x="2989" y="16638"/>
                </a:lnTo>
                <a:lnTo>
                  <a:pt x="3308" y="17076"/>
                </a:lnTo>
                <a:lnTo>
                  <a:pt x="3627" y="17368"/>
                </a:lnTo>
                <a:lnTo>
                  <a:pt x="3906" y="17951"/>
                </a:lnTo>
                <a:lnTo>
                  <a:pt x="4224" y="18243"/>
                </a:lnTo>
                <a:lnTo>
                  <a:pt x="4623" y="18535"/>
                </a:lnTo>
                <a:lnTo>
                  <a:pt x="4902" y="18827"/>
                </a:lnTo>
                <a:lnTo>
                  <a:pt x="5300" y="19411"/>
                </a:lnTo>
                <a:lnTo>
                  <a:pt x="5619" y="19703"/>
                </a:lnTo>
                <a:lnTo>
                  <a:pt x="5978" y="19995"/>
                </a:lnTo>
                <a:lnTo>
                  <a:pt x="6297" y="20141"/>
                </a:lnTo>
                <a:lnTo>
                  <a:pt x="6655" y="20141"/>
                </a:lnTo>
                <a:lnTo>
                  <a:pt x="7054" y="20432"/>
                </a:lnTo>
                <a:lnTo>
                  <a:pt x="7373" y="20724"/>
                </a:lnTo>
                <a:lnTo>
                  <a:pt x="7731" y="21016"/>
                </a:lnTo>
                <a:lnTo>
                  <a:pt x="8130" y="21016"/>
                </a:lnTo>
                <a:lnTo>
                  <a:pt x="8489" y="21308"/>
                </a:lnTo>
                <a:lnTo>
                  <a:pt x="9286" y="21308"/>
                </a:lnTo>
                <a:lnTo>
                  <a:pt x="9644" y="21600"/>
                </a:lnTo>
                <a:lnTo>
                  <a:pt x="11956" y="21600"/>
                </a:lnTo>
                <a:lnTo>
                  <a:pt x="12314" y="21308"/>
                </a:lnTo>
                <a:lnTo>
                  <a:pt x="13111" y="21308"/>
                </a:lnTo>
                <a:lnTo>
                  <a:pt x="13470" y="21016"/>
                </a:lnTo>
                <a:lnTo>
                  <a:pt x="13869" y="21016"/>
                </a:lnTo>
                <a:lnTo>
                  <a:pt x="14227" y="20724"/>
                </a:lnTo>
                <a:lnTo>
                  <a:pt x="14546" y="20432"/>
                </a:lnTo>
                <a:lnTo>
                  <a:pt x="14945" y="20141"/>
                </a:lnTo>
                <a:lnTo>
                  <a:pt x="15303" y="20141"/>
                </a:lnTo>
                <a:lnTo>
                  <a:pt x="15622" y="19995"/>
                </a:lnTo>
                <a:lnTo>
                  <a:pt x="16021" y="19703"/>
                </a:lnTo>
                <a:lnTo>
                  <a:pt x="16300" y="19411"/>
                </a:lnTo>
                <a:lnTo>
                  <a:pt x="16698" y="18827"/>
                </a:lnTo>
                <a:lnTo>
                  <a:pt x="17017" y="18535"/>
                </a:lnTo>
                <a:lnTo>
                  <a:pt x="17376" y="18243"/>
                </a:lnTo>
                <a:lnTo>
                  <a:pt x="17694" y="17951"/>
                </a:lnTo>
                <a:lnTo>
                  <a:pt x="18013" y="17368"/>
                </a:lnTo>
                <a:lnTo>
                  <a:pt x="18292" y="17076"/>
                </a:lnTo>
                <a:lnTo>
                  <a:pt x="18611" y="16638"/>
                </a:lnTo>
                <a:lnTo>
                  <a:pt x="18930" y="16346"/>
                </a:lnTo>
                <a:lnTo>
                  <a:pt x="19528" y="15178"/>
                </a:lnTo>
                <a:lnTo>
                  <a:pt x="19846" y="14595"/>
                </a:lnTo>
                <a:lnTo>
                  <a:pt x="20046" y="14303"/>
                </a:lnTo>
                <a:lnTo>
                  <a:pt x="20365" y="13719"/>
                </a:lnTo>
                <a:lnTo>
                  <a:pt x="20604" y="13135"/>
                </a:lnTo>
                <a:lnTo>
                  <a:pt x="20923" y="12697"/>
                </a:lnTo>
                <a:lnTo>
                  <a:pt x="21122" y="11822"/>
                </a:lnTo>
                <a:lnTo>
                  <a:pt x="21600" y="10654"/>
                </a:lnTo>
                <a:lnTo>
                  <a:pt x="21520" y="10654"/>
                </a:lnTo>
                <a:close/>
              </a:path>
            </a:pathLst>
          </a:custGeom>
          <a:solidFill>
            <a:srgbClr val="EAEAEA"/>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218" name="Shape 1218"/>
          <p:cNvSpPr/>
          <p:nvPr/>
        </p:nvSpPr>
        <p:spPr>
          <a:xfrm>
            <a:off x="3717454" y="4046344"/>
            <a:ext cx="4343401" cy="152401"/>
          </a:xfrm>
          <a:prstGeom prst="rect">
            <a:avLst/>
          </a:prstGeom>
          <a:solidFill>
            <a:srgbClr val="CC99FF"/>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219" name="Shape 1219"/>
          <p:cNvSpPr/>
          <p:nvPr/>
        </p:nvSpPr>
        <p:spPr>
          <a:xfrm rot="1822683">
            <a:off x="4043529" y="4065830"/>
            <a:ext cx="107857" cy="113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a:solidFill>
              <a:srgbClr val="0066FF"/>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1220" name="Shape 1220"/>
          <p:cNvSpPr/>
          <p:nvPr/>
        </p:nvSpPr>
        <p:spPr>
          <a:xfrm rot="3188113">
            <a:off x="3603040" y="4098537"/>
            <a:ext cx="381001" cy="152401"/>
          </a:xfrm>
          <a:prstGeom prst="rect">
            <a:avLst/>
          </a:prstGeom>
          <a:solidFill>
            <a:srgbClr val="80808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221" name="Shape 1221"/>
          <p:cNvSpPr/>
          <p:nvPr/>
        </p:nvSpPr>
        <p:spPr>
          <a:xfrm rot="5400000">
            <a:off x="7908453" y="3741544"/>
            <a:ext cx="304801" cy="762001"/>
          </a:xfrm>
          <a:prstGeom prst="triangle">
            <a:avLst/>
          </a:prstGeom>
          <a:solidFill>
            <a:srgbClr val="CC99FF"/>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222" name="Shape 1222"/>
          <p:cNvSpPr/>
          <p:nvPr/>
        </p:nvSpPr>
        <p:spPr>
          <a:xfrm flipH="1" flipV="1">
            <a:off x="1932991" y="5138484"/>
            <a:ext cx="381001" cy="3048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223" name="Shape 1223"/>
          <p:cNvSpPr/>
          <p:nvPr/>
        </p:nvSpPr>
        <p:spPr>
          <a:xfrm>
            <a:off x="2771191" y="5824283"/>
            <a:ext cx="381000" cy="304802"/>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224" name="Shape 1224"/>
          <p:cNvSpPr/>
          <p:nvPr/>
        </p:nvSpPr>
        <p:spPr>
          <a:xfrm>
            <a:off x="2194248" y="5454170"/>
            <a:ext cx="612141"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pPr lvl="0">
              <a:defRPr sz="1800"/>
            </a:pPr>
            <a:r>
              <a:rPr sz="1600"/>
              <a:t>1 mm</a:t>
            </a:r>
          </a:p>
        </p:txBody>
      </p:sp>
      <p:sp>
        <p:nvSpPr>
          <p:cNvPr id="1225" name="Shape 1225"/>
          <p:cNvSpPr/>
          <p:nvPr/>
        </p:nvSpPr>
        <p:spPr>
          <a:xfrm rot="7940483" flipH="1">
            <a:off x="4627002" y="3962628"/>
            <a:ext cx="208404" cy="1880917"/>
          </a:xfrm>
          <a:custGeom>
            <a:avLst/>
            <a:gdLst/>
            <a:ahLst/>
            <a:cxnLst>
              <a:cxn ang="0">
                <a:pos x="wd2" y="hd2"/>
              </a:cxn>
              <a:cxn ang="5400000">
                <a:pos x="wd2" y="hd2"/>
              </a:cxn>
              <a:cxn ang="10800000">
                <a:pos x="wd2" y="hd2"/>
              </a:cxn>
              <a:cxn ang="16200000">
                <a:pos x="wd2" y="hd2"/>
              </a:cxn>
            </a:cxnLst>
            <a:rect l="0" t="0" r="r" b="b"/>
            <a:pathLst>
              <a:path w="20296" h="21600" extrusionOk="0">
                <a:moveTo>
                  <a:pt x="1782" y="0"/>
                </a:moveTo>
                <a:cubicBezTo>
                  <a:pt x="239" y="3655"/>
                  <a:pt x="-1304" y="7310"/>
                  <a:pt x="1782" y="10910"/>
                </a:cubicBezTo>
                <a:cubicBezTo>
                  <a:pt x="4867" y="14510"/>
                  <a:pt x="17210" y="19855"/>
                  <a:pt x="20296" y="21600"/>
                </a:cubicBezTo>
              </a:path>
            </a:pathLst>
          </a:custGeom>
          <a:ln w="28575">
            <a:solidFill>
              <a:srgbClr val="FF0000"/>
            </a:solidFill>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226" name="Shape 1226"/>
          <p:cNvSpPr/>
          <p:nvPr/>
        </p:nvSpPr>
        <p:spPr>
          <a:xfrm>
            <a:off x="750515" y="2340754"/>
            <a:ext cx="1123668" cy="1705592"/>
          </a:xfrm>
          <a:custGeom>
            <a:avLst/>
            <a:gdLst/>
            <a:ahLst/>
            <a:cxnLst>
              <a:cxn ang="0">
                <a:pos x="wd2" y="hd2"/>
              </a:cxn>
              <a:cxn ang="5400000">
                <a:pos x="wd2" y="hd2"/>
              </a:cxn>
              <a:cxn ang="10800000">
                <a:pos x="wd2" y="hd2"/>
              </a:cxn>
              <a:cxn ang="16200000">
                <a:pos x="wd2" y="hd2"/>
              </a:cxn>
            </a:cxnLst>
            <a:rect l="0" t="0" r="r" b="b"/>
            <a:pathLst>
              <a:path w="20160" h="21600" extrusionOk="0">
                <a:moveTo>
                  <a:pt x="20160" y="0"/>
                </a:moveTo>
                <a:cubicBezTo>
                  <a:pt x="10972" y="3707"/>
                  <a:pt x="1784" y="7415"/>
                  <a:pt x="172" y="11015"/>
                </a:cubicBezTo>
                <a:cubicBezTo>
                  <a:pt x="-1440" y="14615"/>
                  <a:pt x="8769" y="19883"/>
                  <a:pt x="10488" y="21600"/>
                </a:cubicBezTo>
              </a:path>
            </a:pathLst>
          </a:custGeom>
          <a:ln w="28575">
            <a:solidFill>
              <a:srgbClr val="FF0000"/>
            </a:solidFill>
            <a:headEnd type="triangle"/>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227" name="Shape 1227"/>
          <p:cNvSpPr/>
          <p:nvPr/>
        </p:nvSpPr>
        <p:spPr>
          <a:xfrm>
            <a:off x="1589296" y="2803048"/>
            <a:ext cx="603128" cy="4234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t>2</a:t>
            </a:r>
            <a:r>
              <a:rPr sz="2000"/>
              <a:t>S</a:t>
            </a:r>
            <a:r>
              <a:rPr sz="2000" baseline="-25000"/>
              <a:t>1/2</a:t>
            </a:r>
          </a:p>
        </p:txBody>
      </p:sp>
      <p:grpSp>
        <p:nvGrpSpPr>
          <p:cNvPr id="1231" name="Group 1231"/>
          <p:cNvGrpSpPr/>
          <p:nvPr/>
        </p:nvGrpSpPr>
        <p:grpSpPr>
          <a:xfrm>
            <a:off x="1455083" y="1438762"/>
            <a:ext cx="1645843" cy="1533527"/>
            <a:chOff x="0" y="0"/>
            <a:chExt cx="1645842" cy="1533525"/>
          </a:xfrm>
        </p:grpSpPr>
        <p:sp>
          <p:nvSpPr>
            <p:cNvPr id="1228" name="Shape 1228"/>
            <p:cNvSpPr/>
            <p:nvPr/>
          </p:nvSpPr>
          <p:spPr>
            <a:xfrm>
              <a:off x="685800" y="238125"/>
              <a:ext cx="381000" cy="0"/>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229" name="Shape 1229"/>
            <p:cNvSpPr/>
            <p:nvPr/>
          </p:nvSpPr>
          <p:spPr>
            <a:xfrm flipV="1">
              <a:off x="0" y="238124"/>
              <a:ext cx="838201" cy="1295402"/>
            </a:xfrm>
            <a:prstGeom prst="line">
              <a:avLst/>
            </a:prstGeom>
            <a:noFill/>
            <a:ln w="38100" cap="flat">
              <a:solidFill>
                <a:srgbClr val="CC99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230" name="Shape 1230"/>
            <p:cNvSpPr/>
            <p:nvPr/>
          </p:nvSpPr>
          <p:spPr>
            <a:xfrm>
              <a:off x="1028700" y="0"/>
              <a:ext cx="617143"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D</a:t>
              </a:r>
              <a:r>
                <a:rPr sz="2000" baseline="-25000"/>
                <a:t>5/2</a:t>
              </a:r>
            </a:p>
          </p:txBody>
        </p:sp>
      </p:grpSp>
      <p:sp>
        <p:nvSpPr>
          <p:cNvPr id="1232" name="Shape 1232"/>
          <p:cNvSpPr/>
          <p:nvPr/>
        </p:nvSpPr>
        <p:spPr>
          <a:xfrm>
            <a:off x="1199267" y="2995420"/>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233" name="Shape 1233"/>
          <p:cNvSpPr/>
          <p:nvPr/>
        </p:nvSpPr>
        <p:spPr>
          <a:xfrm>
            <a:off x="6338423" y="1287852"/>
            <a:ext cx="2693180"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“trap” electrodes</a:t>
            </a:r>
          </a:p>
        </p:txBody>
      </p:sp>
      <p:sp>
        <p:nvSpPr>
          <p:cNvPr id="1234" name="Shape 1234"/>
          <p:cNvSpPr/>
          <p:nvPr/>
        </p:nvSpPr>
        <p:spPr>
          <a:xfrm flipH="1">
            <a:off x="6536853" y="1760345"/>
            <a:ext cx="1219201" cy="3810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235" name="Shape 1235"/>
          <p:cNvSpPr/>
          <p:nvPr/>
        </p:nvSpPr>
        <p:spPr>
          <a:xfrm>
            <a:off x="6311806" y="3629357"/>
            <a:ext cx="1120786" cy="43707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282 nm</a:t>
            </a:r>
          </a:p>
        </p:txBody>
      </p:sp>
      <p:sp>
        <p:nvSpPr>
          <p:cNvPr id="1236" name="Shape 1236"/>
          <p:cNvSpPr/>
          <p:nvPr/>
        </p:nvSpPr>
        <p:spPr>
          <a:xfrm>
            <a:off x="1504442" y="1309563"/>
            <a:ext cx="856964"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sz="1600" dirty="0">
                <a:latin typeface="Symbol"/>
                <a:ea typeface="Symbol"/>
                <a:cs typeface="Symbol"/>
                <a:sym typeface="Symbol"/>
              </a:rPr>
              <a:t></a:t>
            </a:r>
            <a:r>
              <a:rPr sz="1600" dirty="0" smtClean="0">
                <a:latin typeface="Symbol"/>
                <a:ea typeface="Symbol"/>
                <a:cs typeface="Symbol"/>
                <a:sym typeface="Symbol"/>
              </a:rPr>
              <a:t> </a:t>
            </a:r>
            <a:r>
              <a:rPr sz="1600" dirty="0"/>
              <a:t>= 0.1 s</a:t>
            </a:r>
          </a:p>
        </p:txBody>
      </p:sp>
      <p:pic>
        <p:nvPicPr>
          <p:cNvPr id="1237" name="image10.png"/>
          <p:cNvPicPr/>
          <p:nvPr/>
        </p:nvPicPr>
        <p:blipFill>
          <a:blip r:embed="rId2">
            <a:extLst/>
          </a:blip>
          <a:stretch>
            <a:fillRect/>
          </a:stretch>
        </p:blipFill>
        <p:spPr>
          <a:xfrm>
            <a:off x="1911387" y="839055"/>
            <a:ext cx="4773614" cy="1420814"/>
          </a:xfrm>
          <a:prstGeom prst="rect">
            <a:avLst/>
          </a:prstGeom>
          <a:ln w="12700">
            <a:miter lim="400000"/>
          </a:ln>
        </p:spPr>
      </p:pic>
      <p:sp>
        <p:nvSpPr>
          <p:cNvPr id="1238" name="Shape 1238"/>
          <p:cNvSpPr/>
          <p:nvPr/>
        </p:nvSpPr>
        <p:spPr>
          <a:xfrm>
            <a:off x="220376" y="122495"/>
            <a:ext cx="7696977"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dirty="0"/>
              <a:t>Single Hg</a:t>
            </a:r>
            <a:r>
              <a:rPr sz="2400" baseline="30000" dirty="0"/>
              <a:t>+</a:t>
            </a:r>
            <a:r>
              <a:rPr sz="2400" dirty="0"/>
              <a:t> ion optical clock experiments at NIST</a:t>
            </a:r>
            <a:r>
              <a:rPr sz="2800" dirty="0"/>
              <a:t>,</a:t>
            </a:r>
            <a:r>
              <a:rPr sz="2000" dirty="0"/>
              <a:t>1981 </a:t>
            </a:r>
            <a:r>
              <a:rPr lang="es-MX" sz="2000" dirty="0">
                <a:latin typeface="Symbol"/>
                <a:sym typeface="Symbol"/>
              </a:rPr>
              <a:t></a:t>
            </a:r>
            <a:r>
              <a:rPr sz="2000" dirty="0" smtClean="0">
                <a:latin typeface="Symbol"/>
                <a:ea typeface="Symbol"/>
                <a:cs typeface="Symbol"/>
                <a:sym typeface="Symbol"/>
              </a:rPr>
              <a:t> </a:t>
            </a:r>
            <a:endParaRPr sz="2000" dirty="0">
              <a:latin typeface="Symbol"/>
              <a:ea typeface="Symbol"/>
              <a:cs typeface="Symbol"/>
              <a:sym typeface="Symbol"/>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2" name="Group 1242"/>
          <p:cNvGrpSpPr/>
          <p:nvPr/>
        </p:nvGrpSpPr>
        <p:grpSpPr>
          <a:xfrm>
            <a:off x="1406326" y="3950508"/>
            <a:ext cx="2830050" cy="2831137"/>
            <a:chOff x="0" y="0"/>
            <a:chExt cx="2830048" cy="2831135"/>
          </a:xfrm>
        </p:grpSpPr>
        <p:sp>
          <p:nvSpPr>
            <p:cNvPr id="1240" name="Shape 1240"/>
            <p:cNvSpPr/>
            <p:nvPr/>
          </p:nvSpPr>
          <p:spPr>
            <a:xfrm rot="2675695">
              <a:off x="514984" y="484586"/>
              <a:ext cx="1553547" cy="2104080"/>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26"/>
                  </a:lnTo>
                  <a:lnTo>
                    <a:pt x="0" y="17726"/>
                  </a:lnTo>
                  <a:lnTo>
                    <a:pt x="0" y="17914"/>
                  </a:lnTo>
                  <a:lnTo>
                    <a:pt x="64" y="18125"/>
                  </a:lnTo>
                  <a:lnTo>
                    <a:pt x="129" y="18313"/>
                  </a:lnTo>
                  <a:lnTo>
                    <a:pt x="386" y="18665"/>
                  </a:lnTo>
                  <a:lnTo>
                    <a:pt x="611" y="19041"/>
                  </a:lnTo>
                  <a:lnTo>
                    <a:pt x="804" y="19205"/>
                  </a:lnTo>
                  <a:lnTo>
                    <a:pt x="1061" y="19346"/>
                  </a:lnTo>
                  <a:lnTo>
                    <a:pt x="1221" y="19534"/>
                  </a:lnTo>
                  <a:lnTo>
                    <a:pt x="1479" y="19722"/>
                  </a:lnTo>
                  <a:lnTo>
                    <a:pt x="1800" y="19839"/>
                  </a:lnTo>
                  <a:lnTo>
                    <a:pt x="2025" y="19980"/>
                  </a:lnTo>
                  <a:lnTo>
                    <a:pt x="2346" y="20168"/>
                  </a:lnTo>
                  <a:lnTo>
                    <a:pt x="2732" y="20309"/>
                  </a:lnTo>
                  <a:lnTo>
                    <a:pt x="3021" y="20426"/>
                  </a:lnTo>
                  <a:lnTo>
                    <a:pt x="3407" y="20520"/>
                  </a:lnTo>
                  <a:lnTo>
                    <a:pt x="4146" y="20802"/>
                  </a:lnTo>
                  <a:lnTo>
                    <a:pt x="4564" y="20896"/>
                  </a:lnTo>
                  <a:lnTo>
                    <a:pt x="4950" y="20966"/>
                  </a:lnTo>
                  <a:lnTo>
                    <a:pt x="5818" y="21154"/>
                  </a:lnTo>
                  <a:lnTo>
                    <a:pt x="6300" y="21248"/>
                  </a:lnTo>
                  <a:lnTo>
                    <a:pt x="6718" y="21342"/>
                  </a:lnTo>
                  <a:lnTo>
                    <a:pt x="7714" y="21436"/>
                  </a:lnTo>
                  <a:lnTo>
                    <a:pt x="8711" y="21506"/>
                  </a:lnTo>
                  <a:lnTo>
                    <a:pt x="9193" y="21553"/>
                  </a:lnTo>
                  <a:lnTo>
                    <a:pt x="9739" y="21600"/>
                  </a:lnTo>
                  <a:lnTo>
                    <a:pt x="11861" y="21600"/>
                  </a:lnTo>
                  <a:lnTo>
                    <a:pt x="12407" y="21553"/>
                  </a:lnTo>
                  <a:lnTo>
                    <a:pt x="13404" y="21459"/>
                  </a:lnTo>
                  <a:lnTo>
                    <a:pt x="14368" y="21389"/>
                  </a:lnTo>
                  <a:lnTo>
                    <a:pt x="14882" y="21342"/>
                  </a:lnTo>
                  <a:lnTo>
                    <a:pt x="15300" y="21248"/>
                  </a:lnTo>
                  <a:lnTo>
                    <a:pt x="15814" y="21154"/>
                  </a:lnTo>
                  <a:lnTo>
                    <a:pt x="16650" y="20966"/>
                  </a:lnTo>
                  <a:lnTo>
                    <a:pt x="17036" y="20896"/>
                  </a:lnTo>
                  <a:lnTo>
                    <a:pt x="17454" y="20802"/>
                  </a:lnTo>
                  <a:lnTo>
                    <a:pt x="18193" y="20520"/>
                  </a:lnTo>
                  <a:lnTo>
                    <a:pt x="18579" y="20426"/>
                  </a:lnTo>
                  <a:lnTo>
                    <a:pt x="18900" y="20309"/>
                  </a:lnTo>
                  <a:lnTo>
                    <a:pt x="19254" y="20168"/>
                  </a:lnTo>
                  <a:lnTo>
                    <a:pt x="19575" y="19980"/>
                  </a:lnTo>
                  <a:lnTo>
                    <a:pt x="19800" y="19839"/>
                  </a:lnTo>
                  <a:lnTo>
                    <a:pt x="20121" y="19722"/>
                  </a:lnTo>
                  <a:lnTo>
                    <a:pt x="20379" y="19534"/>
                  </a:lnTo>
                  <a:lnTo>
                    <a:pt x="20539" y="19346"/>
                  </a:lnTo>
                  <a:lnTo>
                    <a:pt x="20796" y="19205"/>
                  </a:lnTo>
                  <a:lnTo>
                    <a:pt x="20989" y="19041"/>
                  </a:lnTo>
                  <a:lnTo>
                    <a:pt x="21246" y="18665"/>
                  </a:lnTo>
                  <a:lnTo>
                    <a:pt x="21471" y="18313"/>
                  </a:lnTo>
                  <a:lnTo>
                    <a:pt x="21536" y="18125"/>
                  </a:lnTo>
                  <a:lnTo>
                    <a:pt x="21600" y="17914"/>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241" name="Shape 1241"/>
            <p:cNvSpPr/>
            <p:nvPr/>
          </p:nvSpPr>
          <p:spPr>
            <a:xfrm rot="2675695">
              <a:off x="1226825" y="436658"/>
              <a:ext cx="1558355" cy="7668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243" name="Shape 1243"/>
          <p:cNvSpPr/>
          <p:nvPr/>
        </p:nvSpPr>
        <p:spPr>
          <a:xfrm>
            <a:off x="745654" y="4046344"/>
            <a:ext cx="3429001" cy="152401"/>
          </a:xfrm>
          <a:prstGeom prst="rect">
            <a:avLst/>
          </a:prstGeom>
          <a:solidFill>
            <a:srgbClr val="0070C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244" name="Shape 1244"/>
          <p:cNvSpPr/>
          <p:nvPr/>
        </p:nvSpPr>
        <p:spPr>
          <a:xfrm rot="2675695">
            <a:off x="2232412" y="3707717"/>
            <a:ext cx="3097473" cy="1433075"/>
          </a:xfrm>
          <a:custGeom>
            <a:avLst/>
            <a:gdLst/>
            <a:ahLst/>
            <a:cxnLst>
              <a:cxn ang="0">
                <a:pos x="wd2" y="hd2"/>
              </a:cxn>
              <a:cxn ang="5400000">
                <a:pos x="wd2" y="hd2"/>
              </a:cxn>
              <a:cxn ang="10800000">
                <a:pos x="wd2" y="hd2"/>
              </a:cxn>
              <a:cxn ang="16200000">
                <a:pos x="wd2" y="hd2"/>
              </a:cxn>
            </a:cxnLst>
            <a:rect l="0" t="0" r="r" b="b"/>
            <a:pathLst>
              <a:path w="21600" h="21600" extrusionOk="0">
                <a:moveTo>
                  <a:pt x="0" y="1380"/>
                </a:moveTo>
                <a:lnTo>
                  <a:pt x="0" y="9282"/>
                </a:lnTo>
                <a:lnTo>
                  <a:pt x="64" y="9868"/>
                </a:lnTo>
                <a:lnTo>
                  <a:pt x="129" y="10524"/>
                </a:lnTo>
                <a:lnTo>
                  <a:pt x="306" y="11732"/>
                </a:lnTo>
                <a:lnTo>
                  <a:pt x="467" y="12387"/>
                </a:lnTo>
                <a:lnTo>
                  <a:pt x="613" y="12905"/>
                </a:lnTo>
                <a:lnTo>
                  <a:pt x="983" y="14112"/>
                </a:lnTo>
                <a:lnTo>
                  <a:pt x="1483" y="15182"/>
                </a:lnTo>
                <a:lnTo>
                  <a:pt x="1741" y="15700"/>
                </a:lnTo>
                <a:lnTo>
                  <a:pt x="2015" y="16148"/>
                </a:lnTo>
                <a:lnTo>
                  <a:pt x="2321" y="16631"/>
                </a:lnTo>
                <a:lnTo>
                  <a:pt x="2660" y="17080"/>
                </a:lnTo>
                <a:lnTo>
                  <a:pt x="2966" y="17563"/>
                </a:lnTo>
                <a:lnTo>
                  <a:pt x="3337" y="18012"/>
                </a:lnTo>
                <a:lnTo>
                  <a:pt x="4078" y="18805"/>
                </a:lnTo>
                <a:lnTo>
                  <a:pt x="4481" y="19150"/>
                </a:lnTo>
                <a:lnTo>
                  <a:pt x="5352" y="19806"/>
                </a:lnTo>
                <a:lnTo>
                  <a:pt x="5787" y="20151"/>
                </a:lnTo>
                <a:lnTo>
                  <a:pt x="6254" y="20392"/>
                </a:lnTo>
                <a:lnTo>
                  <a:pt x="6722" y="20599"/>
                </a:lnTo>
                <a:lnTo>
                  <a:pt x="7173" y="20875"/>
                </a:lnTo>
                <a:lnTo>
                  <a:pt x="7673" y="21082"/>
                </a:lnTo>
                <a:lnTo>
                  <a:pt x="8173" y="21186"/>
                </a:lnTo>
                <a:lnTo>
                  <a:pt x="8704" y="21324"/>
                </a:lnTo>
                <a:lnTo>
                  <a:pt x="9188" y="21462"/>
                </a:lnTo>
                <a:lnTo>
                  <a:pt x="9720" y="21531"/>
                </a:lnTo>
                <a:lnTo>
                  <a:pt x="10268" y="21600"/>
                </a:lnTo>
                <a:lnTo>
                  <a:pt x="11332" y="21600"/>
                </a:lnTo>
                <a:lnTo>
                  <a:pt x="11880" y="21531"/>
                </a:lnTo>
                <a:lnTo>
                  <a:pt x="12412" y="21462"/>
                </a:lnTo>
                <a:lnTo>
                  <a:pt x="12912" y="21324"/>
                </a:lnTo>
                <a:lnTo>
                  <a:pt x="13427" y="21186"/>
                </a:lnTo>
                <a:lnTo>
                  <a:pt x="13927" y="21082"/>
                </a:lnTo>
                <a:lnTo>
                  <a:pt x="14427" y="20875"/>
                </a:lnTo>
                <a:lnTo>
                  <a:pt x="14894" y="20599"/>
                </a:lnTo>
                <a:lnTo>
                  <a:pt x="15346" y="20392"/>
                </a:lnTo>
                <a:lnTo>
                  <a:pt x="15813" y="20151"/>
                </a:lnTo>
                <a:lnTo>
                  <a:pt x="16684" y="19461"/>
                </a:lnTo>
                <a:lnTo>
                  <a:pt x="17119" y="19150"/>
                </a:lnTo>
                <a:lnTo>
                  <a:pt x="17522" y="18805"/>
                </a:lnTo>
                <a:lnTo>
                  <a:pt x="18263" y="18012"/>
                </a:lnTo>
                <a:lnTo>
                  <a:pt x="18634" y="17563"/>
                </a:lnTo>
                <a:lnTo>
                  <a:pt x="18940" y="17080"/>
                </a:lnTo>
                <a:lnTo>
                  <a:pt x="19279" y="16631"/>
                </a:lnTo>
                <a:lnTo>
                  <a:pt x="19585" y="16148"/>
                </a:lnTo>
                <a:lnTo>
                  <a:pt x="19875" y="15700"/>
                </a:lnTo>
                <a:lnTo>
                  <a:pt x="20359" y="14630"/>
                </a:lnTo>
                <a:lnTo>
                  <a:pt x="20617" y="14112"/>
                </a:lnTo>
                <a:lnTo>
                  <a:pt x="20987" y="12905"/>
                </a:lnTo>
                <a:lnTo>
                  <a:pt x="21133" y="12387"/>
                </a:lnTo>
                <a:lnTo>
                  <a:pt x="21294" y="11732"/>
                </a:lnTo>
                <a:lnTo>
                  <a:pt x="21471" y="10524"/>
                </a:lnTo>
                <a:lnTo>
                  <a:pt x="21536" y="9868"/>
                </a:lnTo>
                <a:lnTo>
                  <a:pt x="21600" y="9282"/>
                </a:lnTo>
                <a:lnTo>
                  <a:pt x="21600" y="0"/>
                </a:lnTo>
                <a:lnTo>
                  <a:pt x="21568" y="656"/>
                </a:lnTo>
                <a:lnTo>
                  <a:pt x="21536" y="1242"/>
                </a:lnTo>
                <a:lnTo>
                  <a:pt x="21471" y="1898"/>
                </a:lnTo>
                <a:lnTo>
                  <a:pt x="21390" y="2519"/>
                </a:lnTo>
                <a:lnTo>
                  <a:pt x="21133" y="3692"/>
                </a:lnTo>
                <a:lnTo>
                  <a:pt x="20987" y="4313"/>
                </a:lnTo>
                <a:lnTo>
                  <a:pt x="20794" y="4900"/>
                </a:lnTo>
                <a:lnTo>
                  <a:pt x="20584" y="5417"/>
                </a:lnTo>
                <a:lnTo>
                  <a:pt x="20359" y="6038"/>
                </a:lnTo>
                <a:lnTo>
                  <a:pt x="20117" y="6556"/>
                </a:lnTo>
                <a:lnTo>
                  <a:pt x="19843" y="7004"/>
                </a:lnTo>
                <a:lnTo>
                  <a:pt x="19553" y="7557"/>
                </a:lnTo>
                <a:lnTo>
                  <a:pt x="18940" y="8488"/>
                </a:lnTo>
                <a:lnTo>
                  <a:pt x="18602" y="8937"/>
                </a:lnTo>
                <a:lnTo>
                  <a:pt x="18263" y="9351"/>
                </a:lnTo>
                <a:lnTo>
                  <a:pt x="17893" y="9730"/>
                </a:lnTo>
                <a:lnTo>
                  <a:pt x="17087" y="10524"/>
                </a:lnTo>
                <a:lnTo>
                  <a:pt x="16684" y="10869"/>
                </a:lnTo>
                <a:lnTo>
                  <a:pt x="16248" y="11111"/>
                </a:lnTo>
                <a:lnTo>
                  <a:pt x="15813" y="11456"/>
                </a:lnTo>
                <a:lnTo>
                  <a:pt x="14894" y="11973"/>
                </a:lnTo>
                <a:lnTo>
                  <a:pt x="14427" y="12180"/>
                </a:lnTo>
                <a:lnTo>
                  <a:pt x="13927" y="12387"/>
                </a:lnTo>
                <a:lnTo>
                  <a:pt x="13427" y="12525"/>
                </a:lnTo>
                <a:lnTo>
                  <a:pt x="12912" y="12663"/>
                </a:lnTo>
                <a:lnTo>
                  <a:pt x="12412" y="12767"/>
                </a:lnTo>
                <a:lnTo>
                  <a:pt x="11880" y="12836"/>
                </a:lnTo>
                <a:lnTo>
                  <a:pt x="11332" y="12905"/>
                </a:lnTo>
                <a:lnTo>
                  <a:pt x="10268" y="12905"/>
                </a:lnTo>
                <a:lnTo>
                  <a:pt x="9720" y="12836"/>
                </a:lnTo>
                <a:lnTo>
                  <a:pt x="9188" y="12767"/>
                </a:lnTo>
                <a:lnTo>
                  <a:pt x="8704" y="12663"/>
                </a:lnTo>
                <a:lnTo>
                  <a:pt x="8173" y="12525"/>
                </a:lnTo>
                <a:lnTo>
                  <a:pt x="7673" y="12387"/>
                </a:lnTo>
                <a:lnTo>
                  <a:pt x="7173" y="12180"/>
                </a:lnTo>
                <a:lnTo>
                  <a:pt x="6722" y="11973"/>
                </a:lnTo>
                <a:lnTo>
                  <a:pt x="5787" y="11456"/>
                </a:lnTo>
                <a:lnTo>
                  <a:pt x="5352" y="11111"/>
                </a:lnTo>
                <a:lnTo>
                  <a:pt x="4916" y="10869"/>
                </a:lnTo>
                <a:lnTo>
                  <a:pt x="4513" y="10524"/>
                </a:lnTo>
                <a:lnTo>
                  <a:pt x="3707" y="9730"/>
                </a:lnTo>
                <a:lnTo>
                  <a:pt x="3337" y="9351"/>
                </a:lnTo>
                <a:lnTo>
                  <a:pt x="2998" y="8937"/>
                </a:lnTo>
                <a:lnTo>
                  <a:pt x="2660" y="8488"/>
                </a:lnTo>
                <a:lnTo>
                  <a:pt x="2047" y="7557"/>
                </a:lnTo>
                <a:lnTo>
                  <a:pt x="1757" y="7004"/>
                </a:lnTo>
                <a:lnTo>
                  <a:pt x="1483" y="6556"/>
                </a:lnTo>
                <a:lnTo>
                  <a:pt x="1241" y="6038"/>
                </a:lnTo>
                <a:lnTo>
                  <a:pt x="1016" y="5417"/>
                </a:lnTo>
                <a:lnTo>
                  <a:pt x="806" y="4900"/>
                </a:lnTo>
                <a:lnTo>
                  <a:pt x="613" y="4313"/>
                </a:lnTo>
                <a:lnTo>
                  <a:pt x="467" y="3692"/>
                </a:lnTo>
                <a:lnTo>
                  <a:pt x="210" y="2519"/>
                </a:lnTo>
                <a:lnTo>
                  <a:pt x="129" y="1898"/>
                </a:lnTo>
                <a:lnTo>
                  <a:pt x="64" y="1242"/>
                </a:lnTo>
                <a:lnTo>
                  <a:pt x="32" y="656"/>
                </a:lnTo>
                <a:lnTo>
                  <a:pt x="0" y="0"/>
                </a:lnTo>
                <a:lnTo>
                  <a:pt x="0" y="1380"/>
                </a:ln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245" name="Shape 1245"/>
          <p:cNvSpPr/>
          <p:nvPr/>
        </p:nvSpPr>
        <p:spPr>
          <a:xfrm rot="2675695">
            <a:off x="2747054" y="3041505"/>
            <a:ext cx="3102283" cy="1730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246" name="Shape 1246"/>
          <p:cNvSpPr/>
          <p:nvPr/>
        </p:nvSpPr>
        <p:spPr>
          <a:xfrm rot="2675695">
            <a:off x="3468516" y="3539966"/>
            <a:ext cx="1558357" cy="8291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grpSp>
        <p:nvGrpSpPr>
          <p:cNvPr id="1249" name="Group 1249"/>
          <p:cNvGrpSpPr/>
          <p:nvPr/>
        </p:nvGrpSpPr>
        <p:grpSpPr>
          <a:xfrm>
            <a:off x="3939334" y="1367919"/>
            <a:ext cx="2849528" cy="2857824"/>
            <a:chOff x="0" y="0"/>
            <a:chExt cx="2849526" cy="2857822"/>
          </a:xfrm>
        </p:grpSpPr>
        <p:sp>
          <p:nvSpPr>
            <p:cNvPr id="1247" name="Shape 1247"/>
            <p:cNvSpPr/>
            <p:nvPr/>
          </p:nvSpPr>
          <p:spPr>
            <a:xfrm rot="2675695">
              <a:off x="518349" y="503068"/>
              <a:ext cx="1553546" cy="2113665"/>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34"/>
                  </a:lnTo>
                  <a:lnTo>
                    <a:pt x="0" y="17688"/>
                  </a:lnTo>
                  <a:lnTo>
                    <a:pt x="0" y="17875"/>
                  </a:lnTo>
                  <a:lnTo>
                    <a:pt x="64" y="18086"/>
                  </a:lnTo>
                  <a:lnTo>
                    <a:pt x="193" y="18461"/>
                  </a:lnTo>
                  <a:lnTo>
                    <a:pt x="450" y="18812"/>
                  </a:lnTo>
                  <a:lnTo>
                    <a:pt x="804" y="19164"/>
                  </a:lnTo>
                  <a:lnTo>
                    <a:pt x="996" y="19351"/>
                  </a:lnTo>
                  <a:lnTo>
                    <a:pt x="1221" y="19492"/>
                  </a:lnTo>
                  <a:lnTo>
                    <a:pt x="1479" y="19656"/>
                  </a:lnTo>
                  <a:lnTo>
                    <a:pt x="1736" y="19796"/>
                  </a:lnTo>
                  <a:lnTo>
                    <a:pt x="2025" y="19984"/>
                  </a:lnTo>
                  <a:lnTo>
                    <a:pt x="2668" y="20241"/>
                  </a:lnTo>
                  <a:lnTo>
                    <a:pt x="2957" y="20382"/>
                  </a:lnTo>
                  <a:lnTo>
                    <a:pt x="3696" y="20663"/>
                  </a:lnTo>
                  <a:lnTo>
                    <a:pt x="4082" y="20757"/>
                  </a:lnTo>
                  <a:lnTo>
                    <a:pt x="4500" y="20874"/>
                  </a:lnTo>
                  <a:lnTo>
                    <a:pt x="6236" y="21249"/>
                  </a:lnTo>
                  <a:lnTo>
                    <a:pt x="6718" y="21342"/>
                  </a:lnTo>
                  <a:lnTo>
                    <a:pt x="7168" y="21366"/>
                  </a:lnTo>
                  <a:lnTo>
                    <a:pt x="8164" y="21459"/>
                  </a:lnTo>
                  <a:lnTo>
                    <a:pt x="8711" y="21506"/>
                  </a:lnTo>
                  <a:lnTo>
                    <a:pt x="9193" y="21553"/>
                  </a:lnTo>
                  <a:lnTo>
                    <a:pt x="9739" y="21600"/>
                  </a:lnTo>
                  <a:lnTo>
                    <a:pt x="11861" y="21600"/>
                  </a:lnTo>
                  <a:lnTo>
                    <a:pt x="12407" y="21553"/>
                  </a:lnTo>
                  <a:lnTo>
                    <a:pt x="12889" y="21506"/>
                  </a:lnTo>
                  <a:lnTo>
                    <a:pt x="13468" y="21459"/>
                  </a:lnTo>
                  <a:lnTo>
                    <a:pt x="14432" y="21366"/>
                  </a:lnTo>
                  <a:lnTo>
                    <a:pt x="14882" y="21342"/>
                  </a:lnTo>
                  <a:lnTo>
                    <a:pt x="15364" y="21249"/>
                  </a:lnTo>
                  <a:lnTo>
                    <a:pt x="17100" y="20874"/>
                  </a:lnTo>
                  <a:lnTo>
                    <a:pt x="17518" y="20757"/>
                  </a:lnTo>
                  <a:lnTo>
                    <a:pt x="17904" y="20663"/>
                  </a:lnTo>
                  <a:lnTo>
                    <a:pt x="18643" y="20382"/>
                  </a:lnTo>
                  <a:lnTo>
                    <a:pt x="19254" y="20124"/>
                  </a:lnTo>
                  <a:lnTo>
                    <a:pt x="19575" y="19984"/>
                  </a:lnTo>
                  <a:lnTo>
                    <a:pt x="19864" y="19796"/>
                  </a:lnTo>
                  <a:lnTo>
                    <a:pt x="20121" y="19656"/>
                  </a:lnTo>
                  <a:lnTo>
                    <a:pt x="20379" y="19492"/>
                  </a:lnTo>
                  <a:lnTo>
                    <a:pt x="20604" y="19351"/>
                  </a:lnTo>
                  <a:lnTo>
                    <a:pt x="20989" y="19000"/>
                  </a:lnTo>
                  <a:lnTo>
                    <a:pt x="21182" y="18812"/>
                  </a:lnTo>
                  <a:lnTo>
                    <a:pt x="21407" y="18461"/>
                  </a:lnTo>
                  <a:lnTo>
                    <a:pt x="21536" y="18086"/>
                  </a:lnTo>
                  <a:lnTo>
                    <a:pt x="21600" y="17875"/>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248" name="Shape 1248"/>
            <p:cNvSpPr/>
            <p:nvPr/>
          </p:nvSpPr>
          <p:spPr>
            <a:xfrm rot="2675695">
              <a:off x="1244619" y="435968"/>
              <a:ext cx="1558357" cy="7716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250" name="Shape 1250"/>
          <p:cNvSpPr/>
          <p:nvPr/>
        </p:nvSpPr>
        <p:spPr>
          <a:xfrm rot="2675695">
            <a:off x="3454086" y="3956946"/>
            <a:ext cx="1250533" cy="335503"/>
          </a:xfrm>
          <a:custGeom>
            <a:avLst/>
            <a:gdLst/>
            <a:ahLst/>
            <a:cxnLst>
              <a:cxn ang="0">
                <a:pos x="wd2" y="hd2"/>
              </a:cxn>
              <a:cxn ang="5400000">
                <a:pos x="wd2" y="hd2"/>
              </a:cxn>
              <a:cxn ang="10800000">
                <a:pos x="wd2" y="hd2"/>
              </a:cxn>
              <a:cxn ang="16200000">
                <a:pos x="wd2" y="hd2"/>
              </a:cxn>
            </a:cxnLst>
            <a:rect l="0" t="0" r="r" b="b"/>
            <a:pathLst>
              <a:path w="21600" h="21600" extrusionOk="0">
                <a:moveTo>
                  <a:pt x="21520" y="10654"/>
                </a:moveTo>
                <a:lnTo>
                  <a:pt x="21042" y="9632"/>
                </a:lnTo>
                <a:lnTo>
                  <a:pt x="20843" y="9049"/>
                </a:lnTo>
                <a:lnTo>
                  <a:pt x="20524" y="8465"/>
                </a:lnTo>
                <a:lnTo>
                  <a:pt x="20285" y="7881"/>
                </a:lnTo>
                <a:lnTo>
                  <a:pt x="19966" y="7297"/>
                </a:lnTo>
                <a:lnTo>
                  <a:pt x="19767" y="6714"/>
                </a:lnTo>
                <a:lnTo>
                  <a:pt x="19448" y="6130"/>
                </a:lnTo>
                <a:lnTo>
                  <a:pt x="19129" y="5984"/>
                </a:lnTo>
                <a:lnTo>
                  <a:pt x="18531" y="4816"/>
                </a:lnTo>
                <a:lnTo>
                  <a:pt x="17934" y="4232"/>
                </a:lnTo>
                <a:lnTo>
                  <a:pt x="17615" y="3649"/>
                </a:lnTo>
                <a:lnTo>
                  <a:pt x="17017" y="3065"/>
                </a:lnTo>
                <a:lnTo>
                  <a:pt x="16618" y="2481"/>
                </a:lnTo>
                <a:lnTo>
                  <a:pt x="15224" y="1459"/>
                </a:lnTo>
                <a:lnTo>
                  <a:pt x="14945" y="1459"/>
                </a:lnTo>
                <a:lnTo>
                  <a:pt x="14187" y="876"/>
                </a:lnTo>
                <a:lnTo>
                  <a:pt x="13869" y="584"/>
                </a:lnTo>
                <a:lnTo>
                  <a:pt x="13470" y="584"/>
                </a:lnTo>
                <a:lnTo>
                  <a:pt x="13111" y="292"/>
                </a:lnTo>
                <a:lnTo>
                  <a:pt x="12314" y="292"/>
                </a:lnTo>
                <a:lnTo>
                  <a:pt x="11956" y="0"/>
                </a:lnTo>
                <a:lnTo>
                  <a:pt x="9644" y="0"/>
                </a:lnTo>
                <a:lnTo>
                  <a:pt x="9286" y="292"/>
                </a:lnTo>
                <a:lnTo>
                  <a:pt x="8489" y="292"/>
                </a:lnTo>
                <a:lnTo>
                  <a:pt x="8130" y="584"/>
                </a:lnTo>
                <a:lnTo>
                  <a:pt x="7731" y="584"/>
                </a:lnTo>
                <a:lnTo>
                  <a:pt x="7452" y="876"/>
                </a:lnTo>
                <a:lnTo>
                  <a:pt x="6655" y="1459"/>
                </a:lnTo>
                <a:lnTo>
                  <a:pt x="6376" y="1459"/>
                </a:lnTo>
                <a:lnTo>
                  <a:pt x="5619" y="2043"/>
                </a:lnTo>
                <a:lnTo>
                  <a:pt x="4982" y="2481"/>
                </a:lnTo>
                <a:lnTo>
                  <a:pt x="4623" y="3065"/>
                </a:lnTo>
                <a:lnTo>
                  <a:pt x="3985" y="3649"/>
                </a:lnTo>
                <a:lnTo>
                  <a:pt x="3706" y="4232"/>
                </a:lnTo>
                <a:lnTo>
                  <a:pt x="3069" y="4816"/>
                </a:lnTo>
                <a:lnTo>
                  <a:pt x="2471" y="5984"/>
                </a:lnTo>
                <a:lnTo>
                  <a:pt x="2152" y="6130"/>
                </a:lnTo>
                <a:lnTo>
                  <a:pt x="1833" y="6714"/>
                </a:lnTo>
                <a:lnTo>
                  <a:pt x="1634" y="7297"/>
                </a:lnTo>
                <a:lnTo>
                  <a:pt x="1315" y="7881"/>
                </a:lnTo>
                <a:lnTo>
                  <a:pt x="1076" y="8465"/>
                </a:lnTo>
                <a:lnTo>
                  <a:pt x="797" y="9049"/>
                </a:lnTo>
                <a:lnTo>
                  <a:pt x="319" y="10070"/>
                </a:lnTo>
                <a:lnTo>
                  <a:pt x="80" y="10654"/>
                </a:lnTo>
                <a:lnTo>
                  <a:pt x="0" y="10654"/>
                </a:lnTo>
                <a:lnTo>
                  <a:pt x="478" y="11822"/>
                </a:lnTo>
                <a:lnTo>
                  <a:pt x="717" y="12697"/>
                </a:lnTo>
                <a:lnTo>
                  <a:pt x="996" y="13135"/>
                </a:lnTo>
                <a:lnTo>
                  <a:pt x="1235" y="13719"/>
                </a:lnTo>
                <a:lnTo>
                  <a:pt x="1554" y="14303"/>
                </a:lnTo>
                <a:lnTo>
                  <a:pt x="1793" y="14595"/>
                </a:lnTo>
                <a:lnTo>
                  <a:pt x="2391" y="15762"/>
                </a:lnTo>
                <a:lnTo>
                  <a:pt x="2710" y="16346"/>
                </a:lnTo>
                <a:lnTo>
                  <a:pt x="2989" y="16638"/>
                </a:lnTo>
                <a:lnTo>
                  <a:pt x="3308" y="17076"/>
                </a:lnTo>
                <a:lnTo>
                  <a:pt x="3627" y="17368"/>
                </a:lnTo>
                <a:lnTo>
                  <a:pt x="3906" y="17951"/>
                </a:lnTo>
                <a:lnTo>
                  <a:pt x="4224" y="18243"/>
                </a:lnTo>
                <a:lnTo>
                  <a:pt x="4623" y="18535"/>
                </a:lnTo>
                <a:lnTo>
                  <a:pt x="4902" y="18827"/>
                </a:lnTo>
                <a:lnTo>
                  <a:pt x="5300" y="19411"/>
                </a:lnTo>
                <a:lnTo>
                  <a:pt x="5619" y="19703"/>
                </a:lnTo>
                <a:lnTo>
                  <a:pt x="5978" y="19995"/>
                </a:lnTo>
                <a:lnTo>
                  <a:pt x="6297" y="20141"/>
                </a:lnTo>
                <a:lnTo>
                  <a:pt x="6655" y="20141"/>
                </a:lnTo>
                <a:lnTo>
                  <a:pt x="7054" y="20432"/>
                </a:lnTo>
                <a:lnTo>
                  <a:pt x="7373" y="20724"/>
                </a:lnTo>
                <a:lnTo>
                  <a:pt x="7731" y="21016"/>
                </a:lnTo>
                <a:lnTo>
                  <a:pt x="8130" y="21016"/>
                </a:lnTo>
                <a:lnTo>
                  <a:pt x="8489" y="21308"/>
                </a:lnTo>
                <a:lnTo>
                  <a:pt x="9286" y="21308"/>
                </a:lnTo>
                <a:lnTo>
                  <a:pt x="9644" y="21600"/>
                </a:lnTo>
                <a:lnTo>
                  <a:pt x="11956" y="21600"/>
                </a:lnTo>
                <a:lnTo>
                  <a:pt x="12314" y="21308"/>
                </a:lnTo>
                <a:lnTo>
                  <a:pt x="13111" y="21308"/>
                </a:lnTo>
                <a:lnTo>
                  <a:pt x="13470" y="21016"/>
                </a:lnTo>
                <a:lnTo>
                  <a:pt x="13869" y="21016"/>
                </a:lnTo>
                <a:lnTo>
                  <a:pt x="14227" y="20724"/>
                </a:lnTo>
                <a:lnTo>
                  <a:pt x="14546" y="20432"/>
                </a:lnTo>
                <a:lnTo>
                  <a:pt x="14945" y="20141"/>
                </a:lnTo>
                <a:lnTo>
                  <a:pt x="15303" y="20141"/>
                </a:lnTo>
                <a:lnTo>
                  <a:pt x="15622" y="19995"/>
                </a:lnTo>
                <a:lnTo>
                  <a:pt x="16021" y="19703"/>
                </a:lnTo>
                <a:lnTo>
                  <a:pt x="16300" y="19411"/>
                </a:lnTo>
                <a:lnTo>
                  <a:pt x="16698" y="18827"/>
                </a:lnTo>
                <a:lnTo>
                  <a:pt x="17017" y="18535"/>
                </a:lnTo>
                <a:lnTo>
                  <a:pt x="17376" y="18243"/>
                </a:lnTo>
                <a:lnTo>
                  <a:pt x="17694" y="17951"/>
                </a:lnTo>
                <a:lnTo>
                  <a:pt x="18013" y="17368"/>
                </a:lnTo>
                <a:lnTo>
                  <a:pt x="18292" y="17076"/>
                </a:lnTo>
                <a:lnTo>
                  <a:pt x="18611" y="16638"/>
                </a:lnTo>
                <a:lnTo>
                  <a:pt x="18930" y="16346"/>
                </a:lnTo>
                <a:lnTo>
                  <a:pt x="19528" y="15178"/>
                </a:lnTo>
                <a:lnTo>
                  <a:pt x="19846" y="14595"/>
                </a:lnTo>
                <a:lnTo>
                  <a:pt x="20046" y="14303"/>
                </a:lnTo>
                <a:lnTo>
                  <a:pt x="20365" y="13719"/>
                </a:lnTo>
                <a:lnTo>
                  <a:pt x="20604" y="13135"/>
                </a:lnTo>
                <a:lnTo>
                  <a:pt x="20923" y="12697"/>
                </a:lnTo>
                <a:lnTo>
                  <a:pt x="21122" y="11822"/>
                </a:lnTo>
                <a:lnTo>
                  <a:pt x="21600" y="10654"/>
                </a:lnTo>
                <a:lnTo>
                  <a:pt x="21520" y="10654"/>
                </a:lnTo>
                <a:close/>
              </a:path>
            </a:pathLst>
          </a:custGeom>
          <a:solidFill>
            <a:srgbClr val="EAEAEA"/>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251" name="Shape 1251"/>
          <p:cNvSpPr/>
          <p:nvPr/>
        </p:nvSpPr>
        <p:spPr>
          <a:xfrm>
            <a:off x="3717454" y="4046344"/>
            <a:ext cx="4343401" cy="152401"/>
          </a:xfrm>
          <a:prstGeom prst="rect">
            <a:avLst/>
          </a:prstGeom>
          <a:solidFill>
            <a:srgbClr val="0070C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252" name="Shape 1252"/>
          <p:cNvSpPr/>
          <p:nvPr/>
        </p:nvSpPr>
        <p:spPr>
          <a:xfrm rot="1822683">
            <a:off x="4043529" y="4065830"/>
            <a:ext cx="107857" cy="113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a:solidFill>
              <a:srgbClr val="0066FF"/>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1253" name="Shape 1253"/>
          <p:cNvSpPr/>
          <p:nvPr/>
        </p:nvSpPr>
        <p:spPr>
          <a:xfrm rot="3188113">
            <a:off x="3603040" y="4098537"/>
            <a:ext cx="381001" cy="152401"/>
          </a:xfrm>
          <a:prstGeom prst="rect">
            <a:avLst/>
          </a:prstGeom>
          <a:solidFill>
            <a:srgbClr val="80808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254" name="Shape 1254"/>
          <p:cNvSpPr/>
          <p:nvPr/>
        </p:nvSpPr>
        <p:spPr>
          <a:xfrm rot="5400000">
            <a:off x="7908453" y="3741544"/>
            <a:ext cx="304801" cy="762001"/>
          </a:xfrm>
          <a:prstGeom prst="triangle">
            <a:avLst/>
          </a:prstGeom>
          <a:solidFill>
            <a:srgbClr val="0070C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255" name="Shape 1255"/>
          <p:cNvSpPr/>
          <p:nvPr/>
        </p:nvSpPr>
        <p:spPr>
          <a:xfrm flipH="1" flipV="1">
            <a:off x="1932991" y="5138484"/>
            <a:ext cx="381001" cy="3048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256" name="Shape 1256"/>
          <p:cNvSpPr/>
          <p:nvPr/>
        </p:nvSpPr>
        <p:spPr>
          <a:xfrm>
            <a:off x="2771191" y="5824283"/>
            <a:ext cx="381000" cy="304802"/>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257" name="Shape 1257"/>
          <p:cNvSpPr/>
          <p:nvPr/>
        </p:nvSpPr>
        <p:spPr>
          <a:xfrm>
            <a:off x="2194248" y="5454170"/>
            <a:ext cx="612141"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pPr lvl="0">
              <a:defRPr sz="1800"/>
            </a:pPr>
            <a:r>
              <a:rPr sz="1600"/>
              <a:t>1 mm</a:t>
            </a:r>
          </a:p>
        </p:txBody>
      </p:sp>
      <p:sp>
        <p:nvSpPr>
          <p:cNvPr id="1258" name="Shape 1258"/>
          <p:cNvSpPr/>
          <p:nvPr/>
        </p:nvSpPr>
        <p:spPr>
          <a:xfrm>
            <a:off x="705395" y="2340754"/>
            <a:ext cx="491983" cy="1705592"/>
          </a:xfrm>
          <a:custGeom>
            <a:avLst/>
            <a:gdLst/>
            <a:ahLst/>
            <a:cxnLst>
              <a:cxn ang="0">
                <a:pos x="wd2" y="hd2"/>
              </a:cxn>
              <a:cxn ang="5400000">
                <a:pos x="wd2" y="hd2"/>
              </a:cxn>
              <a:cxn ang="10800000">
                <a:pos x="wd2" y="hd2"/>
              </a:cxn>
              <a:cxn ang="16200000">
                <a:pos x="wd2" y="hd2"/>
              </a:cxn>
            </a:cxnLst>
            <a:rect l="0" t="0" r="r" b="b"/>
            <a:pathLst>
              <a:path w="20160" h="21600" extrusionOk="0">
                <a:moveTo>
                  <a:pt x="20160" y="0"/>
                </a:moveTo>
                <a:cubicBezTo>
                  <a:pt x="10972" y="3707"/>
                  <a:pt x="1784" y="7415"/>
                  <a:pt x="172" y="11015"/>
                </a:cubicBezTo>
                <a:cubicBezTo>
                  <a:pt x="-1440" y="14615"/>
                  <a:pt x="8769" y="19883"/>
                  <a:pt x="10488" y="21600"/>
                </a:cubicBezTo>
              </a:path>
            </a:pathLst>
          </a:custGeom>
          <a:ln w="28575">
            <a:solidFill>
              <a:srgbClr val="FF0000"/>
            </a:solidFill>
            <a:headEnd type="triangle"/>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259" name="Shape 1259"/>
          <p:cNvSpPr/>
          <p:nvPr/>
        </p:nvSpPr>
        <p:spPr>
          <a:xfrm>
            <a:off x="1589296" y="2803048"/>
            <a:ext cx="603128" cy="4234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solidFill>
                  <a:srgbClr val="FF0000"/>
                </a:solidFill>
              </a:rPr>
              <a:t>2</a:t>
            </a:r>
            <a:r>
              <a:rPr sz="2000">
                <a:solidFill>
                  <a:srgbClr val="FF0000"/>
                </a:solidFill>
              </a:rPr>
              <a:t>S</a:t>
            </a:r>
            <a:r>
              <a:rPr sz="2000" baseline="-25000">
                <a:solidFill>
                  <a:srgbClr val="FF0000"/>
                </a:solidFill>
              </a:rPr>
              <a:t>1/2</a:t>
            </a:r>
          </a:p>
        </p:txBody>
      </p:sp>
      <p:sp>
        <p:nvSpPr>
          <p:cNvPr id="1260" name="Shape 1260"/>
          <p:cNvSpPr/>
          <p:nvPr/>
        </p:nvSpPr>
        <p:spPr>
          <a:xfrm>
            <a:off x="2140883" y="1676887"/>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261" name="Shape 1261"/>
          <p:cNvSpPr/>
          <p:nvPr/>
        </p:nvSpPr>
        <p:spPr>
          <a:xfrm>
            <a:off x="2483783" y="1438762"/>
            <a:ext cx="617143" cy="42349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solidFill>
                  <a:srgbClr val="969696"/>
                </a:solidFill>
              </a:rPr>
              <a:t>2</a:t>
            </a:r>
            <a:r>
              <a:rPr sz="2000">
                <a:solidFill>
                  <a:srgbClr val="969696"/>
                </a:solidFill>
              </a:rPr>
              <a:t>D</a:t>
            </a:r>
            <a:r>
              <a:rPr sz="2000" baseline="-25000">
                <a:solidFill>
                  <a:srgbClr val="969696"/>
                </a:solidFill>
              </a:rPr>
              <a:t>5/2</a:t>
            </a:r>
          </a:p>
        </p:txBody>
      </p:sp>
      <p:sp>
        <p:nvSpPr>
          <p:cNvPr id="1262" name="Shape 1262"/>
          <p:cNvSpPr/>
          <p:nvPr/>
        </p:nvSpPr>
        <p:spPr>
          <a:xfrm>
            <a:off x="959782" y="1057762"/>
            <a:ext cx="603129" cy="42349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t>2</a:t>
            </a:r>
            <a:r>
              <a:rPr sz="2000"/>
              <a:t>P</a:t>
            </a:r>
            <a:r>
              <a:rPr sz="2000" baseline="-25000"/>
              <a:t>1/2</a:t>
            </a:r>
          </a:p>
        </p:txBody>
      </p:sp>
      <p:sp>
        <p:nvSpPr>
          <p:cNvPr id="1263" name="Shape 1263"/>
          <p:cNvSpPr/>
          <p:nvPr/>
        </p:nvSpPr>
        <p:spPr>
          <a:xfrm>
            <a:off x="589667" y="1242819"/>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264" name="Shape 1264"/>
          <p:cNvSpPr/>
          <p:nvPr/>
        </p:nvSpPr>
        <p:spPr>
          <a:xfrm>
            <a:off x="1199267" y="2995420"/>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265" name="Shape 1265"/>
          <p:cNvSpPr/>
          <p:nvPr/>
        </p:nvSpPr>
        <p:spPr>
          <a:xfrm flipH="1" flipV="1">
            <a:off x="780167" y="1233294"/>
            <a:ext cx="666751" cy="1743076"/>
          </a:xfrm>
          <a:prstGeom prst="line">
            <a:avLst/>
          </a:prstGeom>
          <a:ln w="28575">
            <a:solidFill>
              <a:srgbClr val="0070C0"/>
            </a:solidFill>
            <a:round/>
            <a:tailEnd type="triangle"/>
          </a:ln>
        </p:spPr>
        <p:txBody>
          <a:bodyPr lIns="0" tIns="0" rIns="0" bIns="0"/>
          <a:lstStyle/>
          <a:p>
            <a:pPr lvl="0" defTabSz="457200">
              <a:defRPr sz="1200">
                <a:latin typeface="+mn-lt"/>
                <a:ea typeface="+mn-ea"/>
                <a:cs typeface="+mn-cs"/>
                <a:sym typeface="Helvetica"/>
              </a:defRPr>
            </a:pPr>
            <a:endParaRPr/>
          </a:p>
        </p:txBody>
      </p:sp>
      <p:grpSp>
        <p:nvGrpSpPr>
          <p:cNvPr id="1278" name="Group 1278"/>
          <p:cNvGrpSpPr/>
          <p:nvPr/>
        </p:nvGrpSpPr>
        <p:grpSpPr>
          <a:xfrm>
            <a:off x="605454" y="1218817"/>
            <a:ext cx="794601" cy="1799561"/>
            <a:chOff x="0" y="0"/>
            <a:chExt cx="794599" cy="1799560"/>
          </a:xfrm>
        </p:grpSpPr>
        <p:sp>
          <p:nvSpPr>
            <p:cNvPr id="1266" name="Shape 1266"/>
            <p:cNvSpPr/>
            <p:nvPr/>
          </p:nvSpPr>
          <p:spPr>
            <a:xfrm rot="9539070">
              <a:off x="564127" y="1550900"/>
              <a:ext cx="197488" cy="220586"/>
            </a:xfrm>
            <a:prstGeom prst="triangle">
              <a:avLst/>
            </a:prstGeom>
            <a:solidFill>
              <a:srgbClr val="0070C0"/>
            </a:solidFill>
            <a:ln w="12700" cap="flat">
              <a:noFill/>
              <a:miter lim="400000"/>
            </a:ln>
            <a:effectLst/>
          </p:spPr>
          <p:txBody>
            <a:bodyPr wrap="square" lIns="0" tIns="0" rIns="0" bIns="0" numCol="1" anchor="ctr">
              <a:noAutofit/>
            </a:bodyPr>
            <a:lstStyle/>
            <a:p>
              <a:pPr lvl="0"/>
              <a:endParaRPr/>
            </a:p>
          </p:txBody>
        </p:sp>
        <p:grpSp>
          <p:nvGrpSpPr>
            <p:cNvPr id="1277" name="Group 1277"/>
            <p:cNvGrpSpPr/>
            <p:nvPr/>
          </p:nvGrpSpPr>
          <p:grpSpPr>
            <a:xfrm>
              <a:off x="-1" y="-1"/>
              <a:ext cx="622120" cy="1601004"/>
              <a:chOff x="0" y="0"/>
              <a:chExt cx="622118" cy="1601002"/>
            </a:xfrm>
          </p:grpSpPr>
          <p:sp>
            <p:nvSpPr>
              <p:cNvPr id="1267" name="Shape 1267"/>
              <p:cNvSpPr/>
              <p:nvPr/>
            </p:nvSpPr>
            <p:spPr>
              <a:xfrm rot="4139070">
                <a:off x="116885" y="36075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68" name="Shape 1268"/>
              <p:cNvSpPr/>
              <p:nvPr/>
            </p:nvSpPr>
            <p:spPr>
              <a:xfrm rot="14939070">
                <a:off x="102475" y="543516"/>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69" name="Shape 1269"/>
              <p:cNvSpPr/>
              <p:nvPr/>
            </p:nvSpPr>
            <p:spPr>
              <a:xfrm rot="4139070">
                <a:off x="235545" y="669621"/>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70" name="Shape 1270"/>
              <p:cNvSpPr/>
              <p:nvPr/>
            </p:nvSpPr>
            <p:spPr>
              <a:xfrm rot="14939070">
                <a:off x="221134" y="85238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71" name="Shape 1271"/>
              <p:cNvSpPr/>
              <p:nvPr/>
            </p:nvSpPr>
            <p:spPr>
              <a:xfrm rot="4139070">
                <a:off x="354204" y="978490"/>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72" name="Shape 1272"/>
              <p:cNvSpPr/>
              <p:nvPr/>
            </p:nvSpPr>
            <p:spPr>
              <a:xfrm rot="14939070">
                <a:off x="339794" y="1161254"/>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73" name="Shape 1273"/>
              <p:cNvSpPr/>
              <p:nvPr/>
            </p:nvSpPr>
            <p:spPr>
              <a:xfrm rot="4139070">
                <a:off x="472864" y="1287359"/>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74" name="Shape 1274"/>
              <p:cNvSpPr/>
              <p:nvPr/>
            </p:nvSpPr>
            <p:spPr>
              <a:xfrm rot="14939070">
                <a:off x="458453" y="147012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75" name="Shape 1275"/>
              <p:cNvSpPr/>
              <p:nvPr/>
            </p:nvSpPr>
            <p:spPr>
              <a:xfrm rot="4139070">
                <a:off x="-1774" y="51884"/>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76" name="Shape 1276"/>
              <p:cNvSpPr/>
              <p:nvPr/>
            </p:nvSpPr>
            <p:spPr>
              <a:xfrm rot="14939070">
                <a:off x="-16185" y="234647"/>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grpSp>
      </p:grpSp>
      <p:sp>
        <p:nvSpPr>
          <p:cNvPr id="1279" name="Shape 1279"/>
          <p:cNvSpPr/>
          <p:nvPr/>
        </p:nvSpPr>
        <p:spPr>
          <a:xfrm>
            <a:off x="6338423" y="1287852"/>
            <a:ext cx="2693180"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“trap” electrodes</a:t>
            </a:r>
          </a:p>
        </p:txBody>
      </p:sp>
      <p:sp>
        <p:nvSpPr>
          <p:cNvPr id="1280" name="Shape 1280"/>
          <p:cNvSpPr/>
          <p:nvPr/>
        </p:nvSpPr>
        <p:spPr>
          <a:xfrm flipH="1">
            <a:off x="6536853" y="1760345"/>
            <a:ext cx="1219201" cy="3810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281" name="Shape 1281"/>
          <p:cNvSpPr/>
          <p:nvPr/>
        </p:nvSpPr>
        <p:spPr>
          <a:xfrm>
            <a:off x="6311806" y="3629357"/>
            <a:ext cx="1120786" cy="43707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194 nm</a:t>
            </a:r>
          </a:p>
        </p:txBody>
      </p:sp>
      <p:sp>
        <p:nvSpPr>
          <p:cNvPr id="1282" name="Shape 1282"/>
          <p:cNvSpPr/>
          <p:nvPr/>
        </p:nvSpPr>
        <p:spPr>
          <a:xfrm>
            <a:off x="703220" y="3207226"/>
            <a:ext cx="828561" cy="3506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vl1pPr>
          </a:lstStyle>
          <a:p>
            <a:pPr lvl="0"/>
            <a:r>
              <a:t>cooling</a:t>
            </a:r>
          </a:p>
        </p:txBody>
      </p:sp>
      <p:sp>
        <p:nvSpPr>
          <p:cNvPr id="1283" name="Shape 1283"/>
          <p:cNvSpPr/>
          <p:nvPr/>
        </p:nvSpPr>
        <p:spPr>
          <a:xfrm>
            <a:off x="834024" y="3469699"/>
            <a:ext cx="1540370" cy="3506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vl1pPr>
          </a:lstStyle>
          <a:p>
            <a:pPr lvl="0"/>
            <a:r>
              <a:t>and detection!</a:t>
            </a:r>
          </a:p>
        </p:txBody>
      </p:sp>
      <p:sp>
        <p:nvSpPr>
          <p:cNvPr id="1284" name="Shape 1284"/>
          <p:cNvSpPr/>
          <p:nvPr/>
        </p:nvSpPr>
        <p:spPr>
          <a:xfrm>
            <a:off x="220377" y="2104831"/>
            <a:ext cx="612438" cy="43707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Hg</a:t>
            </a:r>
            <a:r>
              <a:rPr sz="2400" baseline="30000"/>
              <a:t>+</a:t>
            </a:r>
          </a:p>
        </p:txBody>
      </p:sp>
      <p:sp>
        <p:nvSpPr>
          <p:cNvPr id="1285" name="Shape 1285"/>
          <p:cNvSpPr/>
          <p:nvPr/>
        </p:nvSpPr>
        <p:spPr>
          <a:xfrm>
            <a:off x="220377" y="170120"/>
            <a:ext cx="1705209"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Detection:</a:t>
            </a:r>
          </a:p>
        </p:txBody>
      </p:sp>
      <p:grpSp>
        <p:nvGrpSpPr>
          <p:cNvPr id="1298" name="Group 1298"/>
          <p:cNvGrpSpPr/>
          <p:nvPr/>
        </p:nvGrpSpPr>
        <p:grpSpPr>
          <a:xfrm>
            <a:off x="4218901" y="4204753"/>
            <a:ext cx="1495878" cy="1333688"/>
            <a:chOff x="0" y="0"/>
            <a:chExt cx="1495877" cy="1333687"/>
          </a:xfrm>
        </p:grpSpPr>
        <p:sp>
          <p:nvSpPr>
            <p:cNvPr id="1286" name="Shape 1286"/>
            <p:cNvSpPr/>
            <p:nvPr/>
          </p:nvSpPr>
          <p:spPr>
            <a:xfrm rot="7832533">
              <a:off x="1249135" y="1076665"/>
              <a:ext cx="197488" cy="220587"/>
            </a:xfrm>
            <a:prstGeom prst="triangle">
              <a:avLst/>
            </a:prstGeom>
            <a:solidFill>
              <a:srgbClr val="0070C0"/>
            </a:solidFill>
            <a:ln w="12700" cap="flat">
              <a:noFill/>
              <a:miter lim="400000"/>
            </a:ln>
            <a:effectLst/>
          </p:spPr>
          <p:txBody>
            <a:bodyPr wrap="square" lIns="0" tIns="0" rIns="0" bIns="0" numCol="1" anchor="ctr">
              <a:noAutofit/>
            </a:bodyPr>
            <a:lstStyle/>
            <a:p>
              <a:pPr lvl="0"/>
              <a:endParaRPr/>
            </a:p>
          </p:txBody>
        </p:sp>
        <p:grpSp>
          <p:nvGrpSpPr>
            <p:cNvPr id="1297" name="Group 1297"/>
            <p:cNvGrpSpPr/>
            <p:nvPr/>
          </p:nvGrpSpPr>
          <p:grpSpPr>
            <a:xfrm>
              <a:off x="-1" y="0"/>
              <a:ext cx="1257216" cy="1195427"/>
              <a:chOff x="0" y="0"/>
              <a:chExt cx="1257214" cy="1195426"/>
            </a:xfrm>
          </p:grpSpPr>
          <p:sp>
            <p:nvSpPr>
              <p:cNvPr id="1287" name="Shape 1287"/>
              <p:cNvSpPr/>
              <p:nvPr/>
            </p:nvSpPr>
            <p:spPr>
              <a:xfrm rot="2432532">
                <a:off x="257257" y="259359"/>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88" name="Shape 1288"/>
              <p:cNvSpPr/>
              <p:nvPr/>
            </p:nvSpPr>
            <p:spPr>
              <a:xfrm rot="13232533">
                <a:off x="331632" y="426926"/>
                <a:ext cx="165439"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89" name="Shape 1289"/>
              <p:cNvSpPr/>
              <p:nvPr/>
            </p:nvSpPr>
            <p:spPr>
              <a:xfrm rot="2432532">
                <a:off x="508700" y="474432"/>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90" name="Shape 1290"/>
              <p:cNvSpPr/>
              <p:nvPr/>
            </p:nvSpPr>
            <p:spPr>
              <a:xfrm rot="13232533">
                <a:off x="583074" y="641999"/>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91" name="Shape 1291"/>
              <p:cNvSpPr/>
              <p:nvPr/>
            </p:nvSpPr>
            <p:spPr>
              <a:xfrm rot="2432532">
                <a:off x="760143" y="68950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92" name="Shape 1292"/>
              <p:cNvSpPr/>
              <p:nvPr/>
            </p:nvSpPr>
            <p:spPr>
              <a:xfrm rot="13232533">
                <a:off x="834517" y="857072"/>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93" name="Shape 1293"/>
              <p:cNvSpPr/>
              <p:nvPr/>
            </p:nvSpPr>
            <p:spPr>
              <a:xfrm rot="2432532">
                <a:off x="1011586" y="904578"/>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94" name="Shape 1294"/>
              <p:cNvSpPr/>
              <p:nvPr/>
            </p:nvSpPr>
            <p:spPr>
              <a:xfrm rot="13232533">
                <a:off x="1085960" y="107214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95" name="Shape 1295"/>
              <p:cNvSpPr/>
              <p:nvPr/>
            </p:nvSpPr>
            <p:spPr>
              <a:xfrm rot="2432532">
                <a:off x="5814" y="44286"/>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296" name="Shape 1296"/>
              <p:cNvSpPr/>
              <p:nvPr/>
            </p:nvSpPr>
            <p:spPr>
              <a:xfrm rot="13232533">
                <a:off x="80189" y="211852"/>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grpSp>
      </p:grpSp>
      <p:grpSp>
        <p:nvGrpSpPr>
          <p:cNvPr id="1311" name="Group 1311"/>
          <p:cNvGrpSpPr/>
          <p:nvPr/>
        </p:nvGrpSpPr>
        <p:grpSpPr>
          <a:xfrm>
            <a:off x="3604186" y="2150026"/>
            <a:ext cx="577294" cy="1854438"/>
            <a:chOff x="14879" y="3455"/>
            <a:chExt cx="577293" cy="1854436"/>
          </a:xfrm>
        </p:grpSpPr>
        <p:sp>
          <p:nvSpPr>
            <p:cNvPr id="1299" name="Shape 1299"/>
            <p:cNvSpPr/>
            <p:nvPr/>
          </p:nvSpPr>
          <p:spPr>
            <a:xfrm rot="20815571">
              <a:off x="37269" y="22933"/>
              <a:ext cx="197488" cy="220586"/>
            </a:xfrm>
            <a:prstGeom prst="triangle">
              <a:avLst/>
            </a:prstGeom>
            <a:solidFill>
              <a:srgbClr val="0070C0"/>
            </a:solidFill>
            <a:ln w="12700" cap="flat">
              <a:noFill/>
              <a:miter lim="400000"/>
            </a:ln>
            <a:effectLst/>
          </p:spPr>
          <p:txBody>
            <a:bodyPr wrap="square" lIns="0" tIns="0" rIns="0" bIns="0" numCol="1" anchor="ctr">
              <a:noAutofit/>
            </a:bodyPr>
            <a:lstStyle/>
            <a:p>
              <a:pPr lvl="0"/>
              <a:endParaRPr/>
            </a:p>
          </p:txBody>
        </p:sp>
        <p:grpSp>
          <p:nvGrpSpPr>
            <p:cNvPr id="1310" name="Group 1310"/>
            <p:cNvGrpSpPr/>
            <p:nvPr/>
          </p:nvGrpSpPr>
          <p:grpSpPr>
            <a:xfrm>
              <a:off x="138892" y="210648"/>
              <a:ext cx="453282" cy="1647245"/>
              <a:chOff x="0" y="0"/>
              <a:chExt cx="453280" cy="1647243"/>
            </a:xfrm>
          </p:grpSpPr>
          <p:sp>
            <p:nvSpPr>
              <p:cNvPr id="1300" name="Shape 1300"/>
              <p:cNvSpPr/>
              <p:nvPr/>
            </p:nvSpPr>
            <p:spPr>
              <a:xfrm rot="15415571">
                <a:off x="199005" y="119593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1" name="Shape 1301"/>
              <p:cNvSpPr/>
              <p:nvPr/>
            </p:nvSpPr>
            <p:spPr>
              <a:xfrm rot="4615571">
                <a:off x="238529" y="101691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2" name="Shape 1302"/>
              <p:cNvSpPr/>
              <p:nvPr/>
            </p:nvSpPr>
            <p:spPr>
              <a:xfrm rot="15415571">
                <a:off x="124159" y="873634"/>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3" name="Shape 1303"/>
              <p:cNvSpPr/>
              <p:nvPr/>
            </p:nvSpPr>
            <p:spPr>
              <a:xfrm rot="4615571">
                <a:off x="163682" y="694614"/>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4" name="Shape 1304"/>
              <p:cNvSpPr/>
              <p:nvPr/>
            </p:nvSpPr>
            <p:spPr>
              <a:xfrm rot="15415571">
                <a:off x="49312" y="55133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5" name="Shape 1305"/>
              <p:cNvSpPr/>
              <p:nvPr/>
            </p:nvSpPr>
            <p:spPr>
              <a:xfrm rot="4615571">
                <a:off x="88836" y="372313"/>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6" name="Shape 1306"/>
              <p:cNvSpPr/>
              <p:nvPr/>
            </p:nvSpPr>
            <p:spPr>
              <a:xfrm rot="15415571">
                <a:off x="-25535" y="229032"/>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7" name="Shape 1307"/>
              <p:cNvSpPr/>
              <p:nvPr/>
            </p:nvSpPr>
            <p:spPr>
              <a:xfrm rot="4615571">
                <a:off x="13989" y="50012"/>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8" name="Shape 1308"/>
              <p:cNvSpPr/>
              <p:nvPr/>
            </p:nvSpPr>
            <p:spPr>
              <a:xfrm rot="15415571">
                <a:off x="273852" y="1518236"/>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09" name="Shape 1309"/>
              <p:cNvSpPr/>
              <p:nvPr/>
            </p:nvSpPr>
            <p:spPr>
              <a:xfrm rot="4615571">
                <a:off x="313376" y="1339216"/>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grpSp>
      </p:gr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5" name="Group 1315"/>
          <p:cNvGrpSpPr/>
          <p:nvPr/>
        </p:nvGrpSpPr>
        <p:grpSpPr>
          <a:xfrm>
            <a:off x="1406326" y="3950508"/>
            <a:ext cx="2830050" cy="2831137"/>
            <a:chOff x="0" y="0"/>
            <a:chExt cx="2830048" cy="2831135"/>
          </a:xfrm>
        </p:grpSpPr>
        <p:sp>
          <p:nvSpPr>
            <p:cNvPr id="1313" name="Shape 1313"/>
            <p:cNvSpPr/>
            <p:nvPr/>
          </p:nvSpPr>
          <p:spPr>
            <a:xfrm rot="2675695">
              <a:off x="514984" y="484586"/>
              <a:ext cx="1553547" cy="2104080"/>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26"/>
                  </a:lnTo>
                  <a:lnTo>
                    <a:pt x="0" y="17726"/>
                  </a:lnTo>
                  <a:lnTo>
                    <a:pt x="0" y="17914"/>
                  </a:lnTo>
                  <a:lnTo>
                    <a:pt x="64" y="18125"/>
                  </a:lnTo>
                  <a:lnTo>
                    <a:pt x="129" y="18313"/>
                  </a:lnTo>
                  <a:lnTo>
                    <a:pt x="386" y="18665"/>
                  </a:lnTo>
                  <a:lnTo>
                    <a:pt x="611" y="19041"/>
                  </a:lnTo>
                  <a:lnTo>
                    <a:pt x="804" y="19205"/>
                  </a:lnTo>
                  <a:lnTo>
                    <a:pt x="1061" y="19346"/>
                  </a:lnTo>
                  <a:lnTo>
                    <a:pt x="1221" y="19534"/>
                  </a:lnTo>
                  <a:lnTo>
                    <a:pt x="1479" y="19722"/>
                  </a:lnTo>
                  <a:lnTo>
                    <a:pt x="1800" y="19839"/>
                  </a:lnTo>
                  <a:lnTo>
                    <a:pt x="2025" y="19980"/>
                  </a:lnTo>
                  <a:lnTo>
                    <a:pt x="2346" y="20168"/>
                  </a:lnTo>
                  <a:lnTo>
                    <a:pt x="2732" y="20309"/>
                  </a:lnTo>
                  <a:lnTo>
                    <a:pt x="3021" y="20426"/>
                  </a:lnTo>
                  <a:lnTo>
                    <a:pt x="3407" y="20520"/>
                  </a:lnTo>
                  <a:lnTo>
                    <a:pt x="4146" y="20802"/>
                  </a:lnTo>
                  <a:lnTo>
                    <a:pt x="4564" y="20896"/>
                  </a:lnTo>
                  <a:lnTo>
                    <a:pt x="4950" y="20966"/>
                  </a:lnTo>
                  <a:lnTo>
                    <a:pt x="5818" y="21154"/>
                  </a:lnTo>
                  <a:lnTo>
                    <a:pt x="6300" y="21248"/>
                  </a:lnTo>
                  <a:lnTo>
                    <a:pt x="6718" y="21342"/>
                  </a:lnTo>
                  <a:lnTo>
                    <a:pt x="7714" y="21436"/>
                  </a:lnTo>
                  <a:lnTo>
                    <a:pt x="8711" y="21506"/>
                  </a:lnTo>
                  <a:lnTo>
                    <a:pt x="9193" y="21553"/>
                  </a:lnTo>
                  <a:lnTo>
                    <a:pt x="9739" y="21600"/>
                  </a:lnTo>
                  <a:lnTo>
                    <a:pt x="11861" y="21600"/>
                  </a:lnTo>
                  <a:lnTo>
                    <a:pt x="12407" y="21553"/>
                  </a:lnTo>
                  <a:lnTo>
                    <a:pt x="13404" y="21459"/>
                  </a:lnTo>
                  <a:lnTo>
                    <a:pt x="14368" y="21389"/>
                  </a:lnTo>
                  <a:lnTo>
                    <a:pt x="14882" y="21342"/>
                  </a:lnTo>
                  <a:lnTo>
                    <a:pt x="15300" y="21248"/>
                  </a:lnTo>
                  <a:lnTo>
                    <a:pt x="15814" y="21154"/>
                  </a:lnTo>
                  <a:lnTo>
                    <a:pt x="16650" y="20966"/>
                  </a:lnTo>
                  <a:lnTo>
                    <a:pt x="17036" y="20896"/>
                  </a:lnTo>
                  <a:lnTo>
                    <a:pt x="17454" y="20802"/>
                  </a:lnTo>
                  <a:lnTo>
                    <a:pt x="18193" y="20520"/>
                  </a:lnTo>
                  <a:lnTo>
                    <a:pt x="18579" y="20426"/>
                  </a:lnTo>
                  <a:lnTo>
                    <a:pt x="18900" y="20309"/>
                  </a:lnTo>
                  <a:lnTo>
                    <a:pt x="19254" y="20168"/>
                  </a:lnTo>
                  <a:lnTo>
                    <a:pt x="19575" y="19980"/>
                  </a:lnTo>
                  <a:lnTo>
                    <a:pt x="19800" y="19839"/>
                  </a:lnTo>
                  <a:lnTo>
                    <a:pt x="20121" y="19722"/>
                  </a:lnTo>
                  <a:lnTo>
                    <a:pt x="20379" y="19534"/>
                  </a:lnTo>
                  <a:lnTo>
                    <a:pt x="20539" y="19346"/>
                  </a:lnTo>
                  <a:lnTo>
                    <a:pt x="20796" y="19205"/>
                  </a:lnTo>
                  <a:lnTo>
                    <a:pt x="20989" y="19041"/>
                  </a:lnTo>
                  <a:lnTo>
                    <a:pt x="21246" y="18665"/>
                  </a:lnTo>
                  <a:lnTo>
                    <a:pt x="21471" y="18313"/>
                  </a:lnTo>
                  <a:lnTo>
                    <a:pt x="21536" y="18125"/>
                  </a:lnTo>
                  <a:lnTo>
                    <a:pt x="21600" y="17914"/>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314" name="Shape 1314"/>
            <p:cNvSpPr/>
            <p:nvPr/>
          </p:nvSpPr>
          <p:spPr>
            <a:xfrm rot="2675695">
              <a:off x="1226825" y="436658"/>
              <a:ext cx="1558355" cy="7668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316" name="Shape 1316"/>
          <p:cNvSpPr/>
          <p:nvPr/>
        </p:nvSpPr>
        <p:spPr>
          <a:xfrm>
            <a:off x="745654" y="4046344"/>
            <a:ext cx="3429001" cy="152401"/>
          </a:xfrm>
          <a:prstGeom prst="rect">
            <a:avLst/>
          </a:prstGeom>
          <a:solidFill>
            <a:srgbClr val="0070C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317" name="Shape 1317"/>
          <p:cNvSpPr/>
          <p:nvPr/>
        </p:nvSpPr>
        <p:spPr>
          <a:xfrm rot="2675695">
            <a:off x="2232412" y="3707717"/>
            <a:ext cx="3097473" cy="1433075"/>
          </a:xfrm>
          <a:custGeom>
            <a:avLst/>
            <a:gdLst/>
            <a:ahLst/>
            <a:cxnLst>
              <a:cxn ang="0">
                <a:pos x="wd2" y="hd2"/>
              </a:cxn>
              <a:cxn ang="5400000">
                <a:pos x="wd2" y="hd2"/>
              </a:cxn>
              <a:cxn ang="10800000">
                <a:pos x="wd2" y="hd2"/>
              </a:cxn>
              <a:cxn ang="16200000">
                <a:pos x="wd2" y="hd2"/>
              </a:cxn>
            </a:cxnLst>
            <a:rect l="0" t="0" r="r" b="b"/>
            <a:pathLst>
              <a:path w="21600" h="21600" extrusionOk="0">
                <a:moveTo>
                  <a:pt x="0" y="1380"/>
                </a:moveTo>
                <a:lnTo>
                  <a:pt x="0" y="9282"/>
                </a:lnTo>
                <a:lnTo>
                  <a:pt x="64" y="9868"/>
                </a:lnTo>
                <a:lnTo>
                  <a:pt x="129" y="10524"/>
                </a:lnTo>
                <a:lnTo>
                  <a:pt x="306" y="11732"/>
                </a:lnTo>
                <a:lnTo>
                  <a:pt x="467" y="12387"/>
                </a:lnTo>
                <a:lnTo>
                  <a:pt x="613" y="12905"/>
                </a:lnTo>
                <a:lnTo>
                  <a:pt x="983" y="14112"/>
                </a:lnTo>
                <a:lnTo>
                  <a:pt x="1483" y="15182"/>
                </a:lnTo>
                <a:lnTo>
                  <a:pt x="1741" y="15700"/>
                </a:lnTo>
                <a:lnTo>
                  <a:pt x="2015" y="16148"/>
                </a:lnTo>
                <a:lnTo>
                  <a:pt x="2321" y="16631"/>
                </a:lnTo>
                <a:lnTo>
                  <a:pt x="2660" y="17080"/>
                </a:lnTo>
                <a:lnTo>
                  <a:pt x="2966" y="17563"/>
                </a:lnTo>
                <a:lnTo>
                  <a:pt x="3337" y="18012"/>
                </a:lnTo>
                <a:lnTo>
                  <a:pt x="4078" y="18805"/>
                </a:lnTo>
                <a:lnTo>
                  <a:pt x="4481" y="19150"/>
                </a:lnTo>
                <a:lnTo>
                  <a:pt x="5352" y="19806"/>
                </a:lnTo>
                <a:lnTo>
                  <a:pt x="5787" y="20151"/>
                </a:lnTo>
                <a:lnTo>
                  <a:pt x="6254" y="20392"/>
                </a:lnTo>
                <a:lnTo>
                  <a:pt x="6722" y="20599"/>
                </a:lnTo>
                <a:lnTo>
                  <a:pt x="7173" y="20875"/>
                </a:lnTo>
                <a:lnTo>
                  <a:pt x="7673" y="21082"/>
                </a:lnTo>
                <a:lnTo>
                  <a:pt x="8173" y="21186"/>
                </a:lnTo>
                <a:lnTo>
                  <a:pt x="8704" y="21324"/>
                </a:lnTo>
                <a:lnTo>
                  <a:pt x="9188" y="21462"/>
                </a:lnTo>
                <a:lnTo>
                  <a:pt x="9720" y="21531"/>
                </a:lnTo>
                <a:lnTo>
                  <a:pt x="10268" y="21600"/>
                </a:lnTo>
                <a:lnTo>
                  <a:pt x="11332" y="21600"/>
                </a:lnTo>
                <a:lnTo>
                  <a:pt x="11880" y="21531"/>
                </a:lnTo>
                <a:lnTo>
                  <a:pt x="12412" y="21462"/>
                </a:lnTo>
                <a:lnTo>
                  <a:pt x="12912" y="21324"/>
                </a:lnTo>
                <a:lnTo>
                  <a:pt x="13427" y="21186"/>
                </a:lnTo>
                <a:lnTo>
                  <a:pt x="13927" y="21082"/>
                </a:lnTo>
                <a:lnTo>
                  <a:pt x="14427" y="20875"/>
                </a:lnTo>
                <a:lnTo>
                  <a:pt x="14894" y="20599"/>
                </a:lnTo>
                <a:lnTo>
                  <a:pt x="15346" y="20392"/>
                </a:lnTo>
                <a:lnTo>
                  <a:pt x="15813" y="20151"/>
                </a:lnTo>
                <a:lnTo>
                  <a:pt x="16684" y="19461"/>
                </a:lnTo>
                <a:lnTo>
                  <a:pt x="17119" y="19150"/>
                </a:lnTo>
                <a:lnTo>
                  <a:pt x="17522" y="18805"/>
                </a:lnTo>
                <a:lnTo>
                  <a:pt x="18263" y="18012"/>
                </a:lnTo>
                <a:lnTo>
                  <a:pt x="18634" y="17563"/>
                </a:lnTo>
                <a:lnTo>
                  <a:pt x="18940" y="17080"/>
                </a:lnTo>
                <a:lnTo>
                  <a:pt x="19279" y="16631"/>
                </a:lnTo>
                <a:lnTo>
                  <a:pt x="19585" y="16148"/>
                </a:lnTo>
                <a:lnTo>
                  <a:pt x="19875" y="15700"/>
                </a:lnTo>
                <a:lnTo>
                  <a:pt x="20359" y="14630"/>
                </a:lnTo>
                <a:lnTo>
                  <a:pt x="20617" y="14112"/>
                </a:lnTo>
                <a:lnTo>
                  <a:pt x="20987" y="12905"/>
                </a:lnTo>
                <a:lnTo>
                  <a:pt x="21133" y="12387"/>
                </a:lnTo>
                <a:lnTo>
                  <a:pt x="21294" y="11732"/>
                </a:lnTo>
                <a:lnTo>
                  <a:pt x="21471" y="10524"/>
                </a:lnTo>
                <a:lnTo>
                  <a:pt x="21536" y="9868"/>
                </a:lnTo>
                <a:lnTo>
                  <a:pt x="21600" y="9282"/>
                </a:lnTo>
                <a:lnTo>
                  <a:pt x="21600" y="0"/>
                </a:lnTo>
                <a:lnTo>
                  <a:pt x="21568" y="656"/>
                </a:lnTo>
                <a:lnTo>
                  <a:pt x="21536" y="1242"/>
                </a:lnTo>
                <a:lnTo>
                  <a:pt x="21471" y="1898"/>
                </a:lnTo>
                <a:lnTo>
                  <a:pt x="21390" y="2519"/>
                </a:lnTo>
                <a:lnTo>
                  <a:pt x="21133" y="3692"/>
                </a:lnTo>
                <a:lnTo>
                  <a:pt x="20987" y="4313"/>
                </a:lnTo>
                <a:lnTo>
                  <a:pt x="20794" y="4900"/>
                </a:lnTo>
                <a:lnTo>
                  <a:pt x="20584" y="5417"/>
                </a:lnTo>
                <a:lnTo>
                  <a:pt x="20359" y="6038"/>
                </a:lnTo>
                <a:lnTo>
                  <a:pt x="20117" y="6556"/>
                </a:lnTo>
                <a:lnTo>
                  <a:pt x="19843" y="7004"/>
                </a:lnTo>
                <a:lnTo>
                  <a:pt x="19553" y="7557"/>
                </a:lnTo>
                <a:lnTo>
                  <a:pt x="18940" y="8488"/>
                </a:lnTo>
                <a:lnTo>
                  <a:pt x="18602" y="8937"/>
                </a:lnTo>
                <a:lnTo>
                  <a:pt x="18263" y="9351"/>
                </a:lnTo>
                <a:lnTo>
                  <a:pt x="17893" y="9730"/>
                </a:lnTo>
                <a:lnTo>
                  <a:pt x="17087" y="10524"/>
                </a:lnTo>
                <a:lnTo>
                  <a:pt x="16684" y="10869"/>
                </a:lnTo>
                <a:lnTo>
                  <a:pt x="16248" y="11111"/>
                </a:lnTo>
                <a:lnTo>
                  <a:pt x="15813" y="11456"/>
                </a:lnTo>
                <a:lnTo>
                  <a:pt x="14894" y="11973"/>
                </a:lnTo>
                <a:lnTo>
                  <a:pt x="14427" y="12180"/>
                </a:lnTo>
                <a:lnTo>
                  <a:pt x="13927" y="12387"/>
                </a:lnTo>
                <a:lnTo>
                  <a:pt x="13427" y="12525"/>
                </a:lnTo>
                <a:lnTo>
                  <a:pt x="12912" y="12663"/>
                </a:lnTo>
                <a:lnTo>
                  <a:pt x="12412" y="12767"/>
                </a:lnTo>
                <a:lnTo>
                  <a:pt x="11880" y="12836"/>
                </a:lnTo>
                <a:lnTo>
                  <a:pt x="11332" y="12905"/>
                </a:lnTo>
                <a:lnTo>
                  <a:pt x="10268" y="12905"/>
                </a:lnTo>
                <a:lnTo>
                  <a:pt x="9720" y="12836"/>
                </a:lnTo>
                <a:lnTo>
                  <a:pt x="9188" y="12767"/>
                </a:lnTo>
                <a:lnTo>
                  <a:pt x="8704" y="12663"/>
                </a:lnTo>
                <a:lnTo>
                  <a:pt x="8173" y="12525"/>
                </a:lnTo>
                <a:lnTo>
                  <a:pt x="7673" y="12387"/>
                </a:lnTo>
                <a:lnTo>
                  <a:pt x="7173" y="12180"/>
                </a:lnTo>
                <a:lnTo>
                  <a:pt x="6722" y="11973"/>
                </a:lnTo>
                <a:lnTo>
                  <a:pt x="5787" y="11456"/>
                </a:lnTo>
                <a:lnTo>
                  <a:pt x="5352" y="11111"/>
                </a:lnTo>
                <a:lnTo>
                  <a:pt x="4916" y="10869"/>
                </a:lnTo>
                <a:lnTo>
                  <a:pt x="4513" y="10524"/>
                </a:lnTo>
                <a:lnTo>
                  <a:pt x="3707" y="9730"/>
                </a:lnTo>
                <a:lnTo>
                  <a:pt x="3337" y="9351"/>
                </a:lnTo>
                <a:lnTo>
                  <a:pt x="2998" y="8937"/>
                </a:lnTo>
                <a:lnTo>
                  <a:pt x="2660" y="8488"/>
                </a:lnTo>
                <a:lnTo>
                  <a:pt x="2047" y="7557"/>
                </a:lnTo>
                <a:lnTo>
                  <a:pt x="1757" y="7004"/>
                </a:lnTo>
                <a:lnTo>
                  <a:pt x="1483" y="6556"/>
                </a:lnTo>
                <a:lnTo>
                  <a:pt x="1241" y="6038"/>
                </a:lnTo>
                <a:lnTo>
                  <a:pt x="1016" y="5417"/>
                </a:lnTo>
                <a:lnTo>
                  <a:pt x="806" y="4900"/>
                </a:lnTo>
                <a:lnTo>
                  <a:pt x="613" y="4313"/>
                </a:lnTo>
                <a:lnTo>
                  <a:pt x="467" y="3692"/>
                </a:lnTo>
                <a:lnTo>
                  <a:pt x="210" y="2519"/>
                </a:lnTo>
                <a:lnTo>
                  <a:pt x="129" y="1898"/>
                </a:lnTo>
                <a:lnTo>
                  <a:pt x="64" y="1242"/>
                </a:lnTo>
                <a:lnTo>
                  <a:pt x="32" y="656"/>
                </a:lnTo>
                <a:lnTo>
                  <a:pt x="0" y="0"/>
                </a:lnTo>
                <a:lnTo>
                  <a:pt x="0" y="1380"/>
                </a:ln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318" name="Shape 1318"/>
          <p:cNvSpPr/>
          <p:nvPr/>
        </p:nvSpPr>
        <p:spPr>
          <a:xfrm rot="2675695">
            <a:off x="2747054" y="3041505"/>
            <a:ext cx="3102283" cy="1730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319" name="Shape 1319"/>
          <p:cNvSpPr/>
          <p:nvPr/>
        </p:nvSpPr>
        <p:spPr>
          <a:xfrm>
            <a:off x="5300128" y="5319312"/>
            <a:ext cx="1233912" cy="54804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3200" baseline="30000"/>
              <a:t>199</a:t>
            </a:r>
            <a:r>
              <a:rPr sz="3200"/>
              <a:t>Hg</a:t>
            </a:r>
            <a:r>
              <a:rPr sz="3200" baseline="30000"/>
              <a:t>+</a:t>
            </a:r>
          </a:p>
        </p:txBody>
      </p:sp>
      <p:sp>
        <p:nvSpPr>
          <p:cNvPr id="1320" name="Shape 1320"/>
          <p:cNvSpPr/>
          <p:nvPr/>
        </p:nvSpPr>
        <p:spPr>
          <a:xfrm rot="2675695">
            <a:off x="3468516" y="3539966"/>
            <a:ext cx="1558357" cy="8291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12700">
            <a:solidFill/>
            <a:round/>
          </a:ln>
        </p:spPr>
        <p:txBody>
          <a:bodyPr lIns="0" tIns="0" rIns="0" bIns="0"/>
          <a:lstStyle/>
          <a:p>
            <a:pPr lvl="0">
              <a:defRPr>
                <a:latin typeface="Times New Roman"/>
                <a:ea typeface="Times New Roman"/>
                <a:cs typeface="Times New Roman"/>
                <a:sym typeface="Times New Roman"/>
              </a:defRPr>
            </a:pPr>
            <a:endParaRPr/>
          </a:p>
        </p:txBody>
      </p:sp>
      <p:grpSp>
        <p:nvGrpSpPr>
          <p:cNvPr id="1323" name="Group 1323"/>
          <p:cNvGrpSpPr/>
          <p:nvPr/>
        </p:nvGrpSpPr>
        <p:grpSpPr>
          <a:xfrm>
            <a:off x="3939334" y="1367919"/>
            <a:ext cx="2849528" cy="2857824"/>
            <a:chOff x="0" y="0"/>
            <a:chExt cx="2849526" cy="2857822"/>
          </a:xfrm>
        </p:grpSpPr>
        <p:sp>
          <p:nvSpPr>
            <p:cNvPr id="1321" name="Shape 1321"/>
            <p:cNvSpPr/>
            <p:nvPr/>
          </p:nvSpPr>
          <p:spPr>
            <a:xfrm rot="2675695">
              <a:off x="518349" y="503068"/>
              <a:ext cx="1553546" cy="2113665"/>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34"/>
                  </a:lnTo>
                  <a:lnTo>
                    <a:pt x="0" y="17688"/>
                  </a:lnTo>
                  <a:lnTo>
                    <a:pt x="0" y="17875"/>
                  </a:lnTo>
                  <a:lnTo>
                    <a:pt x="64" y="18086"/>
                  </a:lnTo>
                  <a:lnTo>
                    <a:pt x="193" y="18461"/>
                  </a:lnTo>
                  <a:lnTo>
                    <a:pt x="450" y="18812"/>
                  </a:lnTo>
                  <a:lnTo>
                    <a:pt x="804" y="19164"/>
                  </a:lnTo>
                  <a:lnTo>
                    <a:pt x="996" y="19351"/>
                  </a:lnTo>
                  <a:lnTo>
                    <a:pt x="1221" y="19492"/>
                  </a:lnTo>
                  <a:lnTo>
                    <a:pt x="1479" y="19656"/>
                  </a:lnTo>
                  <a:lnTo>
                    <a:pt x="1736" y="19796"/>
                  </a:lnTo>
                  <a:lnTo>
                    <a:pt x="2025" y="19984"/>
                  </a:lnTo>
                  <a:lnTo>
                    <a:pt x="2668" y="20241"/>
                  </a:lnTo>
                  <a:lnTo>
                    <a:pt x="2957" y="20382"/>
                  </a:lnTo>
                  <a:lnTo>
                    <a:pt x="3696" y="20663"/>
                  </a:lnTo>
                  <a:lnTo>
                    <a:pt x="4082" y="20757"/>
                  </a:lnTo>
                  <a:lnTo>
                    <a:pt x="4500" y="20874"/>
                  </a:lnTo>
                  <a:lnTo>
                    <a:pt x="6236" y="21249"/>
                  </a:lnTo>
                  <a:lnTo>
                    <a:pt x="6718" y="21342"/>
                  </a:lnTo>
                  <a:lnTo>
                    <a:pt x="7168" y="21366"/>
                  </a:lnTo>
                  <a:lnTo>
                    <a:pt x="8164" y="21459"/>
                  </a:lnTo>
                  <a:lnTo>
                    <a:pt x="8711" y="21506"/>
                  </a:lnTo>
                  <a:lnTo>
                    <a:pt x="9193" y="21553"/>
                  </a:lnTo>
                  <a:lnTo>
                    <a:pt x="9739" y="21600"/>
                  </a:lnTo>
                  <a:lnTo>
                    <a:pt x="11861" y="21600"/>
                  </a:lnTo>
                  <a:lnTo>
                    <a:pt x="12407" y="21553"/>
                  </a:lnTo>
                  <a:lnTo>
                    <a:pt x="12889" y="21506"/>
                  </a:lnTo>
                  <a:lnTo>
                    <a:pt x="13468" y="21459"/>
                  </a:lnTo>
                  <a:lnTo>
                    <a:pt x="14432" y="21366"/>
                  </a:lnTo>
                  <a:lnTo>
                    <a:pt x="14882" y="21342"/>
                  </a:lnTo>
                  <a:lnTo>
                    <a:pt x="15364" y="21249"/>
                  </a:lnTo>
                  <a:lnTo>
                    <a:pt x="17100" y="20874"/>
                  </a:lnTo>
                  <a:lnTo>
                    <a:pt x="17518" y="20757"/>
                  </a:lnTo>
                  <a:lnTo>
                    <a:pt x="17904" y="20663"/>
                  </a:lnTo>
                  <a:lnTo>
                    <a:pt x="18643" y="20382"/>
                  </a:lnTo>
                  <a:lnTo>
                    <a:pt x="19254" y="20124"/>
                  </a:lnTo>
                  <a:lnTo>
                    <a:pt x="19575" y="19984"/>
                  </a:lnTo>
                  <a:lnTo>
                    <a:pt x="19864" y="19796"/>
                  </a:lnTo>
                  <a:lnTo>
                    <a:pt x="20121" y="19656"/>
                  </a:lnTo>
                  <a:lnTo>
                    <a:pt x="20379" y="19492"/>
                  </a:lnTo>
                  <a:lnTo>
                    <a:pt x="20604" y="19351"/>
                  </a:lnTo>
                  <a:lnTo>
                    <a:pt x="20989" y="19000"/>
                  </a:lnTo>
                  <a:lnTo>
                    <a:pt x="21182" y="18812"/>
                  </a:lnTo>
                  <a:lnTo>
                    <a:pt x="21407" y="18461"/>
                  </a:lnTo>
                  <a:lnTo>
                    <a:pt x="21536" y="18086"/>
                  </a:lnTo>
                  <a:lnTo>
                    <a:pt x="21600" y="17875"/>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322" name="Shape 1322"/>
            <p:cNvSpPr/>
            <p:nvPr/>
          </p:nvSpPr>
          <p:spPr>
            <a:xfrm rot="2675695">
              <a:off x="1244619" y="435968"/>
              <a:ext cx="1558357" cy="7716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324" name="Shape 1324"/>
          <p:cNvSpPr/>
          <p:nvPr/>
        </p:nvSpPr>
        <p:spPr>
          <a:xfrm rot="2675695">
            <a:off x="3454086" y="3956946"/>
            <a:ext cx="1250533" cy="335503"/>
          </a:xfrm>
          <a:custGeom>
            <a:avLst/>
            <a:gdLst/>
            <a:ahLst/>
            <a:cxnLst>
              <a:cxn ang="0">
                <a:pos x="wd2" y="hd2"/>
              </a:cxn>
              <a:cxn ang="5400000">
                <a:pos x="wd2" y="hd2"/>
              </a:cxn>
              <a:cxn ang="10800000">
                <a:pos x="wd2" y="hd2"/>
              </a:cxn>
              <a:cxn ang="16200000">
                <a:pos x="wd2" y="hd2"/>
              </a:cxn>
            </a:cxnLst>
            <a:rect l="0" t="0" r="r" b="b"/>
            <a:pathLst>
              <a:path w="21600" h="21600" extrusionOk="0">
                <a:moveTo>
                  <a:pt x="21520" y="10654"/>
                </a:moveTo>
                <a:lnTo>
                  <a:pt x="21042" y="9632"/>
                </a:lnTo>
                <a:lnTo>
                  <a:pt x="20843" y="9049"/>
                </a:lnTo>
                <a:lnTo>
                  <a:pt x="20524" y="8465"/>
                </a:lnTo>
                <a:lnTo>
                  <a:pt x="20285" y="7881"/>
                </a:lnTo>
                <a:lnTo>
                  <a:pt x="19966" y="7297"/>
                </a:lnTo>
                <a:lnTo>
                  <a:pt x="19767" y="6714"/>
                </a:lnTo>
                <a:lnTo>
                  <a:pt x="19448" y="6130"/>
                </a:lnTo>
                <a:lnTo>
                  <a:pt x="19129" y="5984"/>
                </a:lnTo>
                <a:lnTo>
                  <a:pt x="18531" y="4816"/>
                </a:lnTo>
                <a:lnTo>
                  <a:pt x="17934" y="4232"/>
                </a:lnTo>
                <a:lnTo>
                  <a:pt x="17615" y="3649"/>
                </a:lnTo>
                <a:lnTo>
                  <a:pt x="17017" y="3065"/>
                </a:lnTo>
                <a:lnTo>
                  <a:pt x="16618" y="2481"/>
                </a:lnTo>
                <a:lnTo>
                  <a:pt x="15224" y="1459"/>
                </a:lnTo>
                <a:lnTo>
                  <a:pt x="14945" y="1459"/>
                </a:lnTo>
                <a:lnTo>
                  <a:pt x="14187" y="876"/>
                </a:lnTo>
                <a:lnTo>
                  <a:pt x="13869" y="584"/>
                </a:lnTo>
                <a:lnTo>
                  <a:pt x="13470" y="584"/>
                </a:lnTo>
                <a:lnTo>
                  <a:pt x="13111" y="292"/>
                </a:lnTo>
                <a:lnTo>
                  <a:pt x="12314" y="292"/>
                </a:lnTo>
                <a:lnTo>
                  <a:pt x="11956" y="0"/>
                </a:lnTo>
                <a:lnTo>
                  <a:pt x="9644" y="0"/>
                </a:lnTo>
                <a:lnTo>
                  <a:pt x="9286" y="292"/>
                </a:lnTo>
                <a:lnTo>
                  <a:pt x="8489" y="292"/>
                </a:lnTo>
                <a:lnTo>
                  <a:pt x="8130" y="584"/>
                </a:lnTo>
                <a:lnTo>
                  <a:pt x="7731" y="584"/>
                </a:lnTo>
                <a:lnTo>
                  <a:pt x="7452" y="876"/>
                </a:lnTo>
                <a:lnTo>
                  <a:pt x="6655" y="1459"/>
                </a:lnTo>
                <a:lnTo>
                  <a:pt x="6376" y="1459"/>
                </a:lnTo>
                <a:lnTo>
                  <a:pt x="5619" y="2043"/>
                </a:lnTo>
                <a:lnTo>
                  <a:pt x="4982" y="2481"/>
                </a:lnTo>
                <a:lnTo>
                  <a:pt x="4623" y="3065"/>
                </a:lnTo>
                <a:lnTo>
                  <a:pt x="3985" y="3649"/>
                </a:lnTo>
                <a:lnTo>
                  <a:pt x="3706" y="4232"/>
                </a:lnTo>
                <a:lnTo>
                  <a:pt x="3069" y="4816"/>
                </a:lnTo>
                <a:lnTo>
                  <a:pt x="2471" y="5984"/>
                </a:lnTo>
                <a:lnTo>
                  <a:pt x="2152" y="6130"/>
                </a:lnTo>
                <a:lnTo>
                  <a:pt x="1833" y="6714"/>
                </a:lnTo>
                <a:lnTo>
                  <a:pt x="1634" y="7297"/>
                </a:lnTo>
                <a:lnTo>
                  <a:pt x="1315" y="7881"/>
                </a:lnTo>
                <a:lnTo>
                  <a:pt x="1076" y="8465"/>
                </a:lnTo>
                <a:lnTo>
                  <a:pt x="797" y="9049"/>
                </a:lnTo>
                <a:lnTo>
                  <a:pt x="319" y="10070"/>
                </a:lnTo>
                <a:lnTo>
                  <a:pt x="80" y="10654"/>
                </a:lnTo>
                <a:lnTo>
                  <a:pt x="0" y="10654"/>
                </a:lnTo>
                <a:lnTo>
                  <a:pt x="478" y="11822"/>
                </a:lnTo>
                <a:lnTo>
                  <a:pt x="717" y="12697"/>
                </a:lnTo>
                <a:lnTo>
                  <a:pt x="996" y="13135"/>
                </a:lnTo>
                <a:lnTo>
                  <a:pt x="1235" y="13719"/>
                </a:lnTo>
                <a:lnTo>
                  <a:pt x="1554" y="14303"/>
                </a:lnTo>
                <a:lnTo>
                  <a:pt x="1793" y="14595"/>
                </a:lnTo>
                <a:lnTo>
                  <a:pt x="2391" y="15762"/>
                </a:lnTo>
                <a:lnTo>
                  <a:pt x="2710" y="16346"/>
                </a:lnTo>
                <a:lnTo>
                  <a:pt x="2989" y="16638"/>
                </a:lnTo>
                <a:lnTo>
                  <a:pt x="3308" y="17076"/>
                </a:lnTo>
                <a:lnTo>
                  <a:pt x="3627" y="17368"/>
                </a:lnTo>
                <a:lnTo>
                  <a:pt x="3906" y="17951"/>
                </a:lnTo>
                <a:lnTo>
                  <a:pt x="4224" y="18243"/>
                </a:lnTo>
                <a:lnTo>
                  <a:pt x="4623" y="18535"/>
                </a:lnTo>
                <a:lnTo>
                  <a:pt x="4902" y="18827"/>
                </a:lnTo>
                <a:lnTo>
                  <a:pt x="5300" y="19411"/>
                </a:lnTo>
                <a:lnTo>
                  <a:pt x="5619" y="19703"/>
                </a:lnTo>
                <a:lnTo>
                  <a:pt x="5978" y="19995"/>
                </a:lnTo>
                <a:lnTo>
                  <a:pt x="6297" y="20141"/>
                </a:lnTo>
                <a:lnTo>
                  <a:pt x="6655" y="20141"/>
                </a:lnTo>
                <a:lnTo>
                  <a:pt x="7054" y="20432"/>
                </a:lnTo>
                <a:lnTo>
                  <a:pt x="7373" y="20724"/>
                </a:lnTo>
                <a:lnTo>
                  <a:pt x="7731" y="21016"/>
                </a:lnTo>
                <a:lnTo>
                  <a:pt x="8130" y="21016"/>
                </a:lnTo>
                <a:lnTo>
                  <a:pt x="8489" y="21308"/>
                </a:lnTo>
                <a:lnTo>
                  <a:pt x="9286" y="21308"/>
                </a:lnTo>
                <a:lnTo>
                  <a:pt x="9644" y="21600"/>
                </a:lnTo>
                <a:lnTo>
                  <a:pt x="11956" y="21600"/>
                </a:lnTo>
                <a:lnTo>
                  <a:pt x="12314" y="21308"/>
                </a:lnTo>
                <a:lnTo>
                  <a:pt x="13111" y="21308"/>
                </a:lnTo>
                <a:lnTo>
                  <a:pt x="13470" y="21016"/>
                </a:lnTo>
                <a:lnTo>
                  <a:pt x="13869" y="21016"/>
                </a:lnTo>
                <a:lnTo>
                  <a:pt x="14227" y="20724"/>
                </a:lnTo>
                <a:lnTo>
                  <a:pt x="14546" y="20432"/>
                </a:lnTo>
                <a:lnTo>
                  <a:pt x="14945" y="20141"/>
                </a:lnTo>
                <a:lnTo>
                  <a:pt x="15303" y="20141"/>
                </a:lnTo>
                <a:lnTo>
                  <a:pt x="15622" y="19995"/>
                </a:lnTo>
                <a:lnTo>
                  <a:pt x="16021" y="19703"/>
                </a:lnTo>
                <a:lnTo>
                  <a:pt x="16300" y="19411"/>
                </a:lnTo>
                <a:lnTo>
                  <a:pt x="16698" y="18827"/>
                </a:lnTo>
                <a:lnTo>
                  <a:pt x="17017" y="18535"/>
                </a:lnTo>
                <a:lnTo>
                  <a:pt x="17376" y="18243"/>
                </a:lnTo>
                <a:lnTo>
                  <a:pt x="17694" y="17951"/>
                </a:lnTo>
                <a:lnTo>
                  <a:pt x="18013" y="17368"/>
                </a:lnTo>
                <a:lnTo>
                  <a:pt x="18292" y="17076"/>
                </a:lnTo>
                <a:lnTo>
                  <a:pt x="18611" y="16638"/>
                </a:lnTo>
                <a:lnTo>
                  <a:pt x="18930" y="16346"/>
                </a:lnTo>
                <a:lnTo>
                  <a:pt x="19528" y="15178"/>
                </a:lnTo>
                <a:lnTo>
                  <a:pt x="19846" y="14595"/>
                </a:lnTo>
                <a:lnTo>
                  <a:pt x="20046" y="14303"/>
                </a:lnTo>
                <a:lnTo>
                  <a:pt x="20365" y="13719"/>
                </a:lnTo>
                <a:lnTo>
                  <a:pt x="20604" y="13135"/>
                </a:lnTo>
                <a:lnTo>
                  <a:pt x="20923" y="12697"/>
                </a:lnTo>
                <a:lnTo>
                  <a:pt x="21122" y="11822"/>
                </a:lnTo>
                <a:lnTo>
                  <a:pt x="21600" y="10654"/>
                </a:lnTo>
                <a:lnTo>
                  <a:pt x="21520" y="10654"/>
                </a:lnTo>
                <a:close/>
              </a:path>
            </a:pathLst>
          </a:custGeom>
          <a:solidFill>
            <a:srgbClr val="EAEAEA"/>
          </a:solidFill>
          <a:ln w="127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325" name="Shape 1325"/>
          <p:cNvSpPr/>
          <p:nvPr/>
        </p:nvSpPr>
        <p:spPr>
          <a:xfrm>
            <a:off x="3717454" y="4046344"/>
            <a:ext cx="4343401" cy="152401"/>
          </a:xfrm>
          <a:prstGeom prst="rect">
            <a:avLst/>
          </a:prstGeom>
          <a:solidFill>
            <a:srgbClr val="0070C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326" name="Shape 1326"/>
          <p:cNvSpPr/>
          <p:nvPr/>
        </p:nvSpPr>
        <p:spPr>
          <a:xfrm rot="1822683">
            <a:off x="4043529" y="4065830"/>
            <a:ext cx="107857" cy="113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a:solidFill>
              <a:srgbClr val="0066FF"/>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1327" name="Shape 1327"/>
          <p:cNvSpPr/>
          <p:nvPr/>
        </p:nvSpPr>
        <p:spPr>
          <a:xfrm rot="3188113">
            <a:off x="3603040" y="4098537"/>
            <a:ext cx="381001" cy="152401"/>
          </a:xfrm>
          <a:prstGeom prst="rect">
            <a:avLst/>
          </a:prstGeom>
          <a:solidFill>
            <a:srgbClr val="80808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328" name="Shape 1328"/>
          <p:cNvSpPr/>
          <p:nvPr/>
        </p:nvSpPr>
        <p:spPr>
          <a:xfrm rot="5400000">
            <a:off x="7908453" y="3741544"/>
            <a:ext cx="304801" cy="762001"/>
          </a:xfrm>
          <a:prstGeom prst="triangle">
            <a:avLst/>
          </a:prstGeom>
          <a:solidFill>
            <a:srgbClr val="0070C0"/>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1329" name="Shape 1329"/>
          <p:cNvSpPr/>
          <p:nvPr/>
        </p:nvSpPr>
        <p:spPr>
          <a:xfrm flipH="1" flipV="1">
            <a:off x="1932991" y="5138484"/>
            <a:ext cx="381001" cy="3048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330" name="Shape 1330"/>
          <p:cNvSpPr/>
          <p:nvPr/>
        </p:nvSpPr>
        <p:spPr>
          <a:xfrm>
            <a:off x="2771191" y="5824283"/>
            <a:ext cx="381000" cy="304802"/>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331" name="Shape 1331"/>
          <p:cNvSpPr/>
          <p:nvPr/>
        </p:nvSpPr>
        <p:spPr>
          <a:xfrm>
            <a:off x="2194248" y="5454170"/>
            <a:ext cx="612141"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pPr lvl="0">
              <a:defRPr sz="1800"/>
            </a:pPr>
            <a:r>
              <a:rPr sz="1600"/>
              <a:t>1 mm</a:t>
            </a:r>
          </a:p>
        </p:txBody>
      </p:sp>
      <p:sp>
        <p:nvSpPr>
          <p:cNvPr id="1332" name="Shape 1332"/>
          <p:cNvSpPr/>
          <p:nvPr/>
        </p:nvSpPr>
        <p:spPr>
          <a:xfrm rot="7940483" flipH="1">
            <a:off x="4627002" y="3962628"/>
            <a:ext cx="208404" cy="1880917"/>
          </a:xfrm>
          <a:custGeom>
            <a:avLst/>
            <a:gdLst/>
            <a:ahLst/>
            <a:cxnLst>
              <a:cxn ang="0">
                <a:pos x="wd2" y="hd2"/>
              </a:cxn>
              <a:cxn ang="5400000">
                <a:pos x="wd2" y="hd2"/>
              </a:cxn>
              <a:cxn ang="10800000">
                <a:pos x="wd2" y="hd2"/>
              </a:cxn>
              <a:cxn ang="16200000">
                <a:pos x="wd2" y="hd2"/>
              </a:cxn>
            </a:cxnLst>
            <a:rect l="0" t="0" r="r" b="b"/>
            <a:pathLst>
              <a:path w="20296" h="21600" extrusionOk="0">
                <a:moveTo>
                  <a:pt x="1782" y="0"/>
                </a:moveTo>
                <a:cubicBezTo>
                  <a:pt x="239" y="3655"/>
                  <a:pt x="-1304" y="7310"/>
                  <a:pt x="1782" y="10910"/>
                </a:cubicBezTo>
                <a:cubicBezTo>
                  <a:pt x="4867" y="14510"/>
                  <a:pt x="17210" y="19855"/>
                  <a:pt x="20296" y="21600"/>
                </a:cubicBezTo>
              </a:path>
            </a:pathLst>
          </a:custGeom>
          <a:ln w="28575">
            <a:solidFill>
              <a:srgbClr val="FF0000"/>
            </a:solidFill>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333" name="Shape 1333"/>
          <p:cNvSpPr/>
          <p:nvPr/>
        </p:nvSpPr>
        <p:spPr>
          <a:xfrm>
            <a:off x="705395" y="2340754"/>
            <a:ext cx="491983" cy="1705592"/>
          </a:xfrm>
          <a:custGeom>
            <a:avLst/>
            <a:gdLst/>
            <a:ahLst/>
            <a:cxnLst>
              <a:cxn ang="0">
                <a:pos x="wd2" y="hd2"/>
              </a:cxn>
              <a:cxn ang="5400000">
                <a:pos x="wd2" y="hd2"/>
              </a:cxn>
              <a:cxn ang="10800000">
                <a:pos x="wd2" y="hd2"/>
              </a:cxn>
              <a:cxn ang="16200000">
                <a:pos x="wd2" y="hd2"/>
              </a:cxn>
            </a:cxnLst>
            <a:rect l="0" t="0" r="r" b="b"/>
            <a:pathLst>
              <a:path w="20160" h="21600" extrusionOk="0">
                <a:moveTo>
                  <a:pt x="20160" y="0"/>
                </a:moveTo>
                <a:cubicBezTo>
                  <a:pt x="10972" y="3707"/>
                  <a:pt x="1784" y="7415"/>
                  <a:pt x="172" y="11015"/>
                </a:cubicBezTo>
                <a:cubicBezTo>
                  <a:pt x="-1440" y="14615"/>
                  <a:pt x="8769" y="19883"/>
                  <a:pt x="10488" y="21600"/>
                </a:cubicBezTo>
              </a:path>
            </a:pathLst>
          </a:custGeom>
          <a:ln w="28575">
            <a:solidFill>
              <a:srgbClr val="FF0000"/>
            </a:solidFill>
            <a:headEnd type="triangle"/>
            <a:tailEnd type="triangle"/>
          </a:ln>
        </p:spPr>
        <p:txBody>
          <a:bodyPr lIns="0" tIns="0" rIns="0" bIns="0" anchor="ctr"/>
          <a:lstStyle/>
          <a:p>
            <a:pPr lvl="0" algn="ctr">
              <a:defRPr>
                <a:latin typeface="Times New Roman"/>
                <a:ea typeface="Times New Roman"/>
                <a:cs typeface="Times New Roman"/>
                <a:sym typeface="Times New Roman"/>
              </a:defRPr>
            </a:pPr>
            <a:endParaRPr/>
          </a:p>
        </p:txBody>
      </p:sp>
      <p:sp>
        <p:nvSpPr>
          <p:cNvPr id="1334" name="Shape 1334"/>
          <p:cNvSpPr/>
          <p:nvPr/>
        </p:nvSpPr>
        <p:spPr>
          <a:xfrm>
            <a:off x="1589296" y="2803048"/>
            <a:ext cx="603128" cy="4234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solidFill>
                  <a:srgbClr val="969696"/>
                </a:solidFill>
              </a:rPr>
              <a:t>2</a:t>
            </a:r>
            <a:r>
              <a:rPr sz="2000">
                <a:solidFill>
                  <a:srgbClr val="969696"/>
                </a:solidFill>
              </a:rPr>
              <a:t>S</a:t>
            </a:r>
            <a:r>
              <a:rPr sz="2000" baseline="-25000">
                <a:solidFill>
                  <a:srgbClr val="969696"/>
                </a:solidFill>
              </a:rPr>
              <a:t>1/2</a:t>
            </a:r>
          </a:p>
        </p:txBody>
      </p:sp>
      <p:sp>
        <p:nvSpPr>
          <p:cNvPr id="1335" name="Shape 1335"/>
          <p:cNvSpPr/>
          <p:nvPr/>
        </p:nvSpPr>
        <p:spPr>
          <a:xfrm>
            <a:off x="2140883" y="1676887"/>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336" name="Shape 1336"/>
          <p:cNvSpPr/>
          <p:nvPr/>
        </p:nvSpPr>
        <p:spPr>
          <a:xfrm>
            <a:off x="2483783" y="1438762"/>
            <a:ext cx="617143" cy="42349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solidFill>
                  <a:srgbClr val="FF0000"/>
                </a:solidFill>
              </a:rPr>
              <a:t>2</a:t>
            </a:r>
            <a:r>
              <a:rPr sz="2000">
                <a:solidFill>
                  <a:srgbClr val="FF0000"/>
                </a:solidFill>
              </a:rPr>
              <a:t>D</a:t>
            </a:r>
            <a:r>
              <a:rPr sz="2000" baseline="-25000">
                <a:solidFill>
                  <a:srgbClr val="FF0000"/>
                </a:solidFill>
              </a:rPr>
              <a:t>5/2</a:t>
            </a:r>
          </a:p>
        </p:txBody>
      </p:sp>
      <p:sp>
        <p:nvSpPr>
          <p:cNvPr id="1337" name="Shape 1337"/>
          <p:cNvSpPr/>
          <p:nvPr/>
        </p:nvSpPr>
        <p:spPr>
          <a:xfrm>
            <a:off x="959782" y="1057762"/>
            <a:ext cx="603129" cy="42349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baseline="30000"/>
              <a:t>2</a:t>
            </a:r>
            <a:r>
              <a:rPr sz="2000"/>
              <a:t>P</a:t>
            </a:r>
            <a:r>
              <a:rPr sz="2000" baseline="-25000"/>
              <a:t>1/2</a:t>
            </a:r>
          </a:p>
        </p:txBody>
      </p:sp>
      <p:sp>
        <p:nvSpPr>
          <p:cNvPr id="1338" name="Shape 1338"/>
          <p:cNvSpPr/>
          <p:nvPr/>
        </p:nvSpPr>
        <p:spPr>
          <a:xfrm>
            <a:off x="589667" y="1242819"/>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339" name="Shape 1339"/>
          <p:cNvSpPr/>
          <p:nvPr/>
        </p:nvSpPr>
        <p:spPr>
          <a:xfrm>
            <a:off x="1199267" y="2995420"/>
            <a:ext cx="381001" cy="1"/>
          </a:xfrm>
          <a:prstGeom prst="line">
            <a:avLst/>
          </a:prstGeom>
          <a:ln w="19050">
            <a:solidFill/>
            <a:round/>
          </a:ln>
        </p:spPr>
        <p:txBody>
          <a:bodyPr lIns="0" tIns="0" rIns="0" bIns="0"/>
          <a:lstStyle/>
          <a:p>
            <a:pPr lvl="0" defTabSz="457200">
              <a:defRPr sz="1200">
                <a:latin typeface="+mn-lt"/>
                <a:ea typeface="+mn-ea"/>
                <a:cs typeface="+mn-cs"/>
                <a:sym typeface="Helvetica"/>
              </a:defRPr>
            </a:pPr>
            <a:endParaRPr/>
          </a:p>
        </p:txBody>
      </p:sp>
      <p:sp>
        <p:nvSpPr>
          <p:cNvPr id="1340" name="Shape 1340"/>
          <p:cNvSpPr/>
          <p:nvPr/>
        </p:nvSpPr>
        <p:spPr>
          <a:xfrm flipH="1" flipV="1">
            <a:off x="780167" y="1233294"/>
            <a:ext cx="666751" cy="1743076"/>
          </a:xfrm>
          <a:prstGeom prst="line">
            <a:avLst/>
          </a:prstGeom>
          <a:ln w="28575">
            <a:solidFill>
              <a:srgbClr val="0070C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341" name="Shape 1341"/>
          <p:cNvSpPr/>
          <p:nvPr/>
        </p:nvSpPr>
        <p:spPr>
          <a:xfrm>
            <a:off x="6338423" y="1287852"/>
            <a:ext cx="2693180"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“trap” electrodes</a:t>
            </a:r>
          </a:p>
        </p:txBody>
      </p:sp>
      <p:sp>
        <p:nvSpPr>
          <p:cNvPr id="1342" name="Shape 1342"/>
          <p:cNvSpPr/>
          <p:nvPr/>
        </p:nvSpPr>
        <p:spPr>
          <a:xfrm flipH="1">
            <a:off x="6536853" y="1760345"/>
            <a:ext cx="1219201" cy="381001"/>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343" name="Shape 1343"/>
          <p:cNvSpPr/>
          <p:nvPr/>
        </p:nvSpPr>
        <p:spPr>
          <a:xfrm>
            <a:off x="6311806" y="3629357"/>
            <a:ext cx="1120786" cy="43707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194 nm</a:t>
            </a:r>
          </a:p>
        </p:txBody>
      </p:sp>
      <p:sp>
        <p:nvSpPr>
          <p:cNvPr id="1344" name="Shape 1344"/>
          <p:cNvSpPr/>
          <p:nvPr/>
        </p:nvSpPr>
        <p:spPr>
          <a:xfrm>
            <a:off x="220377" y="2104831"/>
            <a:ext cx="612438" cy="43707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Hg</a:t>
            </a:r>
            <a:r>
              <a:rPr sz="2400" baseline="30000"/>
              <a:t>+</a:t>
            </a:r>
          </a:p>
        </p:txBody>
      </p:sp>
      <p:sp>
        <p:nvSpPr>
          <p:cNvPr id="1345" name="Shape 1345"/>
          <p:cNvSpPr/>
          <p:nvPr/>
        </p:nvSpPr>
        <p:spPr>
          <a:xfrm>
            <a:off x="220377" y="170120"/>
            <a:ext cx="1705209"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Detection:</a:t>
            </a:r>
          </a:p>
        </p:txBody>
      </p:sp>
      <p:grpSp>
        <p:nvGrpSpPr>
          <p:cNvPr id="1348" name="Group 1348"/>
          <p:cNvGrpSpPr/>
          <p:nvPr/>
        </p:nvGrpSpPr>
        <p:grpSpPr>
          <a:xfrm>
            <a:off x="794836" y="1638817"/>
            <a:ext cx="533401" cy="533401"/>
            <a:chOff x="0" y="0"/>
            <a:chExt cx="533400" cy="533400"/>
          </a:xfrm>
        </p:grpSpPr>
        <p:sp>
          <p:nvSpPr>
            <p:cNvPr id="1346" name="Shape 1346"/>
            <p:cNvSpPr/>
            <p:nvPr/>
          </p:nvSpPr>
          <p:spPr>
            <a:xfrm>
              <a:off x="0" y="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7150" cap="flat">
              <a:solidFill>
                <a:srgbClr val="FF0000"/>
              </a:solidFill>
              <a:prstDash val="solid"/>
              <a:round/>
            </a:ln>
            <a:effectLst/>
          </p:spPr>
          <p:txBody>
            <a:bodyPr wrap="square" lIns="0" tIns="0" rIns="0" bIns="0" numCol="1" anchor="ctr">
              <a:noAutofit/>
            </a:bodyPr>
            <a:lstStyle/>
            <a:p>
              <a:pPr lvl="0">
                <a:defRPr sz="2000"/>
              </a:pPr>
              <a:endParaRPr/>
            </a:p>
          </p:txBody>
        </p:sp>
        <p:sp>
          <p:nvSpPr>
            <p:cNvPr id="1347" name="Shape 1347"/>
            <p:cNvSpPr/>
            <p:nvPr/>
          </p:nvSpPr>
          <p:spPr>
            <a:xfrm flipH="1">
              <a:off x="123824" y="66674"/>
              <a:ext cx="304802" cy="419102"/>
            </a:xfrm>
            <a:prstGeom prst="line">
              <a:avLst/>
            </a:prstGeom>
            <a:noFill/>
            <a:ln w="5715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3" name="Group 1373"/>
          <p:cNvGrpSpPr/>
          <p:nvPr/>
        </p:nvGrpSpPr>
        <p:grpSpPr>
          <a:xfrm>
            <a:off x="220376" y="1057762"/>
            <a:ext cx="2880550" cy="2168777"/>
            <a:chOff x="0" y="0"/>
            <a:chExt cx="2880548" cy="2168775"/>
          </a:xfrm>
        </p:grpSpPr>
        <p:sp>
          <p:nvSpPr>
            <p:cNvPr id="1350" name="Shape 1350"/>
            <p:cNvSpPr/>
            <p:nvPr/>
          </p:nvSpPr>
          <p:spPr>
            <a:xfrm>
              <a:off x="1368919" y="1745284"/>
              <a:ext cx="603128" cy="423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S</a:t>
              </a:r>
              <a:r>
                <a:rPr sz="2000" baseline="-25000"/>
                <a:t>1/2</a:t>
              </a:r>
            </a:p>
          </p:txBody>
        </p:sp>
        <p:grpSp>
          <p:nvGrpSpPr>
            <p:cNvPr id="1354" name="Group 1354"/>
            <p:cNvGrpSpPr/>
            <p:nvPr/>
          </p:nvGrpSpPr>
          <p:grpSpPr>
            <a:xfrm>
              <a:off x="1234706" y="380999"/>
              <a:ext cx="1645843" cy="1533527"/>
              <a:chOff x="0" y="0"/>
              <a:chExt cx="1645842" cy="1533525"/>
            </a:xfrm>
          </p:grpSpPr>
          <p:sp>
            <p:nvSpPr>
              <p:cNvPr id="1351" name="Shape 1351"/>
              <p:cNvSpPr/>
              <p:nvPr/>
            </p:nvSpPr>
            <p:spPr>
              <a:xfrm>
                <a:off x="685800" y="238125"/>
                <a:ext cx="381000" cy="0"/>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52" name="Shape 1352"/>
              <p:cNvSpPr/>
              <p:nvPr/>
            </p:nvSpPr>
            <p:spPr>
              <a:xfrm flipV="1">
                <a:off x="0" y="238124"/>
                <a:ext cx="838201" cy="1295402"/>
              </a:xfrm>
              <a:prstGeom prst="line">
                <a:avLst/>
              </a:prstGeom>
              <a:noFill/>
              <a:ln w="38100" cap="flat">
                <a:solidFill>
                  <a:srgbClr val="CC99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53" name="Shape 1353"/>
              <p:cNvSpPr/>
              <p:nvPr/>
            </p:nvSpPr>
            <p:spPr>
              <a:xfrm>
                <a:off x="1028700" y="0"/>
                <a:ext cx="617143"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D</a:t>
                </a:r>
                <a:r>
                  <a:rPr sz="2000" baseline="-25000"/>
                  <a:t>5/2</a:t>
                </a:r>
              </a:p>
            </p:txBody>
          </p:sp>
        </p:grpSp>
        <p:sp>
          <p:nvSpPr>
            <p:cNvPr id="1355" name="Shape 1355"/>
            <p:cNvSpPr/>
            <p:nvPr/>
          </p:nvSpPr>
          <p:spPr>
            <a:xfrm>
              <a:off x="739405" y="0"/>
              <a:ext cx="603129"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P</a:t>
              </a:r>
              <a:r>
                <a:rPr sz="2000" baseline="-25000"/>
                <a:t>1/2</a:t>
              </a:r>
            </a:p>
          </p:txBody>
        </p:sp>
        <p:sp>
          <p:nvSpPr>
            <p:cNvPr id="1356" name="Shape 1356"/>
            <p:cNvSpPr/>
            <p:nvPr/>
          </p:nvSpPr>
          <p:spPr>
            <a:xfrm>
              <a:off x="369291" y="185057"/>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57" name="Shape 1357"/>
            <p:cNvSpPr/>
            <p:nvPr/>
          </p:nvSpPr>
          <p:spPr>
            <a:xfrm>
              <a:off x="978891" y="1937657"/>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58" name="Shape 1358"/>
            <p:cNvSpPr/>
            <p:nvPr/>
          </p:nvSpPr>
          <p:spPr>
            <a:xfrm flipH="1" flipV="1">
              <a:off x="559791" y="175532"/>
              <a:ext cx="666750" cy="1743076"/>
            </a:xfrm>
            <a:prstGeom prst="line">
              <a:avLst/>
            </a:prstGeom>
            <a:noFill/>
            <a:ln w="28575" cap="flat">
              <a:solidFill>
                <a:srgbClr val="0070C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1371" name="Group 1371"/>
            <p:cNvGrpSpPr/>
            <p:nvPr/>
          </p:nvGrpSpPr>
          <p:grpSpPr>
            <a:xfrm>
              <a:off x="385077" y="161054"/>
              <a:ext cx="794601" cy="1799562"/>
              <a:chOff x="0" y="0"/>
              <a:chExt cx="794599" cy="1799560"/>
            </a:xfrm>
          </p:grpSpPr>
          <p:sp>
            <p:nvSpPr>
              <p:cNvPr id="1359" name="Shape 1359"/>
              <p:cNvSpPr/>
              <p:nvPr/>
            </p:nvSpPr>
            <p:spPr>
              <a:xfrm rot="9539070">
                <a:off x="564127" y="1550900"/>
                <a:ext cx="197488" cy="220586"/>
              </a:xfrm>
              <a:prstGeom prst="triangle">
                <a:avLst/>
              </a:prstGeom>
              <a:solidFill>
                <a:srgbClr val="0070C0"/>
              </a:solidFill>
              <a:ln w="12700" cap="flat">
                <a:noFill/>
                <a:miter lim="400000"/>
              </a:ln>
              <a:effectLst/>
            </p:spPr>
            <p:txBody>
              <a:bodyPr wrap="square" lIns="0" tIns="0" rIns="0" bIns="0" numCol="1" anchor="ctr">
                <a:noAutofit/>
              </a:bodyPr>
              <a:lstStyle/>
              <a:p>
                <a:pPr lvl="0"/>
                <a:endParaRPr/>
              </a:p>
            </p:txBody>
          </p:sp>
          <p:grpSp>
            <p:nvGrpSpPr>
              <p:cNvPr id="1370" name="Group 1370"/>
              <p:cNvGrpSpPr/>
              <p:nvPr/>
            </p:nvGrpSpPr>
            <p:grpSpPr>
              <a:xfrm>
                <a:off x="-1" y="-1"/>
                <a:ext cx="622120" cy="1601004"/>
                <a:chOff x="0" y="0"/>
                <a:chExt cx="622118" cy="1601002"/>
              </a:xfrm>
            </p:grpSpPr>
            <p:sp>
              <p:nvSpPr>
                <p:cNvPr id="1360" name="Shape 1360"/>
                <p:cNvSpPr/>
                <p:nvPr/>
              </p:nvSpPr>
              <p:spPr>
                <a:xfrm rot="4139070">
                  <a:off x="116885" y="36075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1" name="Shape 1361"/>
                <p:cNvSpPr/>
                <p:nvPr/>
              </p:nvSpPr>
              <p:spPr>
                <a:xfrm rot="14939070">
                  <a:off x="102475" y="543516"/>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2" name="Shape 1362"/>
                <p:cNvSpPr/>
                <p:nvPr/>
              </p:nvSpPr>
              <p:spPr>
                <a:xfrm rot="4139070">
                  <a:off x="235545" y="669621"/>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3" name="Shape 1363"/>
                <p:cNvSpPr/>
                <p:nvPr/>
              </p:nvSpPr>
              <p:spPr>
                <a:xfrm rot="14939070">
                  <a:off x="221134" y="85238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4" name="Shape 1364"/>
                <p:cNvSpPr/>
                <p:nvPr/>
              </p:nvSpPr>
              <p:spPr>
                <a:xfrm rot="4139070">
                  <a:off x="354204" y="978490"/>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5" name="Shape 1365"/>
                <p:cNvSpPr/>
                <p:nvPr/>
              </p:nvSpPr>
              <p:spPr>
                <a:xfrm rot="14939070">
                  <a:off x="339794" y="1161254"/>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6" name="Shape 1366"/>
                <p:cNvSpPr/>
                <p:nvPr/>
              </p:nvSpPr>
              <p:spPr>
                <a:xfrm rot="4139070">
                  <a:off x="472864" y="1287359"/>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7" name="Shape 1367"/>
                <p:cNvSpPr/>
                <p:nvPr/>
              </p:nvSpPr>
              <p:spPr>
                <a:xfrm rot="14939070">
                  <a:off x="458453" y="147012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8" name="Shape 1368"/>
                <p:cNvSpPr/>
                <p:nvPr/>
              </p:nvSpPr>
              <p:spPr>
                <a:xfrm rot="4139070">
                  <a:off x="-1774" y="51884"/>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369" name="Shape 1369"/>
                <p:cNvSpPr/>
                <p:nvPr/>
              </p:nvSpPr>
              <p:spPr>
                <a:xfrm rot="14939070">
                  <a:off x="-16185" y="234647"/>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grpSp>
        </p:grpSp>
        <p:sp>
          <p:nvSpPr>
            <p:cNvPr id="1372" name="Shape 1372"/>
            <p:cNvSpPr/>
            <p:nvPr/>
          </p:nvSpPr>
          <p:spPr>
            <a:xfrm>
              <a:off x="0" y="1047069"/>
              <a:ext cx="612438" cy="437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a:t>Hg</a:t>
              </a:r>
              <a:r>
                <a:rPr sz="2400" baseline="30000"/>
                <a:t>+</a:t>
              </a:r>
            </a:p>
          </p:txBody>
        </p:sp>
      </p:grpSp>
      <p:sp>
        <p:nvSpPr>
          <p:cNvPr id="1374" name="Shape 1374"/>
          <p:cNvSpPr/>
          <p:nvPr/>
        </p:nvSpPr>
        <p:spPr>
          <a:xfrm>
            <a:off x="6338423" y="1287852"/>
            <a:ext cx="2693180"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“trap” electrodes</a:t>
            </a:r>
          </a:p>
        </p:txBody>
      </p:sp>
      <p:grpSp>
        <p:nvGrpSpPr>
          <p:cNvPr id="1393" name="Group 1393"/>
          <p:cNvGrpSpPr/>
          <p:nvPr/>
        </p:nvGrpSpPr>
        <p:grpSpPr>
          <a:xfrm>
            <a:off x="745653" y="1367919"/>
            <a:ext cx="7315201" cy="5413725"/>
            <a:chOff x="0" y="0"/>
            <a:chExt cx="7315200" cy="5413724"/>
          </a:xfrm>
        </p:grpSpPr>
        <p:grpSp>
          <p:nvGrpSpPr>
            <p:cNvPr id="1377" name="Group 1377"/>
            <p:cNvGrpSpPr/>
            <p:nvPr/>
          </p:nvGrpSpPr>
          <p:grpSpPr>
            <a:xfrm>
              <a:off x="660672" y="2582588"/>
              <a:ext cx="2830051" cy="2831137"/>
              <a:chOff x="0" y="0"/>
              <a:chExt cx="2830049" cy="2831135"/>
            </a:xfrm>
          </p:grpSpPr>
          <p:sp>
            <p:nvSpPr>
              <p:cNvPr id="1375" name="Shape 1375"/>
              <p:cNvSpPr/>
              <p:nvPr/>
            </p:nvSpPr>
            <p:spPr>
              <a:xfrm rot="2675695">
                <a:off x="514984" y="484586"/>
                <a:ext cx="1553547" cy="2104080"/>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26"/>
                    </a:lnTo>
                    <a:lnTo>
                      <a:pt x="0" y="17726"/>
                    </a:lnTo>
                    <a:lnTo>
                      <a:pt x="0" y="17914"/>
                    </a:lnTo>
                    <a:lnTo>
                      <a:pt x="64" y="18125"/>
                    </a:lnTo>
                    <a:lnTo>
                      <a:pt x="129" y="18313"/>
                    </a:lnTo>
                    <a:lnTo>
                      <a:pt x="386" y="18665"/>
                    </a:lnTo>
                    <a:lnTo>
                      <a:pt x="611" y="19041"/>
                    </a:lnTo>
                    <a:lnTo>
                      <a:pt x="804" y="19205"/>
                    </a:lnTo>
                    <a:lnTo>
                      <a:pt x="1061" y="19346"/>
                    </a:lnTo>
                    <a:lnTo>
                      <a:pt x="1221" y="19534"/>
                    </a:lnTo>
                    <a:lnTo>
                      <a:pt x="1479" y="19722"/>
                    </a:lnTo>
                    <a:lnTo>
                      <a:pt x="1800" y="19839"/>
                    </a:lnTo>
                    <a:lnTo>
                      <a:pt x="2025" y="19980"/>
                    </a:lnTo>
                    <a:lnTo>
                      <a:pt x="2346" y="20168"/>
                    </a:lnTo>
                    <a:lnTo>
                      <a:pt x="2732" y="20309"/>
                    </a:lnTo>
                    <a:lnTo>
                      <a:pt x="3021" y="20426"/>
                    </a:lnTo>
                    <a:lnTo>
                      <a:pt x="3407" y="20520"/>
                    </a:lnTo>
                    <a:lnTo>
                      <a:pt x="4146" y="20802"/>
                    </a:lnTo>
                    <a:lnTo>
                      <a:pt x="4564" y="20896"/>
                    </a:lnTo>
                    <a:lnTo>
                      <a:pt x="4950" y="20966"/>
                    </a:lnTo>
                    <a:lnTo>
                      <a:pt x="5818" y="21154"/>
                    </a:lnTo>
                    <a:lnTo>
                      <a:pt x="6300" y="21248"/>
                    </a:lnTo>
                    <a:lnTo>
                      <a:pt x="6718" y="21342"/>
                    </a:lnTo>
                    <a:lnTo>
                      <a:pt x="7714" y="21436"/>
                    </a:lnTo>
                    <a:lnTo>
                      <a:pt x="8711" y="21506"/>
                    </a:lnTo>
                    <a:lnTo>
                      <a:pt x="9193" y="21553"/>
                    </a:lnTo>
                    <a:lnTo>
                      <a:pt x="9739" y="21600"/>
                    </a:lnTo>
                    <a:lnTo>
                      <a:pt x="11861" y="21600"/>
                    </a:lnTo>
                    <a:lnTo>
                      <a:pt x="12407" y="21553"/>
                    </a:lnTo>
                    <a:lnTo>
                      <a:pt x="13404" y="21459"/>
                    </a:lnTo>
                    <a:lnTo>
                      <a:pt x="14368" y="21389"/>
                    </a:lnTo>
                    <a:lnTo>
                      <a:pt x="14882" y="21342"/>
                    </a:lnTo>
                    <a:lnTo>
                      <a:pt x="15300" y="21248"/>
                    </a:lnTo>
                    <a:lnTo>
                      <a:pt x="15814" y="21154"/>
                    </a:lnTo>
                    <a:lnTo>
                      <a:pt x="16650" y="20966"/>
                    </a:lnTo>
                    <a:lnTo>
                      <a:pt x="17036" y="20896"/>
                    </a:lnTo>
                    <a:lnTo>
                      <a:pt x="17454" y="20802"/>
                    </a:lnTo>
                    <a:lnTo>
                      <a:pt x="18193" y="20520"/>
                    </a:lnTo>
                    <a:lnTo>
                      <a:pt x="18579" y="20426"/>
                    </a:lnTo>
                    <a:lnTo>
                      <a:pt x="18900" y="20309"/>
                    </a:lnTo>
                    <a:lnTo>
                      <a:pt x="19254" y="20168"/>
                    </a:lnTo>
                    <a:lnTo>
                      <a:pt x="19575" y="19980"/>
                    </a:lnTo>
                    <a:lnTo>
                      <a:pt x="19800" y="19839"/>
                    </a:lnTo>
                    <a:lnTo>
                      <a:pt x="20121" y="19722"/>
                    </a:lnTo>
                    <a:lnTo>
                      <a:pt x="20379" y="19534"/>
                    </a:lnTo>
                    <a:lnTo>
                      <a:pt x="20539" y="19346"/>
                    </a:lnTo>
                    <a:lnTo>
                      <a:pt x="20796" y="19205"/>
                    </a:lnTo>
                    <a:lnTo>
                      <a:pt x="20989" y="19041"/>
                    </a:lnTo>
                    <a:lnTo>
                      <a:pt x="21246" y="18665"/>
                    </a:lnTo>
                    <a:lnTo>
                      <a:pt x="21471" y="18313"/>
                    </a:lnTo>
                    <a:lnTo>
                      <a:pt x="21536" y="18125"/>
                    </a:lnTo>
                    <a:lnTo>
                      <a:pt x="21600" y="17914"/>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376" name="Shape 1376"/>
              <p:cNvSpPr/>
              <p:nvPr/>
            </p:nvSpPr>
            <p:spPr>
              <a:xfrm rot="2675695">
                <a:off x="1226824" y="436658"/>
                <a:ext cx="1558357" cy="7668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378" name="Shape 1378"/>
            <p:cNvSpPr/>
            <p:nvPr/>
          </p:nvSpPr>
          <p:spPr>
            <a:xfrm>
              <a:off x="0" y="2678425"/>
              <a:ext cx="3429000" cy="152400"/>
            </a:xfrm>
            <a:prstGeom prst="rect">
              <a:avLst/>
            </a:prstGeom>
            <a:solidFill>
              <a:srgbClr val="0070C0"/>
            </a:solidFill>
            <a:ln w="12700" cap="flat">
              <a:noFill/>
              <a:miter lim="4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1379" name="Shape 1379"/>
            <p:cNvSpPr/>
            <p:nvPr/>
          </p:nvSpPr>
          <p:spPr>
            <a:xfrm rot="2675695">
              <a:off x="1486759" y="2339797"/>
              <a:ext cx="3097472" cy="1433075"/>
            </a:xfrm>
            <a:custGeom>
              <a:avLst/>
              <a:gdLst/>
              <a:ahLst/>
              <a:cxnLst>
                <a:cxn ang="0">
                  <a:pos x="wd2" y="hd2"/>
                </a:cxn>
                <a:cxn ang="5400000">
                  <a:pos x="wd2" y="hd2"/>
                </a:cxn>
                <a:cxn ang="10800000">
                  <a:pos x="wd2" y="hd2"/>
                </a:cxn>
                <a:cxn ang="16200000">
                  <a:pos x="wd2" y="hd2"/>
                </a:cxn>
              </a:cxnLst>
              <a:rect l="0" t="0" r="r" b="b"/>
              <a:pathLst>
                <a:path w="21600" h="21600" extrusionOk="0">
                  <a:moveTo>
                    <a:pt x="0" y="1380"/>
                  </a:moveTo>
                  <a:lnTo>
                    <a:pt x="0" y="9282"/>
                  </a:lnTo>
                  <a:lnTo>
                    <a:pt x="64" y="9868"/>
                  </a:lnTo>
                  <a:lnTo>
                    <a:pt x="129" y="10524"/>
                  </a:lnTo>
                  <a:lnTo>
                    <a:pt x="306" y="11732"/>
                  </a:lnTo>
                  <a:lnTo>
                    <a:pt x="467" y="12387"/>
                  </a:lnTo>
                  <a:lnTo>
                    <a:pt x="613" y="12905"/>
                  </a:lnTo>
                  <a:lnTo>
                    <a:pt x="983" y="14112"/>
                  </a:lnTo>
                  <a:lnTo>
                    <a:pt x="1483" y="15182"/>
                  </a:lnTo>
                  <a:lnTo>
                    <a:pt x="1741" y="15700"/>
                  </a:lnTo>
                  <a:lnTo>
                    <a:pt x="2015" y="16148"/>
                  </a:lnTo>
                  <a:lnTo>
                    <a:pt x="2321" y="16631"/>
                  </a:lnTo>
                  <a:lnTo>
                    <a:pt x="2660" y="17080"/>
                  </a:lnTo>
                  <a:lnTo>
                    <a:pt x="2966" y="17563"/>
                  </a:lnTo>
                  <a:lnTo>
                    <a:pt x="3337" y="18012"/>
                  </a:lnTo>
                  <a:lnTo>
                    <a:pt x="4078" y="18805"/>
                  </a:lnTo>
                  <a:lnTo>
                    <a:pt x="4481" y="19150"/>
                  </a:lnTo>
                  <a:lnTo>
                    <a:pt x="5352" y="19806"/>
                  </a:lnTo>
                  <a:lnTo>
                    <a:pt x="5787" y="20151"/>
                  </a:lnTo>
                  <a:lnTo>
                    <a:pt x="6254" y="20392"/>
                  </a:lnTo>
                  <a:lnTo>
                    <a:pt x="6722" y="20599"/>
                  </a:lnTo>
                  <a:lnTo>
                    <a:pt x="7173" y="20875"/>
                  </a:lnTo>
                  <a:lnTo>
                    <a:pt x="7673" y="21082"/>
                  </a:lnTo>
                  <a:lnTo>
                    <a:pt x="8173" y="21186"/>
                  </a:lnTo>
                  <a:lnTo>
                    <a:pt x="8704" y="21324"/>
                  </a:lnTo>
                  <a:lnTo>
                    <a:pt x="9188" y="21462"/>
                  </a:lnTo>
                  <a:lnTo>
                    <a:pt x="9720" y="21531"/>
                  </a:lnTo>
                  <a:lnTo>
                    <a:pt x="10268" y="21600"/>
                  </a:lnTo>
                  <a:lnTo>
                    <a:pt x="11332" y="21600"/>
                  </a:lnTo>
                  <a:lnTo>
                    <a:pt x="11880" y="21531"/>
                  </a:lnTo>
                  <a:lnTo>
                    <a:pt x="12412" y="21462"/>
                  </a:lnTo>
                  <a:lnTo>
                    <a:pt x="12912" y="21324"/>
                  </a:lnTo>
                  <a:lnTo>
                    <a:pt x="13427" y="21186"/>
                  </a:lnTo>
                  <a:lnTo>
                    <a:pt x="13927" y="21082"/>
                  </a:lnTo>
                  <a:lnTo>
                    <a:pt x="14427" y="20875"/>
                  </a:lnTo>
                  <a:lnTo>
                    <a:pt x="14894" y="20599"/>
                  </a:lnTo>
                  <a:lnTo>
                    <a:pt x="15346" y="20392"/>
                  </a:lnTo>
                  <a:lnTo>
                    <a:pt x="15813" y="20151"/>
                  </a:lnTo>
                  <a:lnTo>
                    <a:pt x="16684" y="19461"/>
                  </a:lnTo>
                  <a:lnTo>
                    <a:pt x="17119" y="19150"/>
                  </a:lnTo>
                  <a:lnTo>
                    <a:pt x="17522" y="18805"/>
                  </a:lnTo>
                  <a:lnTo>
                    <a:pt x="18263" y="18012"/>
                  </a:lnTo>
                  <a:lnTo>
                    <a:pt x="18634" y="17563"/>
                  </a:lnTo>
                  <a:lnTo>
                    <a:pt x="18940" y="17080"/>
                  </a:lnTo>
                  <a:lnTo>
                    <a:pt x="19279" y="16631"/>
                  </a:lnTo>
                  <a:lnTo>
                    <a:pt x="19585" y="16148"/>
                  </a:lnTo>
                  <a:lnTo>
                    <a:pt x="19875" y="15700"/>
                  </a:lnTo>
                  <a:lnTo>
                    <a:pt x="20359" y="14630"/>
                  </a:lnTo>
                  <a:lnTo>
                    <a:pt x="20617" y="14112"/>
                  </a:lnTo>
                  <a:lnTo>
                    <a:pt x="20987" y="12905"/>
                  </a:lnTo>
                  <a:lnTo>
                    <a:pt x="21133" y="12387"/>
                  </a:lnTo>
                  <a:lnTo>
                    <a:pt x="21294" y="11732"/>
                  </a:lnTo>
                  <a:lnTo>
                    <a:pt x="21471" y="10524"/>
                  </a:lnTo>
                  <a:lnTo>
                    <a:pt x="21536" y="9868"/>
                  </a:lnTo>
                  <a:lnTo>
                    <a:pt x="21600" y="9282"/>
                  </a:lnTo>
                  <a:lnTo>
                    <a:pt x="21600" y="0"/>
                  </a:lnTo>
                  <a:lnTo>
                    <a:pt x="21568" y="656"/>
                  </a:lnTo>
                  <a:lnTo>
                    <a:pt x="21536" y="1242"/>
                  </a:lnTo>
                  <a:lnTo>
                    <a:pt x="21471" y="1898"/>
                  </a:lnTo>
                  <a:lnTo>
                    <a:pt x="21390" y="2519"/>
                  </a:lnTo>
                  <a:lnTo>
                    <a:pt x="21133" y="3692"/>
                  </a:lnTo>
                  <a:lnTo>
                    <a:pt x="20987" y="4313"/>
                  </a:lnTo>
                  <a:lnTo>
                    <a:pt x="20794" y="4900"/>
                  </a:lnTo>
                  <a:lnTo>
                    <a:pt x="20584" y="5417"/>
                  </a:lnTo>
                  <a:lnTo>
                    <a:pt x="20359" y="6038"/>
                  </a:lnTo>
                  <a:lnTo>
                    <a:pt x="20117" y="6556"/>
                  </a:lnTo>
                  <a:lnTo>
                    <a:pt x="19843" y="7004"/>
                  </a:lnTo>
                  <a:lnTo>
                    <a:pt x="19553" y="7557"/>
                  </a:lnTo>
                  <a:lnTo>
                    <a:pt x="18940" y="8488"/>
                  </a:lnTo>
                  <a:lnTo>
                    <a:pt x="18602" y="8937"/>
                  </a:lnTo>
                  <a:lnTo>
                    <a:pt x="18263" y="9351"/>
                  </a:lnTo>
                  <a:lnTo>
                    <a:pt x="17893" y="9730"/>
                  </a:lnTo>
                  <a:lnTo>
                    <a:pt x="17087" y="10524"/>
                  </a:lnTo>
                  <a:lnTo>
                    <a:pt x="16684" y="10869"/>
                  </a:lnTo>
                  <a:lnTo>
                    <a:pt x="16248" y="11111"/>
                  </a:lnTo>
                  <a:lnTo>
                    <a:pt x="15813" y="11456"/>
                  </a:lnTo>
                  <a:lnTo>
                    <a:pt x="14894" y="11973"/>
                  </a:lnTo>
                  <a:lnTo>
                    <a:pt x="14427" y="12180"/>
                  </a:lnTo>
                  <a:lnTo>
                    <a:pt x="13927" y="12387"/>
                  </a:lnTo>
                  <a:lnTo>
                    <a:pt x="13427" y="12525"/>
                  </a:lnTo>
                  <a:lnTo>
                    <a:pt x="12912" y="12663"/>
                  </a:lnTo>
                  <a:lnTo>
                    <a:pt x="12412" y="12767"/>
                  </a:lnTo>
                  <a:lnTo>
                    <a:pt x="11880" y="12836"/>
                  </a:lnTo>
                  <a:lnTo>
                    <a:pt x="11332" y="12905"/>
                  </a:lnTo>
                  <a:lnTo>
                    <a:pt x="10268" y="12905"/>
                  </a:lnTo>
                  <a:lnTo>
                    <a:pt x="9720" y="12836"/>
                  </a:lnTo>
                  <a:lnTo>
                    <a:pt x="9188" y="12767"/>
                  </a:lnTo>
                  <a:lnTo>
                    <a:pt x="8704" y="12663"/>
                  </a:lnTo>
                  <a:lnTo>
                    <a:pt x="8173" y="12525"/>
                  </a:lnTo>
                  <a:lnTo>
                    <a:pt x="7673" y="12387"/>
                  </a:lnTo>
                  <a:lnTo>
                    <a:pt x="7173" y="12180"/>
                  </a:lnTo>
                  <a:lnTo>
                    <a:pt x="6722" y="11973"/>
                  </a:lnTo>
                  <a:lnTo>
                    <a:pt x="5787" y="11456"/>
                  </a:lnTo>
                  <a:lnTo>
                    <a:pt x="5352" y="11111"/>
                  </a:lnTo>
                  <a:lnTo>
                    <a:pt x="4916" y="10869"/>
                  </a:lnTo>
                  <a:lnTo>
                    <a:pt x="4513" y="10524"/>
                  </a:lnTo>
                  <a:lnTo>
                    <a:pt x="3707" y="9730"/>
                  </a:lnTo>
                  <a:lnTo>
                    <a:pt x="3337" y="9351"/>
                  </a:lnTo>
                  <a:lnTo>
                    <a:pt x="2998" y="8937"/>
                  </a:lnTo>
                  <a:lnTo>
                    <a:pt x="2660" y="8488"/>
                  </a:lnTo>
                  <a:lnTo>
                    <a:pt x="2047" y="7557"/>
                  </a:lnTo>
                  <a:lnTo>
                    <a:pt x="1757" y="7004"/>
                  </a:lnTo>
                  <a:lnTo>
                    <a:pt x="1483" y="6556"/>
                  </a:lnTo>
                  <a:lnTo>
                    <a:pt x="1241" y="6038"/>
                  </a:lnTo>
                  <a:lnTo>
                    <a:pt x="1016" y="5417"/>
                  </a:lnTo>
                  <a:lnTo>
                    <a:pt x="806" y="4900"/>
                  </a:lnTo>
                  <a:lnTo>
                    <a:pt x="613" y="4313"/>
                  </a:lnTo>
                  <a:lnTo>
                    <a:pt x="467" y="3692"/>
                  </a:lnTo>
                  <a:lnTo>
                    <a:pt x="210" y="2519"/>
                  </a:lnTo>
                  <a:lnTo>
                    <a:pt x="129" y="1898"/>
                  </a:lnTo>
                  <a:lnTo>
                    <a:pt x="64" y="1242"/>
                  </a:lnTo>
                  <a:lnTo>
                    <a:pt x="32" y="656"/>
                  </a:lnTo>
                  <a:lnTo>
                    <a:pt x="0" y="0"/>
                  </a:lnTo>
                  <a:lnTo>
                    <a:pt x="0" y="138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380" name="Shape 1380"/>
            <p:cNvSpPr/>
            <p:nvPr/>
          </p:nvSpPr>
          <p:spPr>
            <a:xfrm rot="2675695">
              <a:off x="2001400" y="1673585"/>
              <a:ext cx="3102283" cy="1730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381" name="Shape 1381"/>
            <p:cNvSpPr/>
            <p:nvPr/>
          </p:nvSpPr>
          <p:spPr>
            <a:xfrm rot="2675695">
              <a:off x="2722861" y="2172046"/>
              <a:ext cx="1558357" cy="8291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nvGrpSpPr>
            <p:cNvPr id="1384" name="Group 1384"/>
            <p:cNvGrpSpPr/>
            <p:nvPr/>
          </p:nvGrpSpPr>
          <p:grpSpPr>
            <a:xfrm>
              <a:off x="3193680" y="0"/>
              <a:ext cx="2849528" cy="2857823"/>
              <a:chOff x="0" y="0"/>
              <a:chExt cx="2849526" cy="2857822"/>
            </a:xfrm>
          </p:grpSpPr>
          <p:sp>
            <p:nvSpPr>
              <p:cNvPr id="1382" name="Shape 1382"/>
              <p:cNvSpPr/>
              <p:nvPr/>
            </p:nvSpPr>
            <p:spPr>
              <a:xfrm rot="2675695">
                <a:off x="518349" y="503068"/>
                <a:ext cx="1553546" cy="2113665"/>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64" y="17734"/>
                    </a:lnTo>
                    <a:lnTo>
                      <a:pt x="0" y="17688"/>
                    </a:lnTo>
                    <a:lnTo>
                      <a:pt x="0" y="17875"/>
                    </a:lnTo>
                    <a:lnTo>
                      <a:pt x="64" y="18086"/>
                    </a:lnTo>
                    <a:lnTo>
                      <a:pt x="193" y="18461"/>
                    </a:lnTo>
                    <a:lnTo>
                      <a:pt x="450" y="18812"/>
                    </a:lnTo>
                    <a:lnTo>
                      <a:pt x="804" y="19164"/>
                    </a:lnTo>
                    <a:lnTo>
                      <a:pt x="996" y="19351"/>
                    </a:lnTo>
                    <a:lnTo>
                      <a:pt x="1221" y="19492"/>
                    </a:lnTo>
                    <a:lnTo>
                      <a:pt x="1479" y="19656"/>
                    </a:lnTo>
                    <a:lnTo>
                      <a:pt x="1736" y="19796"/>
                    </a:lnTo>
                    <a:lnTo>
                      <a:pt x="2025" y="19984"/>
                    </a:lnTo>
                    <a:lnTo>
                      <a:pt x="2668" y="20241"/>
                    </a:lnTo>
                    <a:lnTo>
                      <a:pt x="2957" y="20382"/>
                    </a:lnTo>
                    <a:lnTo>
                      <a:pt x="3696" y="20663"/>
                    </a:lnTo>
                    <a:lnTo>
                      <a:pt x="4082" y="20757"/>
                    </a:lnTo>
                    <a:lnTo>
                      <a:pt x="4500" y="20874"/>
                    </a:lnTo>
                    <a:lnTo>
                      <a:pt x="6236" y="21249"/>
                    </a:lnTo>
                    <a:lnTo>
                      <a:pt x="6718" y="21342"/>
                    </a:lnTo>
                    <a:lnTo>
                      <a:pt x="7168" y="21366"/>
                    </a:lnTo>
                    <a:lnTo>
                      <a:pt x="8164" y="21459"/>
                    </a:lnTo>
                    <a:lnTo>
                      <a:pt x="8711" y="21506"/>
                    </a:lnTo>
                    <a:lnTo>
                      <a:pt x="9193" y="21553"/>
                    </a:lnTo>
                    <a:lnTo>
                      <a:pt x="9739" y="21600"/>
                    </a:lnTo>
                    <a:lnTo>
                      <a:pt x="11861" y="21600"/>
                    </a:lnTo>
                    <a:lnTo>
                      <a:pt x="12407" y="21553"/>
                    </a:lnTo>
                    <a:lnTo>
                      <a:pt x="12889" y="21506"/>
                    </a:lnTo>
                    <a:lnTo>
                      <a:pt x="13468" y="21459"/>
                    </a:lnTo>
                    <a:lnTo>
                      <a:pt x="14432" y="21366"/>
                    </a:lnTo>
                    <a:lnTo>
                      <a:pt x="14882" y="21342"/>
                    </a:lnTo>
                    <a:lnTo>
                      <a:pt x="15364" y="21249"/>
                    </a:lnTo>
                    <a:lnTo>
                      <a:pt x="17100" y="20874"/>
                    </a:lnTo>
                    <a:lnTo>
                      <a:pt x="17518" y="20757"/>
                    </a:lnTo>
                    <a:lnTo>
                      <a:pt x="17904" y="20663"/>
                    </a:lnTo>
                    <a:lnTo>
                      <a:pt x="18643" y="20382"/>
                    </a:lnTo>
                    <a:lnTo>
                      <a:pt x="19254" y="20124"/>
                    </a:lnTo>
                    <a:lnTo>
                      <a:pt x="19575" y="19984"/>
                    </a:lnTo>
                    <a:lnTo>
                      <a:pt x="19864" y="19796"/>
                    </a:lnTo>
                    <a:lnTo>
                      <a:pt x="20121" y="19656"/>
                    </a:lnTo>
                    <a:lnTo>
                      <a:pt x="20379" y="19492"/>
                    </a:lnTo>
                    <a:lnTo>
                      <a:pt x="20604" y="19351"/>
                    </a:lnTo>
                    <a:lnTo>
                      <a:pt x="20989" y="19000"/>
                    </a:lnTo>
                    <a:lnTo>
                      <a:pt x="21182" y="18812"/>
                    </a:lnTo>
                    <a:lnTo>
                      <a:pt x="21407" y="18461"/>
                    </a:lnTo>
                    <a:lnTo>
                      <a:pt x="21536" y="18086"/>
                    </a:lnTo>
                    <a:lnTo>
                      <a:pt x="21600" y="17875"/>
                    </a:lnTo>
                    <a:lnTo>
                      <a:pt x="21600" y="0"/>
                    </a:lnTo>
                    <a:lnTo>
                      <a:pt x="64" y="0"/>
                    </a:lnTo>
                    <a:close/>
                  </a:path>
                </a:pathLst>
              </a:custGeom>
              <a:solidFill>
                <a:srgbClr val="DDDDDD"/>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383" name="Shape 1383"/>
              <p:cNvSpPr/>
              <p:nvPr/>
            </p:nvSpPr>
            <p:spPr>
              <a:xfrm rot="2675695">
                <a:off x="1244620" y="435968"/>
                <a:ext cx="1558357" cy="7716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77777"/>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1385" name="Shape 1385"/>
            <p:cNvSpPr/>
            <p:nvPr/>
          </p:nvSpPr>
          <p:spPr>
            <a:xfrm rot="2675695">
              <a:off x="2708431" y="2589027"/>
              <a:ext cx="1250533" cy="335503"/>
            </a:xfrm>
            <a:custGeom>
              <a:avLst/>
              <a:gdLst/>
              <a:ahLst/>
              <a:cxnLst>
                <a:cxn ang="0">
                  <a:pos x="wd2" y="hd2"/>
                </a:cxn>
                <a:cxn ang="5400000">
                  <a:pos x="wd2" y="hd2"/>
                </a:cxn>
                <a:cxn ang="10800000">
                  <a:pos x="wd2" y="hd2"/>
                </a:cxn>
                <a:cxn ang="16200000">
                  <a:pos x="wd2" y="hd2"/>
                </a:cxn>
              </a:cxnLst>
              <a:rect l="0" t="0" r="r" b="b"/>
              <a:pathLst>
                <a:path w="21600" h="21600" extrusionOk="0">
                  <a:moveTo>
                    <a:pt x="21520" y="10654"/>
                  </a:moveTo>
                  <a:lnTo>
                    <a:pt x="21042" y="9632"/>
                  </a:lnTo>
                  <a:lnTo>
                    <a:pt x="20843" y="9049"/>
                  </a:lnTo>
                  <a:lnTo>
                    <a:pt x="20524" y="8465"/>
                  </a:lnTo>
                  <a:lnTo>
                    <a:pt x="20285" y="7881"/>
                  </a:lnTo>
                  <a:lnTo>
                    <a:pt x="19966" y="7297"/>
                  </a:lnTo>
                  <a:lnTo>
                    <a:pt x="19767" y="6714"/>
                  </a:lnTo>
                  <a:lnTo>
                    <a:pt x="19448" y="6130"/>
                  </a:lnTo>
                  <a:lnTo>
                    <a:pt x="19129" y="5984"/>
                  </a:lnTo>
                  <a:lnTo>
                    <a:pt x="18531" y="4816"/>
                  </a:lnTo>
                  <a:lnTo>
                    <a:pt x="17934" y="4232"/>
                  </a:lnTo>
                  <a:lnTo>
                    <a:pt x="17615" y="3649"/>
                  </a:lnTo>
                  <a:lnTo>
                    <a:pt x="17017" y="3065"/>
                  </a:lnTo>
                  <a:lnTo>
                    <a:pt x="16618" y="2481"/>
                  </a:lnTo>
                  <a:lnTo>
                    <a:pt x="15224" y="1459"/>
                  </a:lnTo>
                  <a:lnTo>
                    <a:pt x="14945" y="1459"/>
                  </a:lnTo>
                  <a:lnTo>
                    <a:pt x="14187" y="876"/>
                  </a:lnTo>
                  <a:lnTo>
                    <a:pt x="13869" y="584"/>
                  </a:lnTo>
                  <a:lnTo>
                    <a:pt x="13470" y="584"/>
                  </a:lnTo>
                  <a:lnTo>
                    <a:pt x="13111" y="292"/>
                  </a:lnTo>
                  <a:lnTo>
                    <a:pt x="12314" y="292"/>
                  </a:lnTo>
                  <a:lnTo>
                    <a:pt x="11956" y="0"/>
                  </a:lnTo>
                  <a:lnTo>
                    <a:pt x="9644" y="0"/>
                  </a:lnTo>
                  <a:lnTo>
                    <a:pt x="9286" y="292"/>
                  </a:lnTo>
                  <a:lnTo>
                    <a:pt x="8489" y="292"/>
                  </a:lnTo>
                  <a:lnTo>
                    <a:pt x="8130" y="584"/>
                  </a:lnTo>
                  <a:lnTo>
                    <a:pt x="7731" y="584"/>
                  </a:lnTo>
                  <a:lnTo>
                    <a:pt x="7452" y="876"/>
                  </a:lnTo>
                  <a:lnTo>
                    <a:pt x="6655" y="1459"/>
                  </a:lnTo>
                  <a:lnTo>
                    <a:pt x="6376" y="1459"/>
                  </a:lnTo>
                  <a:lnTo>
                    <a:pt x="5619" y="2043"/>
                  </a:lnTo>
                  <a:lnTo>
                    <a:pt x="4982" y="2481"/>
                  </a:lnTo>
                  <a:lnTo>
                    <a:pt x="4623" y="3065"/>
                  </a:lnTo>
                  <a:lnTo>
                    <a:pt x="3985" y="3649"/>
                  </a:lnTo>
                  <a:lnTo>
                    <a:pt x="3706" y="4232"/>
                  </a:lnTo>
                  <a:lnTo>
                    <a:pt x="3069" y="4816"/>
                  </a:lnTo>
                  <a:lnTo>
                    <a:pt x="2471" y="5984"/>
                  </a:lnTo>
                  <a:lnTo>
                    <a:pt x="2152" y="6130"/>
                  </a:lnTo>
                  <a:lnTo>
                    <a:pt x="1833" y="6714"/>
                  </a:lnTo>
                  <a:lnTo>
                    <a:pt x="1634" y="7297"/>
                  </a:lnTo>
                  <a:lnTo>
                    <a:pt x="1315" y="7881"/>
                  </a:lnTo>
                  <a:lnTo>
                    <a:pt x="1076" y="8465"/>
                  </a:lnTo>
                  <a:lnTo>
                    <a:pt x="797" y="9049"/>
                  </a:lnTo>
                  <a:lnTo>
                    <a:pt x="319" y="10070"/>
                  </a:lnTo>
                  <a:lnTo>
                    <a:pt x="80" y="10654"/>
                  </a:lnTo>
                  <a:lnTo>
                    <a:pt x="0" y="10654"/>
                  </a:lnTo>
                  <a:lnTo>
                    <a:pt x="478" y="11822"/>
                  </a:lnTo>
                  <a:lnTo>
                    <a:pt x="717" y="12697"/>
                  </a:lnTo>
                  <a:lnTo>
                    <a:pt x="996" y="13135"/>
                  </a:lnTo>
                  <a:lnTo>
                    <a:pt x="1235" y="13719"/>
                  </a:lnTo>
                  <a:lnTo>
                    <a:pt x="1554" y="14303"/>
                  </a:lnTo>
                  <a:lnTo>
                    <a:pt x="1793" y="14595"/>
                  </a:lnTo>
                  <a:lnTo>
                    <a:pt x="2391" y="15762"/>
                  </a:lnTo>
                  <a:lnTo>
                    <a:pt x="2710" y="16346"/>
                  </a:lnTo>
                  <a:lnTo>
                    <a:pt x="2989" y="16638"/>
                  </a:lnTo>
                  <a:lnTo>
                    <a:pt x="3308" y="17076"/>
                  </a:lnTo>
                  <a:lnTo>
                    <a:pt x="3627" y="17368"/>
                  </a:lnTo>
                  <a:lnTo>
                    <a:pt x="3906" y="17951"/>
                  </a:lnTo>
                  <a:lnTo>
                    <a:pt x="4224" y="18243"/>
                  </a:lnTo>
                  <a:lnTo>
                    <a:pt x="4623" y="18535"/>
                  </a:lnTo>
                  <a:lnTo>
                    <a:pt x="4902" y="18827"/>
                  </a:lnTo>
                  <a:lnTo>
                    <a:pt x="5300" y="19411"/>
                  </a:lnTo>
                  <a:lnTo>
                    <a:pt x="5619" y="19703"/>
                  </a:lnTo>
                  <a:lnTo>
                    <a:pt x="5978" y="19995"/>
                  </a:lnTo>
                  <a:lnTo>
                    <a:pt x="6297" y="20141"/>
                  </a:lnTo>
                  <a:lnTo>
                    <a:pt x="6655" y="20141"/>
                  </a:lnTo>
                  <a:lnTo>
                    <a:pt x="7054" y="20432"/>
                  </a:lnTo>
                  <a:lnTo>
                    <a:pt x="7373" y="20724"/>
                  </a:lnTo>
                  <a:lnTo>
                    <a:pt x="7731" y="21016"/>
                  </a:lnTo>
                  <a:lnTo>
                    <a:pt x="8130" y="21016"/>
                  </a:lnTo>
                  <a:lnTo>
                    <a:pt x="8489" y="21308"/>
                  </a:lnTo>
                  <a:lnTo>
                    <a:pt x="9286" y="21308"/>
                  </a:lnTo>
                  <a:lnTo>
                    <a:pt x="9644" y="21600"/>
                  </a:lnTo>
                  <a:lnTo>
                    <a:pt x="11956" y="21600"/>
                  </a:lnTo>
                  <a:lnTo>
                    <a:pt x="12314" y="21308"/>
                  </a:lnTo>
                  <a:lnTo>
                    <a:pt x="13111" y="21308"/>
                  </a:lnTo>
                  <a:lnTo>
                    <a:pt x="13470" y="21016"/>
                  </a:lnTo>
                  <a:lnTo>
                    <a:pt x="13869" y="21016"/>
                  </a:lnTo>
                  <a:lnTo>
                    <a:pt x="14227" y="20724"/>
                  </a:lnTo>
                  <a:lnTo>
                    <a:pt x="14546" y="20432"/>
                  </a:lnTo>
                  <a:lnTo>
                    <a:pt x="14945" y="20141"/>
                  </a:lnTo>
                  <a:lnTo>
                    <a:pt x="15303" y="20141"/>
                  </a:lnTo>
                  <a:lnTo>
                    <a:pt x="15622" y="19995"/>
                  </a:lnTo>
                  <a:lnTo>
                    <a:pt x="16021" y="19703"/>
                  </a:lnTo>
                  <a:lnTo>
                    <a:pt x="16300" y="19411"/>
                  </a:lnTo>
                  <a:lnTo>
                    <a:pt x="16698" y="18827"/>
                  </a:lnTo>
                  <a:lnTo>
                    <a:pt x="17017" y="18535"/>
                  </a:lnTo>
                  <a:lnTo>
                    <a:pt x="17376" y="18243"/>
                  </a:lnTo>
                  <a:lnTo>
                    <a:pt x="17694" y="17951"/>
                  </a:lnTo>
                  <a:lnTo>
                    <a:pt x="18013" y="17368"/>
                  </a:lnTo>
                  <a:lnTo>
                    <a:pt x="18292" y="17076"/>
                  </a:lnTo>
                  <a:lnTo>
                    <a:pt x="18611" y="16638"/>
                  </a:lnTo>
                  <a:lnTo>
                    <a:pt x="18930" y="16346"/>
                  </a:lnTo>
                  <a:lnTo>
                    <a:pt x="19528" y="15178"/>
                  </a:lnTo>
                  <a:lnTo>
                    <a:pt x="19846" y="14595"/>
                  </a:lnTo>
                  <a:lnTo>
                    <a:pt x="20046" y="14303"/>
                  </a:lnTo>
                  <a:lnTo>
                    <a:pt x="20365" y="13719"/>
                  </a:lnTo>
                  <a:lnTo>
                    <a:pt x="20604" y="13135"/>
                  </a:lnTo>
                  <a:lnTo>
                    <a:pt x="20923" y="12697"/>
                  </a:lnTo>
                  <a:lnTo>
                    <a:pt x="21122" y="11822"/>
                  </a:lnTo>
                  <a:lnTo>
                    <a:pt x="21600" y="10654"/>
                  </a:lnTo>
                  <a:lnTo>
                    <a:pt x="21520" y="10654"/>
                  </a:lnTo>
                  <a:close/>
                </a:path>
              </a:pathLst>
            </a:custGeom>
            <a:solidFill>
              <a:srgbClr val="EAEAEA"/>
            </a:solidFill>
            <a:ln w="12700" cap="flat">
              <a:solidFill>
                <a:srgbClr val="00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1386" name="Shape 1386"/>
            <p:cNvSpPr/>
            <p:nvPr/>
          </p:nvSpPr>
          <p:spPr>
            <a:xfrm>
              <a:off x="2971800" y="2678425"/>
              <a:ext cx="4343400" cy="152400"/>
            </a:xfrm>
            <a:prstGeom prst="rect">
              <a:avLst/>
            </a:prstGeom>
            <a:solidFill>
              <a:srgbClr val="0070C0"/>
            </a:solidFill>
            <a:ln w="12700" cap="flat">
              <a:noFill/>
              <a:miter lim="4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1387" name="Shape 1387"/>
            <p:cNvSpPr/>
            <p:nvPr/>
          </p:nvSpPr>
          <p:spPr>
            <a:xfrm rot="1822685">
              <a:off x="3297875" y="2697910"/>
              <a:ext cx="107857" cy="113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solidFill>
            <a:ln w="9525" cap="flat">
              <a:solidFill>
                <a:srgbClr val="0066FF"/>
              </a:solidFill>
              <a:prstDash val="solid"/>
              <a:round/>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sp>
          <p:nvSpPr>
            <p:cNvPr id="1388" name="Shape 1388"/>
            <p:cNvSpPr/>
            <p:nvPr/>
          </p:nvSpPr>
          <p:spPr>
            <a:xfrm rot="3188113">
              <a:off x="2857386" y="2730617"/>
              <a:ext cx="381000" cy="152401"/>
            </a:xfrm>
            <a:prstGeom prst="rect">
              <a:avLst/>
            </a:prstGeom>
            <a:solidFill>
              <a:srgbClr val="808080"/>
            </a:solidFill>
            <a:ln w="12700" cap="flat">
              <a:noFill/>
              <a:miter lim="400000"/>
            </a:ln>
            <a:effectLst/>
          </p:spPr>
          <p:txBody>
            <a:bodyPr wrap="square" lIns="0" tIns="0" rIns="0" bIns="0" numCol="1" anchor="ctr">
              <a:noAutofit/>
            </a:bodyPr>
            <a:lstStyle/>
            <a:p>
              <a:pPr lvl="0" algn="ctr">
                <a:defRPr>
                  <a:solidFill>
                    <a:srgbClr val="FFFFFF"/>
                  </a:solidFill>
                  <a:latin typeface="Times New Roman"/>
                  <a:ea typeface="Times New Roman"/>
                  <a:cs typeface="Times New Roman"/>
                  <a:sym typeface="Times New Roman"/>
                </a:defRPr>
              </a:pPr>
              <a:endParaRPr/>
            </a:p>
          </p:txBody>
        </p:sp>
        <p:sp>
          <p:nvSpPr>
            <p:cNvPr id="1389" name="Shape 1389"/>
            <p:cNvSpPr/>
            <p:nvPr/>
          </p:nvSpPr>
          <p:spPr>
            <a:xfrm flipH="1" flipV="1">
              <a:off x="1187336" y="3770565"/>
              <a:ext cx="381002" cy="304800"/>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90" name="Shape 1390"/>
            <p:cNvSpPr/>
            <p:nvPr/>
          </p:nvSpPr>
          <p:spPr>
            <a:xfrm>
              <a:off x="2025537" y="4456364"/>
              <a:ext cx="381000" cy="304800"/>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91" name="Shape 1391"/>
            <p:cNvSpPr/>
            <p:nvPr/>
          </p:nvSpPr>
          <p:spPr>
            <a:xfrm>
              <a:off x="1448594" y="4086250"/>
              <a:ext cx="612141" cy="3133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600"/>
              </a:lvl1pPr>
            </a:lstStyle>
            <a:p>
              <a:pPr lvl="0">
                <a:defRPr sz="1800"/>
              </a:pPr>
              <a:r>
                <a:rPr sz="1600"/>
                <a:t>1 mm</a:t>
              </a:r>
            </a:p>
          </p:txBody>
        </p:sp>
        <p:sp>
          <p:nvSpPr>
            <p:cNvPr id="1392" name="Shape 1392"/>
            <p:cNvSpPr/>
            <p:nvPr/>
          </p:nvSpPr>
          <p:spPr>
            <a:xfrm flipH="1">
              <a:off x="5791199" y="392425"/>
              <a:ext cx="1219202" cy="381000"/>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394" name="Shape 1394"/>
          <p:cNvSpPr/>
          <p:nvPr/>
        </p:nvSpPr>
        <p:spPr>
          <a:xfrm rot="5831691" flipH="1">
            <a:off x="5266070" y="3213290"/>
            <a:ext cx="382114" cy="2686484"/>
          </a:xfrm>
          <a:custGeom>
            <a:avLst/>
            <a:gdLst/>
            <a:ahLst/>
            <a:cxnLst>
              <a:cxn ang="0">
                <a:pos x="wd2" y="hd2"/>
              </a:cxn>
              <a:cxn ang="5400000">
                <a:pos x="wd2" y="hd2"/>
              </a:cxn>
              <a:cxn ang="10800000">
                <a:pos x="wd2" y="hd2"/>
              </a:cxn>
              <a:cxn ang="16200000">
                <a:pos x="wd2" y="hd2"/>
              </a:cxn>
            </a:cxnLst>
            <a:rect l="0" t="0" r="r" b="b"/>
            <a:pathLst>
              <a:path w="20296" h="21600" extrusionOk="0">
                <a:moveTo>
                  <a:pt x="1782" y="0"/>
                </a:moveTo>
                <a:cubicBezTo>
                  <a:pt x="239" y="3655"/>
                  <a:pt x="-1304" y="7310"/>
                  <a:pt x="1782" y="10910"/>
                </a:cubicBezTo>
                <a:cubicBezTo>
                  <a:pt x="4867" y="14510"/>
                  <a:pt x="17210" y="19855"/>
                  <a:pt x="20296" y="21600"/>
                </a:cubicBezTo>
              </a:path>
            </a:pathLst>
          </a:custGeom>
          <a:ln w="28575">
            <a:solidFill>
              <a:srgbClr val="FF0000"/>
            </a:solidFill>
            <a:headEnd type="triangle"/>
            <a:tailEnd type="triangle"/>
          </a:ln>
        </p:spPr>
        <p:txBody>
          <a:bodyPr lIns="0" tIns="0" rIns="0" bIns="0" anchor="ctr"/>
          <a:lstStyle/>
          <a:p>
            <a:pPr lvl="0" algn="ctr">
              <a:defRPr>
                <a:latin typeface="Times New Roman"/>
                <a:ea typeface="Times New Roman"/>
                <a:cs typeface="Times New Roman"/>
                <a:sym typeface="Times New Roman"/>
              </a:defRPr>
            </a:pPr>
            <a:endParaRPr/>
          </a:p>
        </p:txBody>
      </p:sp>
      <p:grpSp>
        <p:nvGrpSpPr>
          <p:cNvPr id="1400" name="Group 1400"/>
          <p:cNvGrpSpPr/>
          <p:nvPr/>
        </p:nvGrpSpPr>
        <p:grpSpPr>
          <a:xfrm>
            <a:off x="2331383" y="4207314"/>
            <a:ext cx="6629401" cy="2601222"/>
            <a:chOff x="0" y="0"/>
            <a:chExt cx="6629400" cy="2601221"/>
          </a:xfrm>
        </p:grpSpPr>
        <p:pic>
          <p:nvPicPr>
            <p:cNvPr id="1395" name="image11.png"/>
            <p:cNvPicPr/>
            <p:nvPr/>
          </p:nvPicPr>
          <p:blipFill>
            <a:blip r:embed="rId2">
              <a:extLst/>
            </a:blip>
            <a:srcRect t="10734" b="7933"/>
            <a:stretch>
              <a:fillRect/>
            </a:stretch>
          </p:blipFill>
          <p:spPr>
            <a:xfrm>
              <a:off x="0" y="159646"/>
              <a:ext cx="6629400" cy="2441576"/>
            </a:xfrm>
            <a:prstGeom prst="rect">
              <a:avLst/>
            </a:prstGeom>
            <a:ln w="28575" cap="flat">
              <a:solidFill>
                <a:srgbClr val="262699"/>
              </a:solidFill>
              <a:prstDash val="solid"/>
              <a:round/>
            </a:ln>
            <a:effectLst/>
          </p:spPr>
        </p:pic>
        <p:sp>
          <p:nvSpPr>
            <p:cNvPr id="1396" name="Shape 1396"/>
            <p:cNvSpPr/>
            <p:nvPr/>
          </p:nvSpPr>
          <p:spPr>
            <a:xfrm>
              <a:off x="413738" y="0"/>
              <a:ext cx="2508443" cy="503139"/>
            </a:xfrm>
            <a:prstGeom prst="rect">
              <a:avLst/>
            </a:prstGeom>
            <a:solidFill>
              <a:srgbClr val="FFFFFF"/>
            </a:solidFill>
            <a:ln w="28575" cap="flat">
              <a:solidFill>
                <a:srgbClr val="FF0000"/>
              </a:solidFill>
              <a:prstDash val="solid"/>
              <a:miter lim="8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lvl="0">
                <a:defRPr sz="1800"/>
              </a:pPr>
              <a:r>
                <a:rPr sz="2400"/>
                <a:t>atom in </a:t>
              </a:r>
              <a:r>
                <a:rPr sz="2000" baseline="30000"/>
                <a:t>2</a:t>
              </a:r>
              <a:r>
                <a:rPr sz="2000"/>
                <a:t>S</a:t>
              </a:r>
              <a:r>
                <a:rPr sz="2000" baseline="-25000"/>
                <a:t>1/2</a:t>
              </a:r>
              <a:r>
                <a:rPr sz="2000" baseline="30000"/>
                <a:t> </a:t>
              </a:r>
              <a:r>
                <a:rPr sz="2400"/>
                <a:t>state </a:t>
              </a:r>
            </a:p>
          </p:txBody>
        </p:sp>
        <p:sp>
          <p:nvSpPr>
            <p:cNvPr id="1397" name="Shape 1397"/>
            <p:cNvSpPr/>
            <p:nvPr/>
          </p:nvSpPr>
          <p:spPr>
            <a:xfrm>
              <a:off x="2013938" y="457200"/>
              <a:ext cx="381001" cy="381001"/>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98" name="Shape 1398"/>
            <p:cNvSpPr/>
            <p:nvPr/>
          </p:nvSpPr>
          <p:spPr>
            <a:xfrm>
              <a:off x="3995139" y="0"/>
              <a:ext cx="2522457" cy="503139"/>
            </a:xfrm>
            <a:prstGeom prst="rect">
              <a:avLst/>
            </a:prstGeom>
            <a:solidFill>
              <a:srgbClr val="FFFFFF"/>
            </a:solidFill>
            <a:ln w="28575" cap="flat">
              <a:solidFill>
                <a:srgbClr val="FF0000"/>
              </a:solidFill>
              <a:prstDash val="solid"/>
              <a:miter lim="8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lvl="0">
                <a:defRPr sz="1800"/>
              </a:pPr>
              <a:r>
                <a:rPr sz="2400"/>
                <a:t>atom in </a:t>
              </a:r>
              <a:r>
                <a:rPr sz="2000" baseline="30000"/>
                <a:t>2</a:t>
              </a:r>
              <a:r>
                <a:rPr sz="2000"/>
                <a:t>D</a:t>
              </a:r>
              <a:r>
                <a:rPr sz="2000" baseline="-25000"/>
                <a:t>5/2</a:t>
              </a:r>
              <a:r>
                <a:rPr sz="2000" baseline="30000"/>
                <a:t> </a:t>
              </a:r>
              <a:r>
                <a:rPr sz="2400"/>
                <a:t>state </a:t>
              </a:r>
            </a:p>
          </p:txBody>
        </p:sp>
        <p:sp>
          <p:nvSpPr>
            <p:cNvPr id="1399" name="Shape 1399"/>
            <p:cNvSpPr/>
            <p:nvPr/>
          </p:nvSpPr>
          <p:spPr>
            <a:xfrm>
              <a:off x="5366739" y="533399"/>
              <a:ext cx="76200" cy="1219202"/>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p:nvPr/>
        </p:nvSpPr>
        <p:spPr>
          <a:xfrm>
            <a:off x="152399" y="762000"/>
            <a:ext cx="8712580" cy="5537009"/>
          </a:xfrm>
          <a:prstGeom prst="rect">
            <a:avLst/>
          </a:prstGeom>
          <a:solidFill>
            <a:srgbClr val="EAEAEA"/>
          </a:solidFill>
          <a:ln w="12700">
            <a:miter lim="400000"/>
          </a:ln>
        </p:spPr>
        <p:txBody>
          <a:bodyPr lIns="0" tIns="0" rIns="0" bIns="0" anchor="ctr"/>
          <a:lstStyle/>
          <a:p>
            <a:pPr lvl="0" algn="ctr">
              <a:defRPr sz="1800">
                <a:solidFill>
                  <a:srgbClr val="FFFFFF"/>
                </a:solidFill>
              </a:defRPr>
            </a:pPr>
            <a:endParaRPr/>
          </a:p>
        </p:txBody>
      </p:sp>
      <p:sp>
        <p:nvSpPr>
          <p:cNvPr id="612" name="Shape 612"/>
          <p:cNvSpPr/>
          <p:nvPr/>
        </p:nvSpPr>
        <p:spPr>
          <a:xfrm>
            <a:off x="5870118" y="5624443"/>
            <a:ext cx="1270490" cy="48620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800"/>
              <a:t>Hg</a:t>
            </a:r>
            <a:r>
              <a:rPr sz="2800" baseline="30000"/>
              <a:t>+</a:t>
            </a:r>
            <a:r>
              <a:rPr sz="2800"/>
              <a:t> ion</a:t>
            </a:r>
          </a:p>
        </p:txBody>
      </p:sp>
      <p:pic>
        <p:nvPicPr>
          <p:cNvPr id="613" name="image1.jpg" descr="C:\Dave\dave_pics\penny2.jpg"/>
          <p:cNvPicPr/>
          <p:nvPr/>
        </p:nvPicPr>
        <p:blipFill>
          <a:blip r:embed="rId2">
            <a:extLst/>
          </a:blip>
          <a:stretch>
            <a:fillRect/>
          </a:stretch>
        </p:blipFill>
        <p:spPr>
          <a:xfrm>
            <a:off x="793031" y="1265364"/>
            <a:ext cx="3340197" cy="4404439"/>
          </a:xfrm>
          <a:prstGeom prst="rect">
            <a:avLst/>
          </a:prstGeom>
          <a:ln w="28575">
            <a:solidFill>
              <a:srgbClr val="FFFF00"/>
            </a:solidFill>
          </a:ln>
        </p:spPr>
      </p:pic>
      <p:sp>
        <p:nvSpPr>
          <p:cNvPr id="614" name="Shape 614"/>
          <p:cNvSpPr/>
          <p:nvPr/>
        </p:nvSpPr>
        <p:spPr>
          <a:xfrm>
            <a:off x="2153546" y="3459272"/>
            <a:ext cx="475521" cy="478671"/>
          </a:xfrm>
          <a:prstGeom prst="rect">
            <a:avLst/>
          </a:prstGeom>
          <a:ln w="28575">
            <a:solidFill>
              <a:srgbClr val="FFFF00"/>
            </a:solidFill>
            <a:miter/>
          </a:ln>
        </p:spPr>
        <p:txBody>
          <a:bodyPr lIns="0" tIns="0" rIns="0" bIns="0" anchor="ctr"/>
          <a:lstStyle/>
          <a:p>
            <a:pPr lvl="0">
              <a:defRPr sz="1800">
                <a:latin typeface="Times New Roman"/>
                <a:ea typeface="Times New Roman"/>
                <a:cs typeface="Times New Roman"/>
                <a:sym typeface="Times New Roman"/>
              </a:defRPr>
            </a:pPr>
            <a:endParaRPr/>
          </a:p>
        </p:txBody>
      </p:sp>
      <p:sp>
        <p:nvSpPr>
          <p:cNvPr id="615" name="Shape 615"/>
          <p:cNvSpPr/>
          <p:nvPr/>
        </p:nvSpPr>
        <p:spPr>
          <a:xfrm>
            <a:off x="2153545" y="3937944"/>
            <a:ext cx="2443645" cy="1369531"/>
          </a:xfrm>
          <a:prstGeom prst="line">
            <a:avLst/>
          </a:prstGeom>
          <a:ln w="22225">
            <a:solidFill>
              <a:srgbClr val="FFFF00"/>
            </a:solidFill>
            <a:round/>
          </a:ln>
        </p:spPr>
        <p:txBody>
          <a:bodyPr lIns="0" tIns="0" rIns="0" bIns="0"/>
          <a:lstStyle/>
          <a:p>
            <a:pPr lvl="0" defTabSz="457200">
              <a:defRPr sz="1200">
                <a:latin typeface="+mn-lt"/>
                <a:ea typeface="+mn-ea"/>
                <a:cs typeface="+mn-cs"/>
                <a:sym typeface="Helvetica"/>
              </a:defRPr>
            </a:pPr>
            <a:endParaRPr/>
          </a:p>
        </p:txBody>
      </p:sp>
      <p:sp>
        <p:nvSpPr>
          <p:cNvPr id="616" name="Shape 616"/>
          <p:cNvSpPr/>
          <p:nvPr/>
        </p:nvSpPr>
        <p:spPr>
          <a:xfrm flipV="1">
            <a:off x="2153546" y="1438217"/>
            <a:ext cx="2443644" cy="2021057"/>
          </a:xfrm>
          <a:prstGeom prst="line">
            <a:avLst/>
          </a:prstGeom>
          <a:ln w="22225">
            <a:solidFill>
              <a:srgbClr val="FFFF00"/>
            </a:solidFill>
            <a:round/>
          </a:ln>
        </p:spPr>
        <p:txBody>
          <a:bodyPr lIns="0" tIns="0" rIns="0" bIns="0"/>
          <a:lstStyle/>
          <a:p>
            <a:pPr lvl="0" defTabSz="457200">
              <a:defRPr sz="1200">
                <a:latin typeface="+mn-lt"/>
                <a:ea typeface="+mn-ea"/>
                <a:cs typeface="+mn-cs"/>
                <a:sym typeface="Helvetica"/>
              </a:defRPr>
            </a:pPr>
            <a:endParaRPr/>
          </a:p>
        </p:txBody>
      </p:sp>
      <p:grpSp>
        <p:nvGrpSpPr>
          <p:cNvPr id="620" name="Group 620"/>
          <p:cNvGrpSpPr/>
          <p:nvPr/>
        </p:nvGrpSpPr>
        <p:grpSpPr>
          <a:xfrm>
            <a:off x="4610397" y="1464810"/>
            <a:ext cx="3870204" cy="4148483"/>
            <a:chOff x="0" y="0"/>
            <a:chExt cx="3870202" cy="4148482"/>
          </a:xfrm>
        </p:grpSpPr>
        <p:sp>
          <p:nvSpPr>
            <p:cNvPr id="617" name="Shape 617"/>
            <p:cNvSpPr/>
            <p:nvPr/>
          </p:nvSpPr>
          <p:spPr>
            <a:xfrm>
              <a:off x="-1" y="-1"/>
              <a:ext cx="3870204" cy="3869260"/>
            </a:xfrm>
            <a:prstGeom prst="rect">
              <a:avLst/>
            </a:prstGeom>
            <a:noFill/>
            <a:ln w="34925" cap="flat">
              <a:solidFill>
                <a:srgbClr val="FFFF00"/>
              </a:solidFill>
              <a:prstDash val="solid"/>
              <a:miter lim="800000"/>
            </a:ln>
            <a:effectLst/>
          </p:spPr>
          <p:txBody>
            <a:bodyPr wrap="square" lIns="0" tIns="0" rIns="0" bIns="0" numCol="1" anchor="ctr">
              <a:noAutofit/>
            </a:bodyPr>
            <a:lstStyle/>
            <a:p>
              <a:pPr lvl="0">
                <a:defRPr sz="1800">
                  <a:latin typeface="Times New Roman"/>
                  <a:ea typeface="Times New Roman"/>
                  <a:cs typeface="Times New Roman"/>
                  <a:sym typeface="Times New Roman"/>
                </a:defRPr>
              </a:pPr>
              <a:endParaRPr/>
            </a:p>
          </p:txBody>
        </p:sp>
        <p:pic>
          <p:nvPicPr>
            <p:cNvPr id="618" name="image2.jpg" descr="C:\Dave\dave_pics\blueion2.jpg"/>
            <p:cNvPicPr/>
            <p:nvPr/>
          </p:nvPicPr>
          <p:blipFill>
            <a:blip r:embed="rId3">
              <a:extLst/>
            </a:blip>
            <a:srcRect t="1377" b="1378"/>
            <a:stretch>
              <a:fillRect/>
            </a:stretch>
          </p:blipFill>
          <p:spPr>
            <a:xfrm>
              <a:off x="26417" y="39889"/>
              <a:ext cx="3817368" cy="3807763"/>
            </a:xfrm>
            <a:prstGeom prst="rect">
              <a:avLst/>
            </a:prstGeom>
            <a:ln w="12700" cap="flat">
              <a:noFill/>
              <a:miter lim="400000"/>
            </a:ln>
            <a:effectLst/>
          </p:spPr>
        </p:pic>
        <p:sp>
          <p:nvSpPr>
            <p:cNvPr id="619" name="Shape 619"/>
            <p:cNvSpPr/>
            <p:nvPr/>
          </p:nvSpPr>
          <p:spPr>
            <a:xfrm>
              <a:off x="1479906" y="2074241"/>
              <a:ext cx="506088" cy="2074242"/>
            </a:xfrm>
            <a:custGeom>
              <a:avLst/>
              <a:gdLst/>
              <a:ahLst/>
              <a:cxnLst>
                <a:cxn ang="0">
                  <a:pos x="wd2" y="hd2"/>
                </a:cxn>
                <a:cxn ang="5400000">
                  <a:pos x="wd2" y="hd2"/>
                </a:cxn>
                <a:cxn ang="10800000">
                  <a:pos x="wd2" y="hd2"/>
                </a:cxn>
                <a:cxn ang="16200000">
                  <a:pos x="wd2" y="hd2"/>
                </a:cxn>
              </a:cxnLst>
              <a:rect l="0" t="0" r="r" b="b"/>
              <a:pathLst>
                <a:path w="18809" h="21600" extrusionOk="0">
                  <a:moveTo>
                    <a:pt x="3908" y="0"/>
                  </a:moveTo>
                  <a:cubicBezTo>
                    <a:pt x="1208" y="2400"/>
                    <a:pt x="-1492" y="4800"/>
                    <a:pt x="963" y="5400"/>
                  </a:cubicBezTo>
                  <a:cubicBezTo>
                    <a:pt x="3417" y="6000"/>
                    <a:pt x="17163" y="900"/>
                    <a:pt x="18635" y="3600"/>
                  </a:cubicBezTo>
                  <a:cubicBezTo>
                    <a:pt x="20108" y="6300"/>
                    <a:pt x="11763" y="18750"/>
                    <a:pt x="9799" y="21600"/>
                  </a:cubicBezTo>
                </a:path>
              </a:pathLst>
            </a:custGeom>
            <a:noFill/>
            <a:ln w="28575" cap="flat">
              <a:solidFill>
                <a:srgbClr val="FFFF00"/>
              </a:solidFill>
              <a:prstDash val="solid"/>
              <a:round/>
              <a:headEnd type="triangle" w="med" len="med"/>
            </a:ln>
            <a:effectLst/>
          </p:spPr>
          <p:txBody>
            <a:bodyPr wrap="square" lIns="0" tIns="0" rIns="0" bIns="0" numCol="1" anchor="t">
              <a:noAutofit/>
            </a:bodyPr>
            <a:lstStyle/>
            <a:p>
              <a:pPr lvl="0">
                <a:defRPr sz="1800">
                  <a:latin typeface="Times New Roman"/>
                  <a:ea typeface="Times New Roman"/>
                  <a:cs typeface="Times New Roman"/>
                  <a:sym typeface="Times New Roman"/>
                </a:defRPr>
              </a:pPr>
              <a:endParaRPr/>
            </a:p>
          </p:txBody>
        </p:sp>
      </p:grpSp>
      <p:sp>
        <p:nvSpPr>
          <p:cNvPr id="621" name="Shape 621"/>
          <p:cNvSpPr/>
          <p:nvPr/>
        </p:nvSpPr>
        <p:spPr>
          <a:xfrm>
            <a:off x="2534553" y="3048000"/>
            <a:ext cx="3504020" cy="3399344"/>
          </a:xfrm>
          <a:prstGeom prst="rect">
            <a:avLst/>
          </a:prstGeom>
          <a:solidFill>
            <a:srgbClr val="EAEAEA"/>
          </a:solidFill>
          <a:ln w="28575">
            <a:solidFill>
              <a:srgbClr val="262699"/>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4000"/>
              <a:t>Summary</a:t>
            </a:r>
            <a:endParaRPr sz="2400">
              <a:latin typeface="Times New Roman"/>
              <a:ea typeface="Times New Roman"/>
              <a:cs typeface="Times New Roman"/>
              <a:sym typeface="Times New Roman"/>
            </a:endParaRPr>
          </a:p>
          <a:p>
            <a:pPr marL="342900" lvl="0" indent="-342900">
              <a:buSzPct val="100000"/>
              <a:buFont typeface="Arial"/>
              <a:buChar char="•"/>
              <a:defRPr sz="1800"/>
            </a:pPr>
            <a:r>
              <a:rPr sz="2400"/>
              <a:t>Why precise clocks?</a:t>
            </a:r>
            <a:endParaRPr sz="2400">
              <a:latin typeface="Times New Roman"/>
              <a:ea typeface="Times New Roman"/>
              <a:cs typeface="Times New Roman"/>
              <a:sym typeface="Times New Roman"/>
            </a:endParaRPr>
          </a:p>
          <a:p>
            <a:pPr marL="342900" lvl="0" indent="-342900">
              <a:buSzPct val="100000"/>
              <a:buFont typeface="Arial"/>
              <a:buChar char="•"/>
              <a:defRPr sz="1800"/>
            </a:pPr>
            <a:r>
              <a:rPr sz="2400"/>
              <a:t>Atomic clock basics</a:t>
            </a:r>
            <a:endParaRPr sz="2400">
              <a:latin typeface="Times New Roman"/>
              <a:ea typeface="Times New Roman"/>
              <a:cs typeface="Times New Roman"/>
              <a:sym typeface="Times New Roman"/>
            </a:endParaRPr>
          </a:p>
          <a:p>
            <a:pPr marL="342900" lvl="0" indent="-342900">
              <a:buSzPct val="100000"/>
              <a:buFont typeface="Arial"/>
              <a:buChar char="•"/>
              <a:defRPr sz="1800"/>
            </a:pPr>
            <a:r>
              <a:rPr sz="2400"/>
              <a:t>Optical atomic clocks</a:t>
            </a:r>
            <a:endParaRPr sz="2400">
              <a:latin typeface="Times New Roman"/>
              <a:ea typeface="Times New Roman"/>
              <a:cs typeface="Times New Roman"/>
              <a:sym typeface="Times New Roman"/>
            </a:endParaRPr>
          </a:p>
          <a:p>
            <a:pPr lvl="1">
              <a:defRPr sz="1800"/>
            </a:pPr>
            <a:r>
              <a:rPr sz="2000"/>
              <a:t>- atomic ion examples</a:t>
            </a:r>
            <a:endParaRPr sz="2400">
              <a:latin typeface="Times New Roman"/>
              <a:ea typeface="Times New Roman"/>
              <a:cs typeface="Times New Roman"/>
              <a:sym typeface="Times New Roman"/>
            </a:endParaRPr>
          </a:p>
          <a:p>
            <a:pPr lvl="1">
              <a:defRPr sz="1800"/>
            </a:pPr>
            <a:r>
              <a:rPr sz="2000"/>
              <a:t> (neutral atoms good too)</a:t>
            </a:r>
            <a:endParaRPr sz="2400">
              <a:latin typeface="Times New Roman"/>
              <a:ea typeface="Times New Roman"/>
              <a:cs typeface="Times New Roman"/>
              <a:sym typeface="Times New Roman"/>
            </a:endParaRPr>
          </a:p>
          <a:p>
            <a:pPr marL="342900" lvl="0" indent="-342900">
              <a:buSzPct val="100000"/>
              <a:buFont typeface="Arial"/>
              <a:buChar char="•"/>
              <a:defRPr sz="1800"/>
            </a:pPr>
            <a:r>
              <a:rPr sz="2400"/>
              <a:t>Why single atoms?</a:t>
            </a:r>
            <a:endParaRPr sz="2400">
              <a:latin typeface="Times New Roman"/>
              <a:ea typeface="Times New Roman"/>
              <a:cs typeface="Times New Roman"/>
              <a:sym typeface="Times New Roman"/>
            </a:endParaRPr>
          </a:p>
          <a:p>
            <a:pPr marL="342900" lvl="0" indent="-342900">
              <a:buSzPct val="100000"/>
              <a:buFont typeface="Arial"/>
              <a:buChar char="•"/>
              <a:defRPr sz="1800"/>
            </a:pPr>
            <a:r>
              <a:rPr sz="2400"/>
              <a:t>State of play</a:t>
            </a:r>
            <a:endParaRPr sz="2400">
              <a:latin typeface="Times New Roman"/>
              <a:ea typeface="Times New Roman"/>
              <a:cs typeface="Times New Roman"/>
              <a:sym typeface="Times New Roman"/>
            </a:endParaRPr>
          </a:p>
          <a:p>
            <a:pPr marL="342900" lvl="0" indent="-342900">
              <a:buSzPct val="100000"/>
              <a:buFont typeface="Arial"/>
              <a:buChar char="•"/>
              <a:defRPr sz="1800"/>
            </a:pPr>
            <a:r>
              <a:rPr sz="2400"/>
              <a:t>Future</a:t>
            </a:r>
          </a:p>
        </p:txBody>
      </p:sp>
      <p:sp>
        <p:nvSpPr>
          <p:cNvPr id="622" name="Shape 622"/>
          <p:cNvSpPr/>
          <p:nvPr/>
        </p:nvSpPr>
        <p:spPr>
          <a:xfrm>
            <a:off x="2156842" y="228599"/>
            <a:ext cx="4907123" cy="849138"/>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p>
            <a:pPr lvl="0" algn="ctr">
              <a:defRPr sz="1800"/>
            </a:pPr>
            <a:r>
              <a:rPr sz="3200"/>
              <a:t>Single-atom optical clocks</a:t>
            </a:r>
            <a:endParaRPr sz="2400">
              <a:latin typeface="Times New Roman"/>
              <a:ea typeface="Times New Roman"/>
              <a:cs typeface="Times New Roman"/>
              <a:sym typeface="Times New Roman"/>
            </a:endParaRPr>
          </a:p>
          <a:p>
            <a:pPr lvl="0" algn="ctr">
              <a:defRPr sz="1800"/>
            </a:pPr>
            <a:r>
              <a:t>D. J. Wineland, NIST, Boulder</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 name="image13.png" descr="C:\My Documents\powerpoint\hgclock\graphics\cryotrap.bmp"/>
          <p:cNvPicPr/>
          <p:nvPr/>
        </p:nvPicPr>
        <p:blipFill>
          <a:blip r:embed="rId2">
            <a:extLst/>
          </a:blip>
          <a:stretch>
            <a:fillRect/>
          </a:stretch>
        </p:blipFill>
        <p:spPr>
          <a:xfrm>
            <a:off x="103187" y="912812"/>
            <a:ext cx="1943101" cy="5486401"/>
          </a:xfrm>
          <a:prstGeom prst="rect">
            <a:avLst/>
          </a:prstGeom>
          <a:ln w="28575">
            <a:solidFill>
              <a:srgbClr val="0000FF"/>
            </a:solidFill>
            <a:miter/>
          </a:ln>
        </p:spPr>
      </p:pic>
      <p:sp>
        <p:nvSpPr>
          <p:cNvPr id="1403" name="Shape 1403"/>
          <p:cNvSpPr/>
          <p:nvPr/>
        </p:nvSpPr>
        <p:spPr>
          <a:xfrm>
            <a:off x="2160588" y="835025"/>
            <a:ext cx="5410496" cy="145618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buClr>
                <a:srgbClr val="000000"/>
              </a:buClr>
              <a:buSzPct val="100000"/>
              <a:buFont typeface="Arial"/>
              <a:buChar char="•"/>
              <a:defRPr sz="1800"/>
            </a:pPr>
            <a:r>
              <a:rPr sz="2200"/>
              <a:t> suppresses ion loss (T</a:t>
            </a:r>
            <a:r>
              <a:rPr sz="2200" baseline="-25000"/>
              <a:t>storage</a:t>
            </a:r>
            <a:r>
              <a:rPr sz="2200"/>
              <a:t> ~ 6 months) </a:t>
            </a:r>
            <a:endParaRPr sz="2400">
              <a:latin typeface="Times New Roman"/>
              <a:ea typeface="Times New Roman"/>
              <a:cs typeface="Times New Roman"/>
              <a:sym typeface="Times New Roman"/>
            </a:endParaRPr>
          </a:p>
          <a:p>
            <a:pPr lvl="0">
              <a:buClr>
                <a:srgbClr val="000000"/>
              </a:buClr>
              <a:buSzPct val="100000"/>
              <a:buFont typeface="Arial"/>
              <a:buChar char="•"/>
              <a:defRPr sz="1800"/>
            </a:pPr>
            <a:r>
              <a:rPr sz="2200"/>
              <a:t> suppresses heating, perturbations</a:t>
            </a:r>
            <a:endParaRPr sz="2400">
              <a:latin typeface="Times New Roman"/>
              <a:ea typeface="Times New Roman"/>
              <a:cs typeface="Times New Roman"/>
              <a:sym typeface="Times New Roman"/>
            </a:endParaRPr>
          </a:p>
          <a:p>
            <a:pPr lvl="0">
              <a:defRPr sz="1800"/>
            </a:pPr>
            <a:r>
              <a:rPr sz="2200"/>
              <a:t>        from collisions</a:t>
            </a:r>
            <a:endParaRPr sz="2400">
              <a:latin typeface="Times New Roman"/>
              <a:ea typeface="Times New Roman"/>
              <a:cs typeface="Times New Roman"/>
              <a:sym typeface="Times New Roman"/>
            </a:endParaRPr>
          </a:p>
          <a:p>
            <a:pPr lvl="0">
              <a:buClr>
                <a:srgbClr val="000000"/>
              </a:buClr>
              <a:buSzPct val="100000"/>
              <a:buFont typeface="Arial"/>
              <a:buChar char="•"/>
              <a:defRPr sz="1800"/>
            </a:pPr>
            <a:r>
              <a:rPr sz="2200"/>
              <a:t> reduces blackbody radiation shifts</a:t>
            </a:r>
          </a:p>
        </p:txBody>
      </p:sp>
      <p:pic>
        <p:nvPicPr>
          <p:cNvPr id="1404" name="image12.png"/>
          <p:cNvPicPr/>
          <p:nvPr/>
        </p:nvPicPr>
        <p:blipFill>
          <a:blip r:embed="rId3">
            <a:extLst/>
          </a:blip>
          <a:stretch>
            <a:fillRect/>
          </a:stretch>
        </p:blipFill>
        <p:spPr>
          <a:xfrm>
            <a:off x="2265363" y="2339975"/>
            <a:ext cx="5430838" cy="4076700"/>
          </a:xfrm>
          <a:prstGeom prst="rect">
            <a:avLst/>
          </a:prstGeom>
          <a:ln w="28575">
            <a:solidFill>
              <a:srgbClr val="3333CC"/>
            </a:solidFill>
            <a:round/>
          </a:ln>
        </p:spPr>
      </p:pic>
      <p:sp>
        <p:nvSpPr>
          <p:cNvPr id="1405" name="Shape 1405"/>
          <p:cNvSpPr/>
          <p:nvPr/>
        </p:nvSpPr>
        <p:spPr>
          <a:xfrm flipH="1">
            <a:off x="1779588" y="5713412"/>
            <a:ext cx="914401" cy="304801"/>
          </a:xfrm>
          <a:prstGeom prst="line">
            <a:avLst/>
          </a:prstGeom>
          <a:ln w="38100">
            <a:solidFill>
              <a:srgbClr val="FF00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406" name="Shape 1406"/>
          <p:cNvSpPr/>
          <p:nvPr/>
        </p:nvSpPr>
        <p:spPr>
          <a:xfrm>
            <a:off x="4875212" y="5003800"/>
            <a:ext cx="762001"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FF00"/>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1407" name="Shape 1407"/>
          <p:cNvSpPr/>
          <p:nvPr/>
        </p:nvSpPr>
        <p:spPr>
          <a:xfrm>
            <a:off x="5561012" y="5308600"/>
            <a:ext cx="2392363" cy="4286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637" y="6080"/>
                  <a:pt x="4658" y="11760"/>
                  <a:pt x="8256" y="15360"/>
                </a:cubicBezTo>
                <a:cubicBezTo>
                  <a:pt x="11853" y="18960"/>
                  <a:pt x="18819" y="20320"/>
                  <a:pt x="21600" y="21600"/>
                </a:cubicBezTo>
              </a:path>
            </a:pathLst>
          </a:custGeom>
          <a:ln w="28575">
            <a:solidFill>
              <a:srgbClr val="FFFF00"/>
            </a:solidFill>
            <a:round/>
          </a:ln>
        </p:spPr>
        <p:txBody>
          <a:bodyPr lIns="0" tIns="0" rIns="0" bIns="0"/>
          <a:lstStyle/>
          <a:p>
            <a:pPr lvl="0">
              <a:defRPr>
                <a:latin typeface="Times New Roman"/>
                <a:ea typeface="Times New Roman"/>
                <a:cs typeface="Times New Roman"/>
                <a:sym typeface="Times New Roman"/>
              </a:defRPr>
            </a:pPr>
            <a:endParaRPr/>
          </a:p>
        </p:txBody>
      </p:sp>
      <p:sp>
        <p:nvSpPr>
          <p:cNvPr id="1408" name="Shape 1408"/>
          <p:cNvSpPr/>
          <p:nvPr/>
        </p:nvSpPr>
        <p:spPr>
          <a:xfrm>
            <a:off x="8001000" y="5410200"/>
            <a:ext cx="716891" cy="4862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trap</a:t>
            </a:r>
          </a:p>
        </p:txBody>
      </p:sp>
      <p:sp>
        <p:nvSpPr>
          <p:cNvPr id="1409" name="Shape 1409"/>
          <p:cNvSpPr/>
          <p:nvPr/>
        </p:nvSpPr>
        <p:spPr>
          <a:xfrm>
            <a:off x="5715000" y="3332162"/>
            <a:ext cx="2051050" cy="116363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09" y="14881"/>
                  <a:pt x="5233" y="8222"/>
                  <a:pt x="8827" y="4626"/>
                </a:cubicBezTo>
                <a:cubicBezTo>
                  <a:pt x="12422" y="1031"/>
                  <a:pt x="18942" y="972"/>
                  <a:pt x="21600" y="0"/>
                </a:cubicBezTo>
              </a:path>
            </a:pathLst>
          </a:custGeom>
          <a:ln w="28575">
            <a:solidFill>
              <a:srgbClr val="FFFF00"/>
            </a:solidFill>
            <a:round/>
            <a:headEnd type="triangle"/>
          </a:ln>
        </p:spPr>
        <p:txBody>
          <a:bodyPr lIns="0" tIns="0" rIns="0" bIns="0"/>
          <a:lstStyle/>
          <a:p>
            <a:pPr lvl="0">
              <a:defRPr>
                <a:latin typeface="Times New Roman"/>
                <a:ea typeface="Times New Roman"/>
                <a:cs typeface="Times New Roman"/>
                <a:sym typeface="Times New Roman"/>
              </a:defRPr>
            </a:pPr>
            <a:endParaRPr/>
          </a:p>
        </p:txBody>
      </p:sp>
      <p:sp>
        <p:nvSpPr>
          <p:cNvPr id="1410" name="Shape 1410"/>
          <p:cNvSpPr/>
          <p:nvPr/>
        </p:nvSpPr>
        <p:spPr>
          <a:xfrm>
            <a:off x="7710488" y="2895600"/>
            <a:ext cx="1425635" cy="8926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800"/>
              <a:t>imaging</a:t>
            </a:r>
            <a:endParaRPr sz="2400">
              <a:latin typeface="Times New Roman"/>
              <a:ea typeface="Times New Roman"/>
              <a:cs typeface="Times New Roman"/>
              <a:sym typeface="Times New Roman"/>
            </a:endParaRPr>
          </a:p>
          <a:p>
            <a:pPr lvl="0">
              <a:defRPr sz="1800"/>
            </a:pPr>
            <a:r>
              <a:rPr sz="2800"/>
              <a:t>lens</a:t>
            </a:r>
          </a:p>
        </p:txBody>
      </p:sp>
      <p:sp>
        <p:nvSpPr>
          <p:cNvPr id="1411" name="Shape 1411"/>
          <p:cNvSpPr/>
          <p:nvPr/>
        </p:nvSpPr>
        <p:spPr>
          <a:xfrm>
            <a:off x="762000" y="152400"/>
            <a:ext cx="7540933" cy="43706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Ion “trap” in vacuum at liquid Helium temperature ( 4 K)</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 name="image14.png"/>
          <p:cNvPicPr/>
          <p:nvPr/>
        </p:nvPicPr>
        <p:blipFill>
          <a:blip r:embed="rId2">
            <a:extLst/>
          </a:blip>
          <a:srcRect l="10526" t="10583" r="10526" b="41079"/>
          <a:stretch>
            <a:fillRect/>
          </a:stretch>
        </p:blipFill>
        <p:spPr>
          <a:xfrm>
            <a:off x="533400" y="685800"/>
            <a:ext cx="3429001" cy="2971801"/>
          </a:xfrm>
          <a:prstGeom prst="rect">
            <a:avLst/>
          </a:prstGeom>
          <a:ln w="28575">
            <a:solidFill>
              <a:srgbClr val="3333CC"/>
            </a:solidFill>
            <a:miter/>
          </a:ln>
        </p:spPr>
      </p:pic>
      <p:pic>
        <p:nvPicPr>
          <p:cNvPr id="1414" name="image14.png"/>
          <p:cNvPicPr/>
          <p:nvPr/>
        </p:nvPicPr>
        <p:blipFill>
          <a:blip r:embed="rId2">
            <a:extLst/>
          </a:blip>
          <a:srcRect l="14725" t="62203" r="11409" b="2699"/>
          <a:stretch>
            <a:fillRect/>
          </a:stretch>
        </p:blipFill>
        <p:spPr>
          <a:xfrm>
            <a:off x="411162" y="3929062"/>
            <a:ext cx="3895726" cy="2663826"/>
          </a:xfrm>
          <a:prstGeom prst="rect">
            <a:avLst/>
          </a:prstGeom>
          <a:ln w="12700">
            <a:miter lim="400000"/>
          </a:ln>
        </p:spPr>
      </p:pic>
      <p:pic>
        <p:nvPicPr>
          <p:cNvPr id="1415" name="image15.png"/>
          <p:cNvPicPr/>
          <p:nvPr/>
        </p:nvPicPr>
        <p:blipFill>
          <a:blip r:embed="rId3">
            <a:extLst/>
          </a:blip>
          <a:srcRect l="17337" t="11307" r="6641" b="49117"/>
          <a:stretch>
            <a:fillRect/>
          </a:stretch>
        </p:blipFill>
        <p:spPr>
          <a:xfrm>
            <a:off x="4343400" y="3047999"/>
            <a:ext cx="4343400" cy="3200402"/>
          </a:xfrm>
          <a:prstGeom prst="rect">
            <a:avLst/>
          </a:prstGeom>
          <a:ln w="28575">
            <a:solidFill>
              <a:srgbClr val="3333CC"/>
            </a:solidFill>
            <a:miter/>
          </a:ln>
        </p:spPr>
      </p:pic>
      <p:sp>
        <p:nvSpPr>
          <p:cNvPr id="1416" name="Shape 1416"/>
          <p:cNvSpPr/>
          <p:nvPr/>
        </p:nvSpPr>
        <p:spPr>
          <a:xfrm>
            <a:off x="6889208" y="3105834"/>
            <a:ext cx="1689272" cy="626887"/>
          </a:xfrm>
          <a:prstGeom prst="rect">
            <a:avLst/>
          </a:prstGeom>
          <a:solidFill>
            <a:srgbClr val="FFFFFF"/>
          </a:solidFill>
          <a:ln>
            <a:solidFill>
              <a:srgbClr val="3333CC"/>
            </a:solidFill>
            <a:miter/>
          </a:ln>
          <a:extLst>
            <a:ext uri="{C572A759-6A51-4108-AA02-DFA0A04FC94B}">
              <ma14:wrappingTextBoxFlag xmlns:ma14="http://schemas.microsoft.com/office/mac/drawingml/2011/main" xmlns="" val="1"/>
            </a:ext>
          </a:extLst>
        </p:spPr>
        <p:txBody>
          <a:bodyPr wrap="none" lIns="0" tIns="0" rIns="0" bIns="0">
            <a:spAutoFit/>
          </a:bodyPr>
          <a:lstStyle/>
          <a:p>
            <a:pPr lvl="0" algn="ctr">
              <a:defRPr sz="1800"/>
            </a:pPr>
            <a:r>
              <a:t>averaging time</a:t>
            </a:r>
            <a:endParaRPr sz="2400">
              <a:latin typeface="Times New Roman"/>
              <a:ea typeface="Times New Roman"/>
              <a:cs typeface="Times New Roman"/>
              <a:sym typeface="Times New Roman"/>
            </a:endParaRPr>
          </a:p>
          <a:p>
            <a:pPr lvl="0" algn="ctr">
              <a:defRPr sz="1800"/>
            </a:pPr>
            <a:r>
              <a:t> = 20 s</a:t>
            </a:r>
          </a:p>
        </p:txBody>
      </p:sp>
      <p:sp>
        <p:nvSpPr>
          <p:cNvPr id="1417" name="Shape 1417"/>
          <p:cNvSpPr/>
          <p:nvPr/>
        </p:nvSpPr>
        <p:spPr>
          <a:xfrm>
            <a:off x="1371600" y="3429000"/>
            <a:ext cx="2089731" cy="384756"/>
          </a:xfrm>
          <a:prstGeom prst="rect">
            <a:avLst/>
          </a:prstGeom>
          <a:solidFill>
            <a:srgbClr val="FFFFFF"/>
          </a:solidFill>
          <a:ln>
            <a:solidFill>
              <a:srgbClr val="3333CC"/>
            </a:solidFill>
            <a:miter/>
          </a:ln>
          <a:extLst>
            <a:ext uri="{C572A759-6A51-4108-AA02-DFA0A04FC94B}">
              <ma14:wrappingTextBoxFlag xmlns:ma14="http://schemas.microsoft.com/office/mac/drawingml/2011/main" xmlns="" val="1"/>
            </a:ext>
          </a:extLst>
        </p:spPr>
        <p:txBody>
          <a:bodyPr wrap="none" lIns="0" tIns="0" rIns="0" bIns="0">
            <a:spAutoFit/>
          </a:bodyPr>
          <a:lstStyle>
            <a:lvl1pPr>
              <a:defRPr sz="2000"/>
            </a:lvl1pPr>
          </a:lstStyle>
          <a:p>
            <a:pPr lvl="0">
              <a:defRPr sz="1800"/>
            </a:pPr>
            <a:r>
              <a:rPr sz="2000"/>
              <a:t>proximity sensors</a:t>
            </a:r>
          </a:p>
        </p:txBody>
      </p:sp>
      <p:sp>
        <p:nvSpPr>
          <p:cNvPr id="1418" name="Shape 1418"/>
          <p:cNvSpPr/>
          <p:nvPr/>
        </p:nvSpPr>
        <p:spPr>
          <a:xfrm>
            <a:off x="379368" y="319235"/>
            <a:ext cx="2555340" cy="465645"/>
          </a:xfrm>
          <a:prstGeom prst="rect">
            <a:avLst/>
          </a:prstGeom>
          <a:solidFill>
            <a:srgbClr val="FFFFFF"/>
          </a:solidFill>
          <a:ln w="28575">
            <a:solidFill>
              <a:srgbClr val="262699"/>
            </a:solidFill>
            <a:miter/>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laser stabilization:</a:t>
            </a:r>
          </a:p>
        </p:txBody>
      </p:sp>
      <p:sp>
        <p:nvSpPr>
          <p:cNvPr id="1419" name="Shape 1419"/>
          <p:cNvSpPr/>
          <p:nvPr/>
        </p:nvSpPr>
        <p:spPr>
          <a:xfrm>
            <a:off x="476250" y="3962400"/>
            <a:ext cx="3752850" cy="2590800"/>
          </a:xfrm>
          <a:prstGeom prst="rect">
            <a:avLst/>
          </a:prstGeom>
          <a:ln w="38100">
            <a:solidFill>
              <a:srgbClr val="3333CC"/>
            </a:solidFill>
            <a:miter/>
          </a:ln>
        </p:spPr>
        <p:txBody>
          <a:bodyPr lIns="0" tIns="0" rIns="0" bIns="0" anchor="ctr"/>
          <a:lstStyle/>
          <a:p>
            <a:pPr lvl="0">
              <a:defRPr>
                <a:latin typeface="Times New Roman"/>
                <a:ea typeface="Times New Roman"/>
                <a:cs typeface="Times New Roman"/>
                <a:sym typeface="Times New Roman"/>
              </a:defRPr>
            </a:pPr>
            <a:endParaRPr/>
          </a:p>
        </p:txBody>
      </p:sp>
      <p:sp>
        <p:nvSpPr>
          <p:cNvPr id="1420" name="Shape 1420"/>
          <p:cNvSpPr/>
          <p:nvPr/>
        </p:nvSpPr>
        <p:spPr>
          <a:xfrm>
            <a:off x="6583363" y="4806950"/>
            <a:ext cx="1629611"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sz="2100" dirty="0">
                <a:latin typeface="Symbol"/>
                <a:ea typeface="Symbol"/>
                <a:cs typeface="Symbol"/>
                <a:sym typeface="Symbol"/>
              </a:rPr>
              <a:t></a:t>
            </a:r>
            <a:r>
              <a:rPr sz="2400" dirty="0" smtClean="0">
                <a:latin typeface="Symbol"/>
                <a:ea typeface="Symbol"/>
                <a:cs typeface="Symbol"/>
                <a:sym typeface="Symbol"/>
              </a:rPr>
              <a:t> </a:t>
            </a:r>
            <a:r>
              <a:rPr sz="2400" dirty="0"/>
              <a:t>= 563 nm</a:t>
            </a:r>
          </a:p>
        </p:txBody>
      </p:sp>
      <p:sp>
        <p:nvSpPr>
          <p:cNvPr id="1421" name="Shape 1421"/>
          <p:cNvSpPr/>
          <p:nvPr/>
        </p:nvSpPr>
        <p:spPr>
          <a:xfrm>
            <a:off x="6324600" y="762000"/>
            <a:ext cx="76200" cy="762000"/>
          </a:xfrm>
          <a:prstGeom prst="rect">
            <a:avLst/>
          </a:prstGeom>
          <a:ln w="25400">
            <a:solidFill/>
          </a:ln>
        </p:spPr>
        <p:txBody>
          <a:bodyPr lIns="0" tIns="0" rIns="0" bIns="0" anchor="ctr"/>
          <a:lstStyle/>
          <a:p>
            <a:pPr lvl="0" algn="ctr">
              <a:defRPr>
                <a:solidFill>
                  <a:srgbClr val="FFFFFF"/>
                </a:solidFill>
              </a:defRPr>
            </a:pPr>
            <a:endParaRPr/>
          </a:p>
        </p:txBody>
      </p:sp>
      <p:grpSp>
        <p:nvGrpSpPr>
          <p:cNvPr id="1425" name="Group 1425"/>
          <p:cNvGrpSpPr/>
          <p:nvPr/>
        </p:nvGrpSpPr>
        <p:grpSpPr>
          <a:xfrm>
            <a:off x="7772399" y="685800"/>
            <a:ext cx="914401" cy="838200"/>
            <a:chOff x="0" y="0"/>
            <a:chExt cx="914400" cy="838200"/>
          </a:xfrm>
        </p:grpSpPr>
        <p:sp>
          <p:nvSpPr>
            <p:cNvPr id="1422" name="Shape 1422"/>
            <p:cNvSpPr/>
            <p:nvPr/>
          </p:nvSpPr>
          <p:spPr>
            <a:xfrm>
              <a:off x="152400" y="76199"/>
              <a:ext cx="762000" cy="6858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a:solidFill>
                <a:srgbClr val="000000"/>
              </a:solidFill>
              <a:prstDash val="solid"/>
              <a:round/>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sp>
          <p:nvSpPr>
            <p:cNvPr id="1423" name="Shape 1423"/>
            <p:cNvSpPr/>
            <p:nvPr/>
          </p:nvSpPr>
          <p:spPr>
            <a:xfrm flipH="1">
              <a:off x="533400" y="76200"/>
              <a:ext cx="1" cy="685800"/>
            </a:xfrm>
            <a:prstGeom prst="line">
              <a:avLst/>
            </a:prstGeom>
            <a:noFill/>
            <a:ln w="2857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424" name="Shape 1424"/>
            <p:cNvSpPr/>
            <p:nvPr/>
          </p:nvSpPr>
          <p:spPr>
            <a:xfrm>
              <a:off x="-1" y="0"/>
              <a:ext cx="520701" cy="838200"/>
            </a:xfrm>
            <a:prstGeom prst="rect">
              <a:avLst/>
            </a:prstGeom>
            <a:solidFill>
              <a:srgbClr val="EAEAEA"/>
            </a:solidFill>
            <a:ln w="12700" cap="flat">
              <a:noFill/>
              <a:miter lim="4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grpSp>
      <p:sp>
        <p:nvSpPr>
          <p:cNvPr id="1426" name="Shape 1426"/>
          <p:cNvSpPr/>
          <p:nvPr/>
        </p:nvSpPr>
        <p:spPr>
          <a:xfrm>
            <a:off x="7391400" y="762000"/>
            <a:ext cx="76200" cy="762000"/>
          </a:xfrm>
          <a:prstGeom prst="rect">
            <a:avLst/>
          </a:prstGeom>
          <a:ln w="25400">
            <a:solidFill/>
          </a:ln>
        </p:spPr>
        <p:txBody>
          <a:bodyPr lIns="0" tIns="0" rIns="0" bIns="0" anchor="ctr"/>
          <a:lstStyle/>
          <a:p>
            <a:pPr lvl="0" algn="ctr">
              <a:defRPr>
                <a:solidFill>
                  <a:srgbClr val="FFFFFF"/>
                </a:solidFill>
              </a:defRPr>
            </a:pPr>
            <a:endParaRPr/>
          </a:p>
        </p:txBody>
      </p:sp>
      <p:grpSp>
        <p:nvGrpSpPr>
          <p:cNvPr id="1443" name="Group 1443"/>
          <p:cNvGrpSpPr/>
          <p:nvPr/>
        </p:nvGrpSpPr>
        <p:grpSpPr>
          <a:xfrm>
            <a:off x="4506686" y="1012370"/>
            <a:ext cx="1828801" cy="228601"/>
            <a:chOff x="0" y="0"/>
            <a:chExt cx="1828800" cy="228600"/>
          </a:xfrm>
        </p:grpSpPr>
        <p:sp>
          <p:nvSpPr>
            <p:cNvPr id="1427" name="Shape 1427"/>
            <p:cNvSpPr/>
            <p:nvPr/>
          </p:nvSpPr>
          <p:spPr>
            <a:xfrm rot="5400000">
              <a:off x="1664073" y="6723"/>
              <a:ext cx="114301" cy="215154"/>
            </a:xfrm>
            <a:prstGeom prst="triangle">
              <a:avLst/>
            </a:prstGeom>
            <a:noFill/>
            <a:ln w="12700" cap="flat">
              <a:solidFill>
                <a:srgbClr val="3333CC"/>
              </a:solidFill>
              <a:prstDash val="solid"/>
              <a:miter lim="800000"/>
            </a:ln>
            <a:effectLst/>
          </p:spPr>
          <p:txBody>
            <a:bodyPr wrap="square" lIns="0" tIns="0" rIns="0" bIns="0" numCol="1" anchor="ctr">
              <a:noAutofit/>
            </a:bodyPr>
            <a:lstStyle/>
            <a:p>
              <a:pPr lvl="0"/>
              <a:endParaRPr/>
            </a:p>
          </p:txBody>
        </p:sp>
        <p:grpSp>
          <p:nvGrpSpPr>
            <p:cNvPr id="1430" name="Group 1430"/>
            <p:cNvGrpSpPr/>
            <p:nvPr/>
          </p:nvGrpSpPr>
          <p:grpSpPr>
            <a:xfrm>
              <a:off x="322729" y="0"/>
              <a:ext cx="322730" cy="228601"/>
              <a:chOff x="0" y="0"/>
              <a:chExt cx="322729" cy="228600"/>
            </a:xfrm>
          </p:grpSpPr>
          <p:sp>
            <p:nvSpPr>
              <p:cNvPr id="1428" name="Shape 1428"/>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sp>
            <p:nvSpPr>
              <p:cNvPr id="1429" name="Shape 1429"/>
              <p:cNvSpPr/>
              <p:nvPr/>
            </p:nvSpPr>
            <p:spPr>
              <a:xfrm rot="10800000">
                <a:off x="161364" y="114300"/>
                <a:ext cx="161366"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grpSp>
        <p:grpSp>
          <p:nvGrpSpPr>
            <p:cNvPr id="1433" name="Group 1433"/>
            <p:cNvGrpSpPr/>
            <p:nvPr/>
          </p:nvGrpSpPr>
          <p:grpSpPr>
            <a:xfrm>
              <a:off x="645458" y="0"/>
              <a:ext cx="322731" cy="228601"/>
              <a:chOff x="0" y="0"/>
              <a:chExt cx="322729" cy="228600"/>
            </a:xfrm>
          </p:grpSpPr>
          <p:sp>
            <p:nvSpPr>
              <p:cNvPr id="1431" name="Shape 1431"/>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sp>
            <p:nvSpPr>
              <p:cNvPr id="1432" name="Shape 1432"/>
              <p:cNvSpPr/>
              <p:nvPr/>
            </p:nvSpPr>
            <p:spPr>
              <a:xfrm rot="10800000">
                <a:off x="161364" y="114300"/>
                <a:ext cx="161366"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grpSp>
        <p:grpSp>
          <p:nvGrpSpPr>
            <p:cNvPr id="1436" name="Group 1436"/>
            <p:cNvGrpSpPr/>
            <p:nvPr/>
          </p:nvGrpSpPr>
          <p:grpSpPr>
            <a:xfrm>
              <a:off x="968188" y="0"/>
              <a:ext cx="322730" cy="228601"/>
              <a:chOff x="0" y="0"/>
              <a:chExt cx="322729" cy="228600"/>
            </a:xfrm>
          </p:grpSpPr>
          <p:sp>
            <p:nvSpPr>
              <p:cNvPr id="1434" name="Shape 1434"/>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sp>
            <p:nvSpPr>
              <p:cNvPr id="1435" name="Shape 1435"/>
              <p:cNvSpPr/>
              <p:nvPr/>
            </p:nvSpPr>
            <p:spPr>
              <a:xfrm rot="10800000">
                <a:off x="161364" y="114300"/>
                <a:ext cx="161366"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grpSp>
        <p:grpSp>
          <p:nvGrpSpPr>
            <p:cNvPr id="1439" name="Group 1439"/>
            <p:cNvGrpSpPr/>
            <p:nvPr/>
          </p:nvGrpSpPr>
          <p:grpSpPr>
            <a:xfrm>
              <a:off x="1290917" y="0"/>
              <a:ext cx="322731" cy="228601"/>
              <a:chOff x="0" y="0"/>
              <a:chExt cx="322729" cy="228600"/>
            </a:xfrm>
          </p:grpSpPr>
          <p:sp>
            <p:nvSpPr>
              <p:cNvPr id="1437" name="Shape 1437"/>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sp>
            <p:nvSpPr>
              <p:cNvPr id="1438" name="Shape 1438"/>
              <p:cNvSpPr/>
              <p:nvPr/>
            </p:nvSpPr>
            <p:spPr>
              <a:xfrm rot="10800000">
                <a:off x="161364" y="114300"/>
                <a:ext cx="161366"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grpSp>
        <p:grpSp>
          <p:nvGrpSpPr>
            <p:cNvPr id="1442" name="Group 1442"/>
            <p:cNvGrpSpPr/>
            <p:nvPr/>
          </p:nvGrpSpPr>
          <p:grpSpPr>
            <a:xfrm>
              <a:off x="0" y="0"/>
              <a:ext cx="322730" cy="228601"/>
              <a:chOff x="0" y="0"/>
              <a:chExt cx="322729" cy="228600"/>
            </a:xfrm>
          </p:grpSpPr>
          <p:sp>
            <p:nvSpPr>
              <p:cNvPr id="1440" name="Shape 1440"/>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sp>
            <p:nvSpPr>
              <p:cNvPr id="1441" name="Shape 1441"/>
              <p:cNvSpPr/>
              <p:nvPr/>
            </p:nvSpPr>
            <p:spPr>
              <a:xfrm rot="10800000">
                <a:off x="161364" y="114300"/>
                <a:ext cx="161366"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grpSp>
      </p:grpSp>
      <p:grpSp>
        <p:nvGrpSpPr>
          <p:cNvPr id="1453" name="Group 1453"/>
          <p:cNvGrpSpPr/>
          <p:nvPr/>
        </p:nvGrpSpPr>
        <p:grpSpPr>
          <a:xfrm>
            <a:off x="6400799" y="990600"/>
            <a:ext cx="968189" cy="228601"/>
            <a:chOff x="0" y="0"/>
            <a:chExt cx="968187" cy="228600"/>
          </a:xfrm>
        </p:grpSpPr>
        <p:grpSp>
          <p:nvGrpSpPr>
            <p:cNvPr id="1446" name="Group 1446"/>
            <p:cNvGrpSpPr/>
            <p:nvPr/>
          </p:nvGrpSpPr>
          <p:grpSpPr>
            <a:xfrm>
              <a:off x="322728" y="0"/>
              <a:ext cx="322730" cy="228601"/>
              <a:chOff x="0" y="0"/>
              <a:chExt cx="322728" cy="228600"/>
            </a:xfrm>
          </p:grpSpPr>
          <p:sp>
            <p:nvSpPr>
              <p:cNvPr id="1444" name="Shape 1444"/>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endParaRPr/>
              </a:p>
            </p:txBody>
          </p:sp>
          <p:sp>
            <p:nvSpPr>
              <p:cNvPr id="1445" name="Shape 1445"/>
              <p:cNvSpPr/>
              <p:nvPr/>
            </p:nvSpPr>
            <p:spPr>
              <a:xfrm rot="10800000">
                <a:off x="161364" y="11430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endParaRPr/>
              </a:p>
            </p:txBody>
          </p:sp>
        </p:grpSp>
        <p:grpSp>
          <p:nvGrpSpPr>
            <p:cNvPr id="1449" name="Group 1449"/>
            <p:cNvGrpSpPr/>
            <p:nvPr/>
          </p:nvGrpSpPr>
          <p:grpSpPr>
            <a:xfrm>
              <a:off x="645459" y="0"/>
              <a:ext cx="322730" cy="228601"/>
              <a:chOff x="0" y="0"/>
              <a:chExt cx="322728" cy="228600"/>
            </a:xfrm>
          </p:grpSpPr>
          <p:sp>
            <p:nvSpPr>
              <p:cNvPr id="1447" name="Shape 1447"/>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endParaRPr/>
              </a:p>
            </p:txBody>
          </p:sp>
          <p:sp>
            <p:nvSpPr>
              <p:cNvPr id="1448" name="Shape 1448"/>
              <p:cNvSpPr/>
              <p:nvPr/>
            </p:nvSpPr>
            <p:spPr>
              <a:xfrm rot="10800000">
                <a:off x="161364" y="11430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endParaRPr/>
              </a:p>
            </p:txBody>
          </p:sp>
        </p:grpSp>
        <p:grpSp>
          <p:nvGrpSpPr>
            <p:cNvPr id="1452" name="Group 1452"/>
            <p:cNvGrpSpPr/>
            <p:nvPr/>
          </p:nvGrpSpPr>
          <p:grpSpPr>
            <a:xfrm>
              <a:off x="-1" y="0"/>
              <a:ext cx="322730" cy="228601"/>
              <a:chOff x="0" y="0"/>
              <a:chExt cx="322728" cy="228600"/>
            </a:xfrm>
          </p:grpSpPr>
          <p:sp>
            <p:nvSpPr>
              <p:cNvPr id="1450" name="Shape 1450"/>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endParaRPr/>
              </a:p>
            </p:txBody>
          </p:sp>
          <p:sp>
            <p:nvSpPr>
              <p:cNvPr id="1451" name="Shape 1451"/>
              <p:cNvSpPr/>
              <p:nvPr/>
            </p:nvSpPr>
            <p:spPr>
              <a:xfrm rot="10800000">
                <a:off x="161364" y="11430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endParaRPr/>
              </a:p>
            </p:txBody>
          </p:sp>
        </p:grpSp>
      </p:grpSp>
      <p:sp>
        <p:nvSpPr>
          <p:cNvPr id="1454" name="Shape 1454"/>
          <p:cNvSpPr/>
          <p:nvPr/>
        </p:nvSpPr>
        <p:spPr>
          <a:xfrm rot="5400000">
            <a:off x="8145556" y="997324"/>
            <a:ext cx="114301" cy="215153"/>
          </a:xfrm>
          <a:prstGeom prst="triangle">
            <a:avLst/>
          </a:prstGeom>
          <a:ln w="12700">
            <a:solidFill>
              <a:srgbClr val="3333CC"/>
            </a:solidFill>
            <a:miter/>
          </a:ln>
        </p:spPr>
        <p:txBody>
          <a:bodyPr lIns="0" tIns="0" rIns="0" bIns="0" anchor="ctr"/>
          <a:lstStyle/>
          <a:p>
            <a:pPr lvl="0"/>
            <a:endParaRPr/>
          </a:p>
        </p:txBody>
      </p:sp>
      <p:grpSp>
        <p:nvGrpSpPr>
          <p:cNvPr id="1457" name="Group 1457"/>
          <p:cNvGrpSpPr/>
          <p:nvPr/>
        </p:nvGrpSpPr>
        <p:grpSpPr>
          <a:xfrm>
            <a:off x="7449670" y="990600"/>
            <a:ext cx="322730" cy="228601"/>
            <a:chOff x="0" y="0"/>
            <a:chExt cx="322728" cy="228600"/>
          </a:xfrm>
        </p:grpSpPr>
        <p:sp>
          <p:nvSpPr>
            <p:cNvPr id="1455" name="Shape 1455"/>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sp>
          <p:nvSpPr>
            <p:cNvPr id="1456" name="Shape 1456"/>
            <p:cNvSpPr/>
            <p:nvPr/>
          </p:nvSpPr>
          <p:spPr>
            <a:xfrm rot="10800000">
              <a:off x="161364" y="11430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grpSp>
      <p:grpSp>
        <p:nvGrpSpPr>
          <p:cNvPr id="1460" name="Group 1460"/>
          <p:cNvGrpSpPr/>
          <p:nvPr/>
        </p:nvGrpSpPr>
        <p:grpSpPr>
          <a:xfrm>
            <a:off x="7772400" y="990600"/>
            <a:ext cx="322729" cy="228601"/>
            <a:chOff x="0" y="0"/>
            <a:chExt cx="322728" cy="228600"/>
          </a:xfrm>
        </p:grpSpPr>
        <p:sp>
          <p:nvSpPr>
            <p:cNvPr id="1458" name="Shape 1458"/>
            <p:cNvSpPr/>
            <p:nvPr/>
          </p:nvSpPr>
          <p:spPr>
            <a:xfrm>
              <a:off x="0" y="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sp>
          <p:nvSpPr>
            <p:cNvPr id="1459" name="Shape 1459"/>
            <p:cNvSpPr/>
            <p:nvPr/>
          </p:nvSpPr>
          <p:spPr>
            <a:xfrm rot="10800000">
              <a:off x="161364" y="114300"/>
              <a:ext cx="161365"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12700" cap="flat">
              <a:solidFill>
                <a:srgbClr val="3333CC"/>
              </a:solidFill>
              <a:prstDash val="solid"/>
              <a:round/>
            </a:ln>
            <a:effectLst/>
          </p:spPr>
          <p:txBody>
            <a:bodyPr wrap="square" lIns="0" tIns="0" rIns="0" bIns="0" numCol="1" anchor="t">
              <a:noAutofit/>
            </a:bodyPr>
            <a:lstStyle/>
            <a:p>
              <a:pPr lvl="0"/>
              <a:endParaRPr/>
            </a:p>
          </p:txBody>
        </p:sp>
      </p:grpSp>
      <p:sp>
        <p:nvSpPr>
          <p:cNvPr id="1461" name="Shape 1461"/>
          <p:cNvSpPr/>
          <p:nvPr/>
        </p:nvSpPr>
        <p:spPr>
          <a:xfrm>
            <a:off x="5562600" y="228600"/>
            <a:ext cx="2568623"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vl1pPr>
          </a:lstStyle>
          <a:p>
            <a:pPr lvl="0"/>
            <a:r>
              <a:t>2-mirror resonant cavity:</a:t>
            </a:r>
          </a:p>
        </p:txBody>
      </p:sp>
      <p:sp>
        <p:nvSpPr>
          <p:cNvPr id="1462" name="Shape 1462"/>
          <p:cNvSpPr/>
          <p:nvPr/>
        </p:nvSpPr>
        <p:spPr>
          <a:xfrm>
            <a:off x="4495800" y="1828800"/>
            <a:ext cx="3147564" cy="6173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distance = integer number of </a:t>
            </a:r>
            <a:endParaRPr sz="2400">
              <a:latin typeface="Times New Roman"/>
              <a:ea typeface="Times New Roman"/>
              <a:cs typeface="Times New Roman"/>
              <a:sym typeface="Times New Roman"/>
            </a:endParaRPr>
          </a:p>
          <a:p>
            <a:pPr lvl="0">
              <a:defRPr sz="1800"/>
            </a:pPr>
            <a:r>
              <a:t>	   half- wavelengths</a:t>
            </a:r>
          </a:p>
        </p:txBody>
      </p:sp>
      <p:sp>
        <p:nvSpPr>
          <p:cNvPr id="1463" name="Shape 1463"/>
          <p:cNvSpPr/>
          <p:nvPr/>
        </p:nvSpPr>
        <p:spPr>
          <a:xfrm flipV="1">
            <a:off x="6477000" y="1295399"/>
            <a:ext cx="304801" cy="533402"/>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1464" name="Shape 1464"/>
          <p:cNvSpPr/>
          <p:nvPr/>
        </p:nvSpPr>
        <p:spPr>
          <a:xfrm>
            <a:off x="3156856" y="569271"/>
            <a:ext cx="2481944" cy="824101"/>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3221" y="11514"/>
                  <a:pt x="6442" y="3045"/>
                  <a:pt x="10042" y="714"/>
                </a:cubicBezTo>
                <a:cubicBezTo>
                  <a:pt x="13642" y="-1618"/>
                  <a:pt x="17621" y="2187"/>
                  <a:pt x="21600" y="5993"/>
                </a:cubicBezTo>
              </a:path>
            </a:pathLst>
          </a:custGeom>
          <a:ln>
            <a:solidFill/>
            <a:headEnd type="triangle"/>
            <a:tailEnd type="triangle"/>
          </a:ln>
        </p:spPr>
        <p:txBody>
          <a:bodyPr lIns="0" tIns="0" rIns="0" bIns="0" anchor="ctr"/>
          <a:lstStyle/>
          <a:p>
            <a:pPr lvl="0" algn="ctr"/>
            <a:endParaRPr/>
          </a:p>
        </p:txBody>
      </p:sp>
      <p:sp>
        <p:nvSpPr>
          <p:cNvPr id="1465" name="Shape 1465"/>
          <p:cNvSpPr/>
          <p:nvPr/>
        </p:nvSpPr>
        <p:spPr>
          <a:xfrm>
            <a:off x="5464793" y="6322367"/>
            <a:ext cx="3449872" cy="451580"/>
          </a:xfrm>
          <a:prstGeom prst="rect">
            <a:avLst/>
          </a:prstGeom>
          <a:solidFill>
            <a:srgbClr val="FFFFFF"/>
          </a:solidFill>
          <a:ln>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1200"/>
              <a:t>Brendt Young, Flavio Cruz, Wayne Itano,</a:t>
            </a:r>
            <a:endParaRPr sz="2400">
              <a:latin typeface="Times New Roman"/>
              <a:ea typeface="Times New Roman"/>
              <a:cs typeface="Times New Roman"/>
              <a:sym typeface="Times New Roman"/>
            </a:endParaRPr>
          </a:p>
          <a:p>
            <a:pPr lvl="0">
              <a:defRPr sz="1800"/>
            </a:pPr>
            <a:r>
              <a:rPr sz="1200"/>
              <a:t>Jim Bergquist , PRL 82, 3799 (1999) + ICOLS ‘99</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7" name="image16.pdf"/>
          <p:cNvPicPr/>
          <p:nvPr/>
        </p:nvPicPr>
        <p:blipFill>
          <a:blip r:embed="rId2">
            <a:extLst/>
          </a:blip>
          <a:stretch>
            <a:fillRect/>
          </a:stretch>
        </p:blipFill>
        <p:spPr>
          <a:xfrm>
            <a:off x="439963" y="1087441"/>
            <a:ext cx="2193926" cy="1820865"/>
          </a:xfrm>
          <a:prstGeom prst="rect">
            <a:avLst/>
          </a:prstGeom>
          <a:ln w="12700">
            <a:miter lim="400000"/>
          </a:ln>
        </p:spPr>
      </p:pic>
      <p:sp>
        <p:nvSpPr>
          <p:cNvPr id="1468" name="Shape 1468"/>
          <p:cNvSpPr/>
          <p:nvPr/>
        </p:nvSpPr>
        <p:spPr>
          <a:xfrm>
            <a:off x="4142013" y="1997080"/>
            <a:ext cx="1730376" cy="1"/>
          </a:xfrm>
          <a:prstGeom prst="line">
            <a:avLst/>
          </a:prstGeom>
          <a:ln w="12700">
            <a:solidFill/>
            <a:round/>
            <a:tailEnd type="triangle"/>
          </a:ln>
        </p:spPr>
        <p:txBody>
          <a:bodyPr lIns="0" tIns="0" rIns="0" bIns="0"/>
          <a:lstStyle/>
          <a:p>
            <a:pPr lvl="0" defTabSz="457200">
              <a:defRPr sz="1200">
                <a:latin typeface="+mn-lt"/>
                <a:ea typeface="+mn-ea"/>
                <a:cs typeface="+mn-cs"/>
                <a:sym typeface="Helvetica"/>
              </a:defRPr>
            </a:pPr>
            <a:endParaRPr/>
          </a:p>
        </p:txBody>
      </p:sp>
      <p:grpSp>
        <p:nvGrpSpPr>
          <p:cNvPr id="1471" name="Group 1471"/>
          <p:cNvGrpSpPr/>
          <p:nvPr/>
        </p:nvGrpSpPr>
        <p:grpSpPr>
          <a:xfrm>
            <a:off x="4005488" y="1906591"/>
            <a:ext cx="165101" cy="184151"/>
            <a:chOff x="0" y="0"/>
            <a:chExt cx="165099" cy="184150"/>
          </a:xfrm>
        </p:grpSpPr>
        <p:sp>
          <p:nvSpPr>
            <p:cNvPr id="1469" name="Shape 1469"/>
            <p:cNvSpPr/>
            <p:nvPr/>
          </p:nvSpPr>
          <p:spPr>
            <a:xfrm flipH="1">
              <a:off x="88900" y="-1"/>
              <a:ext cx="76200" cy="184152"/>
            </a:xfrm>
            <a:prstGeom prst="line">
              <a:avLst/>
            </a:prstGeom>
            <a:noFill/>
            <a:ln w="1270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470" name="Shape 1470"/>
            <p:cNvSpPr/>
            <p:nvPr/>
          </p:nvSpPr>
          <p:spPr>
            <a:xfrm flipH="1">
              <a:off x="0" y="-1"/>
              <a:ext cx="76200" cy="184152"/>
            </a:xfrm>
            <a:prstGeom prst="line">
              <a:avLst/>
            </a:prstGeom>
            <a:noFill/>
            <a:ln w="1270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472" name="Shape 1472"/>
          <p:cNvSpPr/>
          <p:nvPr/>
        </p:nvSpPr>
        <p:spPr>
          <a:xfrm flipH="1" flipV="1">
            <a:off x="819377" y="1995491"/>
            <a:ext cx="1433513" cy="3177"/>
          </a:xfrm>
          <a:prstGeom prst="line">
            <a:avLst/>
          </a:prstGeom>
          <a:ln w="12700">
            <a:solidFill/>
            <a:round/>
          </a:ln>
        </p:spPr>
        <p:txBody>
          <a:bodyPr lIns="0" tIns="0" rIns="0" bIns="0"/>
          <a:lstStyle/>
          <a:p>
            <a:pPr lvl="0" defTabSz="457200">
              <a:defRPr sz="1200">
                <a:latin typeface="+mn-lt"/>
                <a:ea typeface="+mn-ea"/>
                <a:cs typeface="+mn-cs"/>
                <a:sym typeface="Helvetica"/>
              </a:defRPr>
            </a:pPr>
            <a:endParaRPr/>
          </a:p>
        </p:txBody>
      </p:sp>
      <p:sp>
        <p:nvSpPr>
          <p:cNvPr id="1473" name="Shape 1473"/>
          <p:cNvSpPr/>
          <p:nvPr/>
        </p:nvSpPr>
        <p:spPr>
          <a:xfrm flipV="1">
            <a:off x="732063" y="1182691"/>
            <a:ext cx="1" cy="825501"/>
          </a:xfrm>
          <a:prstGeom prst="line">
            <a:avLst/>
          </a:prstGeom>
          <a:ln w="127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474" name="Shape 1474"/>
          <p:cNvSpPr/>
          <p:nvPr/>
        </p:nvSpPr>
        <p:spPr>
          <a:xfrm>
            <a:off x="5823177" y="1840383"/>
            <a:ext cx="160596" cy="31339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600" i="1"/>
            </a:lvl1pPr>
          </a:lstStyle>
          <a:p>
            <a:pPr lvl="0">
              <a:defRPr sz="1800" i="0"/>
            </a:pPr>
            <a:r>
              <a:rPr sz="1600" i="1"/>
              <a:t>t</a:t>
            </a:r>
          </a:p>
        </p:txBody>
      </p:sp>
      <p:sp>
        <p:nvSpPr>
          <p:cNvPr id="1475" name="Shape 1475"/>
          <p:cNvSpPr/>
          <p:nvPr/>
        </p:nvSpPr>
        <p:spPr>
          <a:xfrm>
            <a:off x="549502" y="848046"/>
            <a:ext cx="431463" cy="3327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lvl="0">
              <a:defRPr sz="1800"/>
            </a:pPr>
            <a:r>
              <a:rPr sz="1600" i="1">
                <a:latin typeface="+mn-lt"/>
                <a:ea typeface="+mn-ea"/>
                <a:cs typeface="+mn-cs"/>
                <a:sym typeface="Helvetica"/>
              </a:rPr>
              <a:t>E</a:t>
            </a:r>
            <a:r>
              <a:rPr sz="1600">
                <a:latin typeface="+mn-lt"/>
                <a:ea typeface="+mn-ea"/>
                <a:cs typeface="+mn-cs"/>
                <a:sym typeface="Helvetica"/>
              </a:rPr>
              <a:t>(</a:t>
            </a:r>
            <a:r>
              <a:rPr sz="1600" i="1">
                <a:latin typeface="+mn-lt"/>
                <a:ea typeface="+mn-ea"/>
                <a:cs typeface="+mn-cs"/>
                <a:sym typeface="Helvetica"/>
              </a:rPr>
              <a:t>t</a:t>
            </a:r>
            <a:r>
              <a:rPr sz="1600">
                <a:latin typeface="+mn-lt"/>
                <a:ea typeface="+mn-ea"/>
                <a:cs typeface="+mn-cs"/>
                <a:sym typeface="Helvetica"/>
              </a:rPr>
              <a:t>)</a:t>
            </a:r>
          </a:p>
        </p:txBody>
      </p:sp>
      <p:sp>
        <p:nvSpPr>
          <p:cNvPr id="1476" name="Shape 1476"/>
          <p:cNvSpPr/>
          <p:nvPr/>
        </p:nvSpPr>
        <p:spPr>
          <a:xfrm flipH="1" flipV="1">
            <a:off x="2333852" y="1995491"/>
            <a:ext cx="1700212" cy="3176"/>
          </a:xfrm>
          <a:prstGeom prst="line">
            <a:avLst/>
          </a:prstGeom>
          <a:ln w="12700">
            <a:solidFill/>
            <a:round/>
          </a:ln>
        </p:spPr>
        <p:txBody>
          <a:bodyPr lIns="0" tIns="0" rIns="0" bIns="0"/>
          <a:lstStyle/>
          <a:p>
            <a:pPr lvl="0" defTabSz="457200">
              <a:defRPr sz="1200">
                <a:latin typeface="+mn-lt"/>
                <a:ea typeface="+mn-ea"/>
                <a:cs typeface="+mn-cs"/>
                <a:sym typeface="Helvetica"/>
              </a:defRPr>
            </a:pPr>
            <a:endParaRPr/>
          </a:p>
        </p:txBody>
      </p:sp>
      <p:grpSp>
        <p:nvGrpSpPr>
          <p:cNvPr id="1479" name="Group 1479"/>
          <p:cNvGrpSpPr/>
          <p:nvPr/>
        </p:nvGrpSpPr>
        <p:grpSpPr>
          <a:xfrm>
            <a:off x="2195739" y="1916116"/>
            <a:ext cx="165101" cy="184151"/>
            <a:chOff x="0" y="0"/>
            <a:chExt cx="165099" cy="184150"/>
          </a:xfrm>
        </p:grpSpPr>
        <p:sp>
          <p:nvSpPr>
            <p:cNvPr id="1477" name="Shape 1477"/>
            <p:cNvSpPr/>
            <p:nvPr/>
          </p:nvSpPr>
          <p:spPr>
            <a:xfrm flipH="1">
              <a:off x="88900" y="-1"/>
              <a:ext cx="76200" cy="184152"/>
            </a:xfrm>
            <a:prstGeom prst="line">
              <a:avLst/>
            </a:prstGeom>
            <a:noFill/>
            <a:ln w="1270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478" name="Shape 1478"/>
            <p:cNvSpPr/>
            <p:nvPr/>
          </p:nvSpPr>
          <p:spPr>
            <a:xfrm flipH="1">
              <a:off x="0" y="-1"/>
              <a:ext cx="76200" cy="184152"/>
            </a:xfrm>
            <a:prstGeom prst="line">
              <a:avLst/>
            </a:prstGeom>
            <a:noFill/>
            <a:ln w="1270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pic>
        <p:nvPicPr>
          <p:cNvPr id="1480" name="image17.pdf"/>
          <p:cNvPicPr/>
          <p:nvPr/>
        </p:nvPicPr>
        <p:blipFill>
          <a:blip r:embed="rId3">
            <a:extLst/>
          </a:blip>
          <a:stretch>
            <a:fillRect/>
          </a:stretch>
        </p:blipFill>
        <p:spPr>
          <a:xfrm>
            <a:off x="2148114" y="1068391"/>
            <a:ext cx="2193926" cy="1820865"/>
          </a:xfrm>
          <a:prstGeom prst="rect">
            <a:avLst/>
          </a:prstGeom>
          <a:ln w="12700">
            <a:miter lim="400000"/>
          </a:ln>
        </p:spPr>
      </p:pic>
      <p:pic>
        <p:nvPicPr>
          <p:cNvPr id="1481" name="image18.pdf"/>
          <p:cNvPicPr/>
          <p:nvPr/>
        </p:nvPicPr>
        <p:blipFill>
          <a:blip r:embed="rId3">
            <a:extLst/>
          </a:blip>
          <a:stretch>
            <a:fillRect/>
          </a:stretch>
        </p:blipFill>
        <p:spPr>
          <a:xfrm>
            <a:off x="3900713" y="1068391"/>
            <a:ext cx="2193926" cy="1820865"/>
          </a:xfrm>
          <a:prstGeom prst="rect">
            <a:avLst/>
          </a:prstGeom>
          <a:ln w="12700">
            <a:miter lim="400000"/>
          </a:ln>
        </p:spPr>
      </p:pic>
      <p:sp>
        <p:nvSpPr>
          <p:cNvPr id="1482" name="Shape 1482"/>
          <p:cNvSpPr/>
          <p:nvPr/>
        </p:nvSpPr>
        <p:spPr>
          <a:xfrm>
            <a:off x="6324600" y="1594533"/>
            <a:ext cx="2606675" cy="6173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800"/>
            </a:lvl1pPr>
          </a:lstStyle>
          <a:p>
            <a:pPr lvl="0"/>
            <a:r>
              <a:t>synchronize carrier phase with pulse phase</a:t>
            </a:r>
          </a:p>
        </p:txBody>
      </p:sp>
      <p:sp>
        <p:nvSpPr>
          <p:cNvPr id="1483" name="Shape 1483"/>
          <p:cNvSpPr/>
          <p:nvPr/>
        </p:nvSpPr>
        <p:spPr>
          <a:xfrm>
            <a:off x="451077" y="2714630"/>
            <a:ext cx="2457451"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800">
                <a:latin typeface="+mn-lt"/>
                <a:ea typeface="+mn-ea"/>
                <a:cs typeface="+mn-cs"/>
                <a:sym typeface="Helvetica"/>
              </a:defRPr>
            </a:lvl1pPr>
          </a:lstStyle>
          <a:p>
            <a:pPr lvl="0"/>
            <a:r>
              <a:t>Frequency domain</a:t>
            </a:r>
          </a:p>
        </p:txBody>
      </p:sp>
      <p:sp>
        <p:nvSpPr>
          <p:cNvPr id="1484" name="Shape 1484"/>
          <p:cNvSpPr/>
          <p:nvPr/>
        </p:nvSpPr>
        <p:spPr>
          <a:xfrm>
            <a:off x="5646963" y="4532635"/>
            <a:ext cx="160597" cy="3327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600" i="1">
                <a:latin typeface="+mn-lt"/>
                <a:ea typeface="+mn-ea"/>
                <a:cs typeface="+mn-cs"/>
                <a:sym typeface="Helvetica"/>
              </a:defRPr>
            </a:lvl1pPr>
          </a:lstStyle>
          <a:p>
            <a:pPr lvl="0">
              <a:defRPr sz="1800" i="0"/>
            </a:pPr>
            <a:r>
              <a:rPr sz="1600" i="1"/>
              <a:t>f</a:t>
            </a:r>
          </a:p>
        </p:txBody>
      </p:sp>
      <p:sp>
        <p:nvSpPr>
          <p:cNvPr id="1485" name="Shape 1485"/>
          <p:cNvSpPr/>
          <p:nvPr/>
        </p:nvSpPr>
        <p:spPr>
          <a:xfrm>
            <a:off x="3168876" y="3860805"/>
            <a:ext cx="266701" cy="1"/>
          </a:xfrm>
          <a:prstGeom prst="line">
            <a:avLst/>
          </a:prstGeom>
          <a:ln>
            <a:solidFill/>
            <a:round/>
            <a:headEnd type="triangle"/>
            <a:tailEnd type="triangle"/>
          </a:ln>
        </p:spPr>
        <p:txBody>
          <a:bodyPr lIns="0" tIns="0" rIns="0" bIns="0"/>
          <a:lstStyle/>
          <a:p>
            <a:pPr lvl="0" defTabSz="457200">
              <a:defRPr sz="1200">
                <a:latin typeface="+mn-lt"/>
                <a:ea typeface="+mn-ea"/>
                <a:cs typeface="+mn-cs"/>
                <a:sym typeface="Helvetica"/>
              </a:defRPr>
            </a:pPr>
            <a:endParaRPr/>
          </a:p>
        </p:txBody>
      </p:sp>
      <p:sp>
        <p:nvSpPr>
          <p:cNvPr id="1486" name="Shape 1486"/>
          <p:cNvSpPr/>
          <p:nvPr/>
        </p:nvSpPr>
        <p:spPr>
          <a:xfrm flipV="1">
            <a:off x="2608171" y="4394205"/>
            <a:ext cx="1" cy="312739"/>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87" name="Shape 1487"/>
          <p:cNvSpPr/>
          <p:nvPr/>
        </p:nvSpPr>
        <p:spPr>
          <a:xfrm flipV="1">
            <a:off x="3148239" y="3632205"/>
            <a:ext cx="1" cy="1074739"/>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88" name="Shape 1488"/>
          <p:cNvSpPr/>
          <p:nvPr/>
        </p:nvSpPr>
        <p:spPr>
          <a:xfrm flipV="1">
            <a:off x="3686402" y="3368680"/>
            <a:ext cx="1" cy="1338264"/>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89" name="Shape 1489"/>
          <p:cNvSpPr/>
          <p:nvPr/>
        </p:nvSpPr>
        <p:spPr>
          <a:xfrm flipV="1">
            <a:off x="4227738" y="4244980"/>
            <a:ext cx="1" cy="468314"/>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90" name="Shape 1490"/>
          <p:cNvSpPr/>
          <p:nvPr/>
        </p:nvSpPr>
        <p:spPr>
          <a:xfrm flipV="1">
            <a:off x="3965801" y="3870330"/>
            <a:ext cx="1" cy="836614"/>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91" name="Shape 1491"/>
          <p:cNvSpPr/>
          <p:nvPr/>
        </p:nvSpPr>
        <p:spPr>
          <a:xfrm flipV="1">
            <a:off x="3433988" y="3216280"/>
            <a:ext cx="1" cy="1482726"/>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92" name="Shape 1492"/>
          <p:cNvSpPr/>
          <p:nvPr/>
        </p:nvSpPr>
        <p:spPr>
          <a:xfrm flipV="1">
            <a:off x="2892651" y="4075117"/>
            <a:ext cx="1" cy="631826"/>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93" name="Shape 1493"/>
          <p:cNvSpPr/>
          <p:nvPr/>
        </p:nvSpPr>
        <p:spPr>
          <a:xfrm flipV="1">
            <a:off x="4499202" y="4498980"/>
            <a:ext cx="1" cy="209551"/>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94" name="Shape 1494"/>
          <p:cNvSpPr/>
          <p:nvPr/>
        </p:nvSpPr>
        <p:spPr>
          <a:xfrm flipV="1">
            <a:off x="2317976" y="4589467"/>
            <a:ext cx="1" cy="117476"/>
          </a:xfrm>
          <a:prstGeom prst="line">
            <a:avLst/>
          </a:prstGeom>
          <a:ln w="28575">
            <a:solidFill>
              <a:srgbClr val="3333FF"/>
            </a:solidFill>
            <a:round/>
          </a:ln>
        </p:spPr>
        <p:txBody>
          <a:bodyPr lIns="0" tIns="0" rIns="0" bIns="0"/>
          <a:lstStyle/>
          <a:p>
            <a:pPr lvl="0" defTabSz="457200">
              <a:defRPr sz="1200">
                <a:latin typeface="+mn-lt"/>
                <a:ea typeface="+mn-ea"/>
                <a:cs typeface="+mn-cs"/>
                <a:sym typeface="Helvetica"/>
              </a:defRPr>
            </a:pPr>
            <a:endParaRPr/>
          </a:p>
        </p:txBody>
      </p:sp>
      <p:sp>
        <p:nvSpPr>
          <p:cNvPr id="1495" name="Shape 1495"/>
          <p:cNvSpPr/>
          <p:nvPr/>
        </p:nvSpPr>
        <p:spPr>
          <a:xfrm>
            <a:off x="1584552" y="4708213"/>
            <a:ext cx="4081464" cy="1"/>
          </a:xfrm>
          <a:prstGeom prst="line">
            <a:avLst/>
          </a:prstGeom>
          <a:ln w="127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496" name="Shape 1496"/>
          <p:cNvSpPr/>
          <p:nvPr/>
        </p:nvSpPr>
        <p:spPr>
          <a:xfrm>
            <a:off x="3132364" y="3482980"/>
            <a:ext cx="322264" cy="3940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sz="1800"/>
            </a:pPr>
            <a:r>
              <a:t>f</a:t>
            </a:r>
            <a:r>
              <a:rPr baseline="-25000"/>
              <a:t>r</a:t>
            </a:r>
          </a:p>
        </p:txBody>
      </p:sp>
      <p:sp>
        <p:nvSpPr>
          <p:cNvPr id="1497" name="Shape 1497"/>
          <p:cNvSpPr/>
          <p:nvPr/>
        </p:nvSpPr>
        <p:spPr>
          <a:xfrm>
            <a:off x="1813151" y="4076705"/>
            <a:ext cx="1076326" cy="6286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 y="21544"/>
                </a:lnTo>
                <a:lnTo>
                  <a:pt x="363" y="21544"/>
                </a:lnTo>
                <a:lnTo>
                  <a:pt x="472" y="21488"/>
                </a:lnTo>
                <a:lnTo>
                  <a:pt x="581" y="21488"/>
                </a:lnTo>
                <a:lnTo>
                  <a:pt x="690" y="21431"/>
                </a:lnTo>
                <a:lnTo>
                  <a:pt x="799" y="21431"/>
                </a:lnTo>
                <a:lnTo>
                  <a:pt x="908" y="21375"/>
                </a:lnTo>
                <a:lnTo>
                  <a:pt x="1016" y="21375"/>
                </a:lnTo>
                <a:lnTo>
                  <a:pt x="1125" y="21319"/>
                </a:lnTo>
                <a:lnTo>
                  <a:pt x="1234" y="21319"/>
                </a:lnTo>
                <a:lnTo>
                  <a:pt x="1343" y="21263"/>
                </a:lnTo>
                <a:lnTo>
                  <a:pt x="1452" y="21263"/>
                </a:lnTo>
                <a:lnTo>
                  <a:pt x="1561" y="21206"/>
                </a:lnTo>
                <a:lnTo>
                  <a:pt x="1670" y="21206"/>
                </a:lnTo>
                <a:lnTo>
                  <a:pt x="1779" y="21150"/>
                </a:lnTo>
                <a:lnTo>
                  <a:pt x="1888" y="21150"/>
                </a:lnTo>
                <a:lnTo>
                  <a:pt x="2106" y="21038"/>
                </a:lnTo>
                <a:lnTo>
                  <a:pt x="2214" y="21038"/>
                </a:lnTo>
                <a:lnTo>
                  <a:pt x="2323" y="20981"/>
                </a:lnTo>
                <a:lnTo>
                  <a:pt x="2432" y="20981"/>
                </a:lnTo>
                <a:lnTo>
                  <a:pt x="2541" y="20925"/>
                </a:lnTo>
                <a:lnTo>
                  <a:pt x="2686" y="20925"/>
                </a:lnTo>
                <a:lnTo>
                  <a:pt x="2904" y="20813"/>
                </a:lnTo>
                <a:lnTo>
                  <a:pt x="3013" y="20813"/>
                </a:lnTo>
                <a:lnTo>
                  <a:pt x="3122" y="20756"/>
                </a:lnTo>
                <a:lnTo>
                  <a:pt x="3231" y="20756"/>
                </a:lnTo>
                <a:lnTo>
                  <a:pt x="3449" y="20644"/>
                </a:lnTo>
                <a:lnTo>
                  <a:pt x="3558" y="20644"/>
                </a:lnTo>
                <a:lnTo>
                  <a:pt x="3775" y="20531"/>
                </a:lnTo>
                <a:lnTo>
                  <a:pt x="3884" y="20531"/>
                </a:lnTo>
                <a:lnTo>
                  <a:pt x="4211" y="20363"/>
                </a:lnTo>
                <a:lnTo>
                  <a:pt x="4320" y="20363"/>
                </a:lnTo>
                <a:lnTo>
                  <a:pt x="4647" y="20194"/>
                </a:lnTo>
                <a:lnTo>
                  <a:pt x="4756" y="20194"/>
                </a:lnTo>
                <a:lnTo>
                  <a:pt x="4865" y="20138"/>
                </a:lnTo>
                <a:lnTo>
                  <a:pt x="5010" y="20081"/>
                </a:lnTo>
                <a:lnTo>
                  <a:pt x="5119" y="20025"/>
                </a:lnTo>
                <a:lnTo>
                  <a:pt x="5228" y="20025"/>
                </a:lnTo>
                <a:lnTo>
                  <a:pt x="5881" y="19688"/>
                </a:lnTo>
                <a:lnTo>
                  <a:pt x="5990" y="19688"/>
                </a:lnTo>
                <a:lnTo>
                  <a:pt x="7188" y="19069"/>
                </a:lnTo>
                <a:lnTo>
                  <a:pt x="7333" y="19013"/>
                </a:lnTo>
                <a:lnTo>
                  <a:pt x="7987" y="18675"/>
                </a:lnTo>
                <a:lnTo>
                  <a:pt x="8095" y="18563"/>
                </a:lnTo>
                <a:lnTo>
                  <a:pt x="8531" y="18338"/>
                </a:lnTo>
                <a:lnTo>
                  <a:pt x="8640" y="18225"/>
                </a:lnTo>
                <a:lnTo>
                  <a:pt x="8967" y="18056"/>
                </a:lnTo>
                <a:lnTo>
                  <a:pt x="9076" y="17944"/>
                </a:lnTo>
                <a:lnTo>
                  <a:pt x="9402" y="17775"/>
                </a:lnTo>
                <a:lnTo>
                  <a:pt x="9548" y="17663"/>
                </a:lnTo>
                <a:lnTo>
                  <a:pt x="9656" y="17606"/>
                </a:lnTo>
                <a:lnTo>
                  <a:pt x="9765" y="17494"/>
                </a:lnTo>
                <a:lnTo>
                  <a:pt x="9983" y="17381"/>
                </a:lnTo>
                <a:lnTo>
                  <a:pt x="10092" y="17269"/>
                </a:lnTo>
                <a:lnTo>
                  <a:pt x="10201" y="17213"/>
                </a:lnTo>
                <a:lnTo>
                  <a:pt x="10310" y="17100"/>
                </a:lnTo>
                <a:lnTo>
                  <a:pt x="10419" y="17044"/>
                </a:lnTo>
                <a:lnTo>
                  <a:pt x="10528" y="16931"/>
                </a:lnTo>
                <a:lnTo>
                  <a:pt x="10637" y="16875"/>
                </a:lnTo>
                <a:lnTo>
                  <a:pt x="10746" y="16763"/>
                </a:lnTo>
                <a:lnTo>
                  <a:pt x="10854" y="16706"/>
                </a:lnTo>
                <a:lnTo>
                  <a:pt x="11072" y="16481"/>
                </a:lnTo>
                <a:lnTo>
                  <a:pt x="11181" y="16425"/>
                </a:lnTo>
                <a:lnTo>
                  <a:pt x="11399" y="16200"/>
                </a:lnTo>
                <a:lnTo>
                  <a:pt x="11508" y="16144"/>
                </a:lnTo>
                <a:lnTo>
                  <a:pt x="11726" y="15919"/>
                </a:lnTo>
                <a:lnTo>
                  <a:pt x="11871" y="15806"/>
                </a:lnTo>
                <a:lnTo>
                  <a:pt x="11980" y="15750"/>
                </a:lnTo>
                <a:lnTo>
                  <a:pt x="13722" y="13950"/>
                </a:lnTo>
                <a:lnTo>
                  <a:pt x="13831" y="13781"/>
                </a:lnTo>
                <a:lnTo>
                  <a:pt x="14049" y="13556"/>
                </a:lnTo>
                <a:lnTo>
                  <a:pt x="14194" y="13444"/>
                </a:lnTo>
                <a:lnTo>
                  <a:pt x="14303" y="13275"/>
                </a:lnTo>
                <a:lnTo>
                  <a:pt x="14412" y="13163"/>
                </a:lnTo>
                <a:lnTo>
                  <a:pt x="14521" y="12994"/>
                </a:lnTo>
                <a:lnTo>
                  <a:pt x="14739" y="12769"/>
                </a:lnTo>
                <a:lnTo>
                  <a:pt x="14957" y="12431"/>
                </a:lnTo>
                <a:lnTo>
                  <a:pt x="15066" y="12319"/>
                </a:lnTo>
                <a:lnTo>
                  <a:pt x="15174" y="12150"/>
                </a:lnTo>
                <a:lnTo>
                  <a:pt x="15283" y="12038"/>
                </a:lnTo>
                <a:lnTo>
                  <a:pt x="15501" y="11700"/>
                </a:lnTo>
                <a:lnTo>
                  <a:pt x="15610" y="11588"/>
                </a:lnTo>
                <a:lnTo>
                  <a:pt x="16155" y="10744"/>
                </a:lnTo>
                <a:lnTo>
                  <a:pt x="16264" y="10631"/>
                </a:lnTo>
                <a:lnTo>
                  <a:pt x="16372" y="10462"/>
                </a:lnTo>
                <a:lnTo>
                  <a:pt x="16518" y="10294"/>
                </a:lnTo>
                <a:lnTo>
                  <a:pt x="16627" y="10125"/>
                </a:lnTo>
                <a:lnTo>
                  <a:pt x="16735" y="9900"/>
                </a:lnTo>
                <a:lnTo>
                  <a:pt x="17280" y="9056"/>
                </a:lnTo>
                <a:lnTo>
                  <a:pt x="17389" y="8831"/>
                </a:lnTo>
                <a:lnTo>
                  <a:pt x="17498" y="8662"/>
                </a:lnTo>
                <a:lnTo>
                  <a:pt x="17607" y="8437"/>
                </a:lnTo>
                <a:lnTo>
                  <a:pt x="17825" y="8100"/>
                </a:lnTo>
                <a:lnTo>
                  <a:pt x="17933" y="7875"/>
                </a:lnTo>
                <a:lnTo>
                  <a:pt x="18042" y="7706"/>
                </a:lnTo>
                <a:lnTo>
                  <a:pt x="18260" y="7256"/>
                </a:lnTo>
                <a:lnTo>
                  <a:pt x="18369" y="7087"/>
                </a:lnTo>
                <a:lnTo>
                  <a:pt x="18696" y="6412"/>
                </a:lnTo>
                <a:lnTo>
                  <a:pt x="18841" y="6244"/>
                </a:lnTo>
                <a:lnTo>
                  <a:pt x="19494" y="4894"/>
                </a:lnTo>
                <a:lnTo>
                  <a:pt x="19603" y="4612"/>
                </a:lnTo>
                <a:lnTo>
                  <a:pt x="19930" y="3937"/>
                </a:lnTo>
                <a:lnTo>
                  <a:pt x="20039" y="3656"/>
                </a:lnTo>
                <a:lnTo>
                  <a:pt x="20257" y="3206"/>
                </a:lnTo>
                <a:lnTo>
                  <a:pt x="20366" y="2925"/>
                </a:lnTo>
                <a:lnTo>
                  <a:pt x="20475" y="2700"/>
                </a:lnTo>
                <a:lnTo>
                  <a:pt x="20584" y="2419"/>
                </a:lnTo>
                <a:lnTo>
                  <a:pt x="20692" y="2194"/>
                </a:lnTo>
                <a:lnTo>
                  <a:pt x="21019" y="1350"/>
                </a:lnTo>
                <a:lnTo>
                  <a:pt x="21164" y="1125"/>
                </a:lnTo>
                <a:lnTo>
                  <a:pt x="21600" y="0"/>
                </a:lnTo>
              </a:path>
            </a:pathLst>
          </a:custGeom>
          <a:ln w="28575">
            <a:solidFill>
              <a:srgbClr val="3333FF"/>
            </a:solidFill>
            <a:round/>
          </a:ln>
        </p:spPr>
        <p:txBody>
          <a:bodyPr lIns="0" tIns="0" rIns="0" bIns="0"/>
          <a:lstStyle/>
          <a:p>
            <a:pPr lvl="0"/>
            <a:endParaRPr/>
          </a:p>
        </p:txBody>
      </p:sp>
      <p:sp>
        <p:nvSpPr>
          <p:cNvPr id="1498" name="Shape 1498"/>
          <p:cNvSpPr/>
          <p:nvPr/>
        </p:nvSpPr>
        <p:spPr>
          <a:xfrm>
            <a:off x="2889476" y="3201992"/>
            <a:ext cx="1069976" cy="8747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5" y="20589"/>
                </a:lnTo>
                <a:lnTo>
                  <a:pt x="655" y="20346"/>
                </a:lnTo>
                <a:lnTo>
                  <a:pt x="873" y="19942"/>
                </a:lnTo>
                <a:lnTo>
                  <a:pt x="982" y="19699"/>
                </a:lnTo>
                <a:lnTo>
                  <a:pt x="1091" y="19497"/>
                </a:lnTo>
                <a:lnTo>
                  <a:pt x="1200" y="19254"/>
                </a:lnTo>
                <a:lnTo>
                  <a:pt x="1309" y="19052"/>
                </a:lnTo>
                <a:lnTo>
                  <a:pt x="1418" y="18809"/>
                </a:lnTo>
                <a:lnTo>
                  <a:pt x="1527" y="18607"/>
                </a:lnTo>
                <a:lnTo>
                  <a:pt x="1636" y="18364"/>
                </a:lnTo>
                <a:lnTo>
                  <a:pt x="1782" y="18162"/>
                </a:lnTo>
                <a:lnTo>
                  <a:pt x="2109" y="17434"/>
                </a:lnTo>
                <a:lnTo>
                  <a:pt x="2218" y="17231"/>
                </a:lnTo>
                <a:lnTo>
                  <a:pt x="3309" y="14804"/>
                </a:lnTo>
                <a:lnTo>
                  <a:pt x="3418" y="14521"/>
                </a:lnTo>
                <a:lnTo>
                  <a:pt x="3745" y="13793"/>
                </a:lnTo>
                <a:lnTo>
                  <a:pt x="3855" y="13510"/>
                </a:lnTo>
                <a:lnTo>
                  <a:pt x="3964" y="13267"/>
                </a:lnTo>
                <a:lnTo>
                  <a:pt x="4109" y="13025"/>
                </a:lnTo>
                <a:lnTo>
                  <a:pt x="4218" y="12782"/>
                </a:lnTo>
                <a:lnTo>
                  <a:pt x="4327" y="12499"/>
                </a:lnTo>
                <a:lnTo>
                  <a:pt x="4545" y="12013"/>
                </a:lnTo>
                <a:lnTo>
                  <a:pt x="4655" y="11730"/>
                </a:lnTo>
                <a:lnTo>
                  <a:pt x="4873" y="11245"/>
                </a:lnTo>
                <a:lnTo>
                  <a:pt x="4982" y="10962"/>
                </a:lnTo>
                <a:lnTo>
                  <a:pt x="5200" y="10476"/>
                </a:lnTo>
                <a:lnTo>
                  <a:pt x="5309" y="10193"/>
                </a:lnTo>
                <a:lnTo>
                  <a:pt x="5636" y="9465"/>
                </a:lnTo>
                <a:lnTo>
                  <a:pt x="5745" y="9182"/>
                </a:lnTo>
                <a:lnTo>
                  <a:pt x="6073" y="8454"/>
                </a:lnTo>
                <a:lnTo>
                  <a:pt x="6182" y="8171"/>
                </a:lnTo>
                <a:lnTo>
                  <a:pt x="6291" y="7928"/>
                </a:lnTo>
                <a:lnTo>
                  <a:pt x="6436" y="7685"/>
                </a:lnTo>
                <a:lnTo>
                  <a:pt x="7091" y="6229"/>
                </a:lnTo>
                <a:lnTo>
                  <a:pt x="7200" y="6027"/>
                </a:lnTo>
                <a:lnTo>
                  <a:pt x="7418" y="5542"/>
                </a:lnTo>
                <a:lnTo>
                  <a:pt x="7527" y="5339"/>
                </a:lnTo>
                <a:lnTo>
                  <a:pt x="7636" y="5097"/>
                </a:lnTo>
                <a:lnTo>
                  <a:pt x="7745" y="4894"/>
                </a:lnTo>
                <a:lnTo>
                  <a:pt x="7855" y="4652"/>
                </a:lnTo>
                <a:lnTo>
                  <a:pt x="8618" y="3236"/>
                </a:lnTo>
                <a:lnTo>
                  <a:pt x="8764" y="3074"/>
                </a:lnTo>
                <a:lnTo>
                  <a:pt x="8873" y="2872"/>
                </a:lnTo>
                <a:lnTo>
                  <a:pt x="9091" y="2548"/>
                </a:lnTo>
                <a:lnTo>
                  <a:pt x="9200" y="2346"/>
                </a:lnTo>
                <a:lnTo>
                  <a:pt x="9418" y="2022"/>
                </a:lnTo>
                <a:lnTo>
                  <a:pt x="9527" y="1901"/>
                </a:lnTo>
                <a:lnTo>
                  <a:pt x="9745" y="1578"/>
                </a:lnTo>
                <a:lnTo>
                  <a:pt x="10400" y="849"/>
                </a:lnTo>
                <a:lnTo>
                  <a:pt x="10509" y="769"/>
                </a:lnTo>
                <a:lnTo>
                  <a:pt x="10618" y="647"/>
                </a:lnTo>
                <a:lnTo>
                  <a:pt x="10945" y="404"/>
                </a:lnTo>
                <a:lnTo>
                  <a:pt x="11091" y="324"/>
                </a:lnTo>
                <a:lnTo>
                  <a:pt x="11200" y="283"/>
                </a:lnTo>
                <a:lnTo>
                  <a:pt x="11309" y="202"/>
                </a:lnTo>
                <a:lnTo>
                  <a:pt x="11745" y="40"/>
                </a:lnTo>
                <a:lnTo>
                  <a:pt x="11855" y="40"/>
                </a:lnTo>
                <a:lnTo>
                  <a:pt x="11964" y="0"/>
                </a:lnTo>
                <a:lnTo>
                  <a:pt x="12400" y="0"/>
                </a:lnTo>
                <a:lnTo>
                  <a:pt x="12509" y="40"/>
                </a:lnTo>
                <a:lnTo>
                  <a:pt x="12618" y="40"/>
                </a:lnTo>
                <a:lnTo>
                  <a:pt x="13055" y="202"/>
                </a:lnTo>
                <a:lnTo>
                  <a:pt x="13164" y="283"/>
                </a:lnTo>
                <a:lnTo>
                  <a:pt x="13309" y="324"/>
                </a:lnTo>
                <a:lnTo>
                  <a:pt x="13745" y="647"/>
                </a:lnTo>
                <a:lnTo>
                  <a:pt x="13855" y="769"/>
                </a:lnTo>
                <a:lnTo>
                  <a:pt x="13964" y="849"/>
                </a:lnTo>
                <a:lnTo>
                  <a:pt x="14618" y="1578"/>
                </a:lnTo>
                <a:lnTo>
                  <a:pt x="14836" y="1901"/>
                </a:lnTo>
                <a:lnTo>
                  <a:pt x="14945" y="2022"/>
                </a:lnTo>
                <a:lnTo>
                  <a:pt x="15164" y="2346"/>
                </a:lnTo>
                <a:lnTo>
                  <a:pt x="15273" y="2548"/>
                </a:lnTo>
                <a:lnTo>
                  <a:pt x="15491" y="2872"/>
                </a:lnTo>
                <a:lnTo>
                  <a:pt x="15636" y="3074"/>
                </a:lnTo>
                <a:lnTo>
                  <a:pt x="15745" y="3236"/>
                </a:lnTo>
                <a:lnTo>
                  <a:pt x="16509" y="4652"/>
                </a:lnTo>
                <a:lnTo>
                  <a:pt x="16618" y="4894"/>
                </a:lnTo>
                <a:lnTo>
                  <a:pt x="16727" y="5097"/>
                </a:lnTo>
                <a:lnTo>
                  <a:pt x="16836" y="5339"/>
                </a:lnTo>
                <a:lnTo>
                  <a:pt x="16945" y="5542"/>
                </a:lnTo>
                <a:lnTo>
                  <a:pt x="17164" y="6027"/>
                </a:lnTo>
                <a:lnTo>
                  <a:pt x="17273" y="6229"/>
                </a:lnTo>
                <a:lnTo>
                  <a:pt x="17818" y="7443"/>
                </a:lnTo>
                <a:lnTo>
                  <a:pt x="17964" y="7685"/>
                </a:lnTo>
                <a:lnTo>
                  <a:pt x="18182" y="8171"/>
                </a:lnTo>
                <a:lnTo>
                  <a:pt x="18291" y="8454"/>
                </a:lnTo>
                <a:lnTo>
                  <a:pt x="18618" y="9182"/>
                </a:lnTo>
                <a:lnTo>
                  <a:pt x="18727" y="9465"/>
                </a:lnTo>
                <a:lnTo>
                  <a:pt x="19055" y="10193"/>
                </a:lnTo>
                <a:lnTo>
                  <a:pt x="19164" y="10476"/>
                </a:lnTo>
                <a:lnTo>
                  <a:pt x="19382" y="10962"/>
                </a:lnTo>
                <a:lnTo>
                  <a:pt x="19491" y="11245"/>
                </a:lnTo>
                <a:lnTo>
                  <a:pt x="19709" y="11730"/>
                </a:lnTo>
                <a:lnTo>
                  <a:pt x="19818" y="12013"/>
                </a:lnTo>
                <a:lnTo>
                  <a:pt x="20036" y="12499"/>
                </a:lnTo>
                <a:lnTo>
                  <a:pt x="20145" y="12782"/>
                </a:lnTo>
                <a:lnTo>
                  <a:pt x="20291" y="13025"/>
                </a:lnTo>
                <a:lnTo>
                  <a:pt x="20509" y="13510"/>
                </a:lnTo>
                <a:lnTo>
                  <a:pt x="20618" y="13793"/>
                </a:lnTo>
                <a:lnTo>
                  <a:pt x="20945" y="14521"/>
                </a:lnTo>
                <a:lnTo>
                  <a:pt x="21055" y="14804"/>
                </a:lnTo>
                <a:lnTo>
                  <a:pt x="21600" y="16018"/>
                </a:lnTo>
              </a:path>
            </a:pathLst>
          </a:custGeom>
          <a:ln w="28575">
            <a:solidFill>
              <a:srgbClr val="3333FF"/>
            </a:solidFill>
            <a:round/>
          </a:ln>
        </p:spPr>
        <p:txBody>
          <a:bodyPr lIns="0" tIns="0" rIns="0" bIns="0"/>
          <a:lstStyle/>
          <a:p>
            <a:pPr lvl="0"/>
            <a:endParaRPr/>
          </a:p>
        </p:txBody>
      </p:sp>
      <p:sp>
        <p:nvSpPr>
          <p:cNvPr id="1499" name="Shape 1499"/>
          <p:cNvSpPr/>
          <p:nvPr/>
        </p:nvSpPr>
        <p:spPr>
          <a:xfrm>
            <a:off x="3959452" y="3849692"/>
            <a:ext cx="1073151" cy="8334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 y="1273"/>
                </a:lnTo>
                <a:lnTo>
                  <a:pt x="655" y="1485"/>
                </a:lnTo>
                <a:lnTo>
                  <a:pt x="873" y="1994"/>
                </a:lnTo>
                <a:lnTo>
                  <a:pt x="1018" y="2249"/>
                </a:lnTo>
                <a:lnTo>
                  <a:pt x="1127" y="2461"/>
                </a:lnTo>
                <a:lnTo>
                  <a:pt x="1236" y="2716"/>
                </a:lnTo>
                <a:lnTo>
                  <a:pt x="1345" y="2928"/>
                </a:lnTo>
                <a:lnTo>
                  <a:pt x="1455" y="3183"/>
                </a:lnTo>
                <a:lnTo>
                  <a:pt x="1564" y="3395"/>
                </a:lnTo>
                <a:lnTo>
                  <a:pt x="1673" y="3650"/>
                </a:lnTo>
                <a:lnTo>
                  <a:pt x="1782" y="3862"/>
                </a:lnTo>
                <a:lnTo>
                  <a:pt x="1891" y="4116"/>
                </a:lnTo>
                <a:lnTo>
                  <a:pt x="2109" y="4541"/>
                </a:lnTo>
                <a:lnTo>
                  <a:pt x="2218" y="4795"/>
                </a:lnTo>
                <a:lnTo>
                  <a:pt x="3091" y="6493"/>
                </a:lnTo>
                <a:lnTo>
                  <a:pt x="3236" y="6705"/>
                </a:lnTo>
                <a:lnTo>
                  <a:pt x="3345" y="6875"/>
                </a:lnTo>
                <a:lnTo>
                  <a:pt x="3673" y="7511"/>
                </a:lnTo>
                <a:lnTo>
                  <a:pt x="3782" y="7681"/>
                </a:lnTo>
                <a:lnTo>
                  <a:pt x="3891" y="7893"/>
                </a:lnTo>
                <a:lnTo>
                  <a:pt x="4000" y="8063"/>
                </a:lnTo>
                <a:lnTo>
                  <a:pt x="4109" y="8275"/>
                </a:lnTo>
                <a:lnTo>
                  <a:pt x="4327" y="8615"/>
                </a:lnTo>
                <a:lnTo>
                  <a:pt x="4436" y="8827"/>
                </a:lnTo>
                <a:lnTo>
                  <a:pt x="4764" y="9336"/>
                </a:lnTo>
                <a:lnTo>
                  <a:pt x="4873" y="9548"/>
                </a:lnTo>
                <a:lnTo>
                  <a:pt x="5418" y="10397"/>
                </a:lnTo>
                <a:lnTo>
                  <a:pt x="5673" y="10694"/>
                </a:lnTo>
                <a:lnTo>
                  <a:pt x="6000" y="11203"/>
                </a:lnTo>
                <a:lnTo>
                  <a:pt x="6109" y="11330"/>
                </a:lnTo>
                <a:lnTo>
                  <a:pt x="6327" y="11670"/>
                </a:lnTo>
                <a:lnTo>
                  <a:pt x="6436" y="11797"/>
                </a:lnTo>
                <a:lnTo>
                  <a:pt x="6545" y="11967"/>
                </a:lnTo>
                <a:lnTo>
                  <a:pt x="6764" y="12222"/>
                </a:lnTo>
                <a:lnTo>
                  <a:pt x="6873" y="12391"/>
                </a:lnTo>
                <a:lnTo>
                  <a:pt x="6982" y="12519"/>
                </a:lnTo>
                <a:lnTo>
                  <a:pt x="7091" y="12688"/>
                </a:lnTo>
                <a:lnTo>
                  <a:pt x="7636" y="13325"/>
                </a:lnTo>
                <a:lnTo>
                  <a:pt x="7745" y="13495"/>
                </a:lnTo>
                <a:lnTo>
                  <a:pt x="7891" y="13622"/>
                </a:lnTo>
                <a:lnTo>
                  <a:pt x="8109" y="13877"/>
                </a:lnTo>
                <a:lnTo>
                  <a:pt x="8218" y="13961"/>
                </a:lnTo>
                <a:lnTo>
                  <a:pt x="8764" y="14598"/>
                </a:lnTo>
                <a:lnTo>
                  <a:pt x="8873" y="14683"/>
                </a:lnTo>
                <a:lnTo>
                  <a:pt x="9091" y="14938"/>
                </a:lnTo>
                <a:lnTo>
                  <a:pt x="9200" y="15022"/>
                </a:lnTo>
                <a:lnTo>
                  <a:pt x="9309" y="15150"/>
                </a:lnTo>
                <a:lnTo>
                  <a:pt x="9418" y="15235"/>
                </a:lnTo>
                <a:lnTo>
                  <a:pt x="9636" y="15489"/>
                </a:lnTo>
                <a:lnTo>
                  <a:pt x="9855" y="15659"/>
                </a:lnTo>
                <a:lnTo>
                  <a:pt x="9964" y="15786"/>
                </a:lnTo>
                <a:lnTo>
                  <a:pt x="10073" y="15871"/>
                </a:lnTo>
                <a:lnTo>
                  <a:pt x="10218" y="15998"/>
                </a:lnTo>
                <a:lnTo>
                  <a:pt x="10545" y="16253"/>
                </a:lnTo>
                <a:lnTo>
                  <a:pt x="10655" y="16380"/>
                </a:lnTo>
                <a:lnTo>
                  <a:pt x="12400" y="17738"/>
                </a:lnTo>
                <a:lnTo>
                  <a:pt x="12545" y="17781"/>
                </a:lnTo>
                <a:lnTo>
                  <a:pt x="12873" y="18035"/>
                </a:lnTo>
                <a:lnTo>
                  <a:pt x="12982" y="18078"/>
                </a:lnTo>
                <a:lnTo>
                  <a:pt x="13200" y="18248"/>
                </a:lnTo>
                <a:lnTo>
                  <a:pt x="13309" y="18290"/>
                </a:lnTo>
                <a:lnTo>
                  <a:pt x="13527" y="18460"/>
                </a:lnTo>
                <a:lnTo>
                  <a:pt x="13636" y="18502"/>
                </a:lnTo>
                <a:lnTo>
                  <a:pt x="13745" y="18587"/>
                </a:lnTo>
                <a:lnTo>
                  <a:pt x="13855" y="18629"/>
                </a:lnTo>
                <a:lnTo>
                  <a:pt x="13964" y="18714"/>
                </a:lnTo>
                <a:lnTo>
                  <a:pt x="14073" y="18757"/>
                </a:lnTo>
                <a:lnTo>
                  <a:pt x="14182" y="18842"/>
                </a:lnTo>
                <a:lnTo>
                  <a:pt x="14291" y="18884"/>
                </a:lnTo>
                <a:lnTo>
                  <a:pt x="14400" y="18969"/>
                </a:lnTo>
                <a:lnTo>
                  <a:pt x="14618" y="19054"/>
                </a:lnTo>
                <a:lnTo>
                  <a:pt x="14727" y="19139"/>
                </a:lnTo>
                <a:lnTo>
                  <a:pt x="14873" y="19181"/>
                </a:lnTo>
                <a:lnTo>
                  <a:pt x="14982" y="19266"/>
                </a:lnTo>
                <a:lnTo>
                  <a:pt x="15309" y="19393"/>
                </a:lnTo>
                <a:lnTo>
                  <a:pt x="15418" y="19478"/>
                </a:lnTo>
                <a:lnTo>
                  <a:pt x="15745" y="19606"/>
                </a:lnTo>
                <a:lnTo>
                  <a:pt x="15855" y="19690"/>
                </a:lnTo>
                <a:lnTo>
                  <a:pt x="16291" y="19860"/>
                </a:lnTo>
                <a:lnTo>
                  <a:pt x="16400" y="19945"/>
                </a:lnTo>
                <a:lnTo>
                  <a:pt x="16945" y="20157"/>
                </a:lnTo>
                <a:lnTo>
                  <a:pt x="17091" y="20200"/>
                </a:lnTo>
                <a:lnTo>
                  <a:pt x="18400" y="20709"/>
                </a:lnTo>
                <a:lnTo>
                  <a:pt x="18509" y="20709"/>
                </a:lnTo>
                <a:lnTo>
                  <a:pt x="19164" y="20963"/>
                </a:lnTo>
                <a:lnTo>
                  <a:pt x="19273" y="20963"/>
                </a:lnTo>
                <a:lnTo>
                  <a:pt x="19418" y="21006"/>
                </a:lnTo>
                <a:lnTo>
                  <a:pt x="19636" y="21091"/>
                </a:lnTo>
                <a:lnTo>
                  <a:pt x="19745" y="21091"/>
                </a:lnTo>
                <a:lnTo>
                  <a:pt x="20073" y="21218"/>
                </a:lnTo>
                <a:lnTo>
                  <a:pt x="20182" y="21218"/>
                </a:lnTo>
                <a:lnTo>
                  <a:pt x="20509" y="21345"/>
                </a:lnTo>
                <a:lnTo>
                  <a:pt x="20618" y="21345"/>
                </a:lnTo>
                <a:lnTo>
                  <a:pt x="20836" y="21430"/>
                </a:lnTo>
                <a:lnTo>
                  <a:pt x="20945" y="21430"/>
                </a:lnTo>
                <a:lnTo>
                  <a:pt x="21164" y="21515"/>
                </a:lnTo>
                <a:lnTo>
                  <a:pt x="21273" y="21515"/>
                </a:lnTo>
                <a:lnTo>
                  <a:pt x="21382" y="21558"/>
                </a:lnTo>
                <a:lnTo>
                  <a:pt x="21491" y="21558"/>
                </a:lnTo>
                <a:lnTo>
                  <a:pt x="21600" y="21600"/>
                </a:lnTo>
              </a:path>
            </a:pathLst>
          </a:custGeom>
          <a:ln w="28575">
            <a:solidFill>
              <a:srgbClr val="3333FF"/>
            </a:solidFill>
            <a:round/>
          </a:ln>
        </p:spPr>
        <p:txBody>
          <a:bodyPr lIns="0" tIns="0" rIns="0" bIns="0"/>
          <a:lstStyle/>
          <a:p>
            <a:pPr lvl="0"/>
            <a:endParaRPr/>
          </a:p>
        </p:txBody>
      </p:sp>
      <p:sp>
        <p:nvSpPr>
          <p:cNvPr id="1500" name="Shape 1500"/>
          <p:cNvSpPr/>
          <p:nvPr/>
        </p:nvSpPr>
        <p:spPr>
          <a:xfrm>
            <a:off x="827314" y="4681860"/>
            <a:ext cx="217151" cy="3327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600">
                <a:latin typeface="+mn-lt"/>
                <a:ea typeface="+mn-ea"/>
                <a:cs typeface="+mn-cs"/>
                <a:sym typeface="Helvetica"/>
              </a:defRPr>
            </a:lvl1pPr>
          </a:lstStyle>
          <a:p>
            <a:pPr lvl="0">
              <a:defRPr sz="1800"/>
            </a:pPr>
            <a:r>
              <a:rPr sz="1600"/>
              <a:t>0</a:t>
            </a:r>
          </a:p>
        </p:txBody>
      </p:sp>
      <p:sp>
        <p:nvSpPr>
          <p:cNvPr id="1501" name="Shape 1501"/>
          <p:cNvSpPr/>
          <p:nvPr/>
        </p:nvSpPr>
        <p:spPr>
          <a:xfrm flipV="1">
            <a:off x="974952" y="3511555"/>
            <a:ext cx="1" cy="1200151"/>
          </a:xfrm>
          <a:prstGeom prst="line">
            <a:avLst/>
          </a:prstGeom>
          <a:ln w="127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502" name="Shape 1502"/>
          <p:cNvSpPr/>
          <p:nvPr/>
        </p:nvSpPr>
        <p:spPr>
          <a:xfrm>
            <a:off x="776513" y="3213570"/>
            <a:ext cx="352387" cy="31339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lvl="0">
              <a:defRPr sz="1800"/>
            </a:pPr>
            <a:r>
              <a:rPr sz="1600" i="1"/>
              <a:t>I</a:t>
            </a:r>
            <a:r>
              <a:rPr sz="1600"/>
              <a:t>(</a:t>
            </a:r>
            <a:r>
              <a:rPr sz="1600" i="1"/>
              <a:t>f</a:t>
            </a:r>
            <a:r>
              <a:rPr sz="1600"/>
              <a:t>)</a:t>
            </a:r>
          </a:p>
        </p:txBody>
      </p:sp>
      <p:sp>
        <p:nvSpPr>
          <p:cNvPr id="1503" name="Shape 1503"/>
          <p:cNvSpPr/>
          <p:nvPr/>
        </p:nvSpPr>
        <p:spPr>
          <a:xfrm>
            <a:off x="981302" y="4708530"/>
            <a:ext cx="914401" cy="1"/>
          </a:xfrm>
          <a:prstGeom prst="line">
            <a:avLst/>
          </a:prstGeom>
          <a:ln w="12700">
            <a:solidFill/>
            <a:round/>
          </a:ln>
        </p:spPr>
        <p:txBody>
          <a:bodyPr lIns="0" tIns="0" rIns="0" bIns="0"/>
          <a:lstStyle/>
          <a:p>
            <a:pPr lvl="0" defTabSz="457200">
              <a:defRPr sz="1200">
                <a:latin typeface="+mn-lt"/>
                <a:ea typeface="+mn-ea"/>
                <a:cs typeface="+mn-cs"/>
                <a:sym typeface="Helvetica"/>
              </a:defRPr>
            </a:pPr>
            <a:endParaRPr/>
          </a:p>
        </p:txBody>
      </p:sp>
      <p:sp>
        <p:nvSpPr>
          <p:cNvPr id="1504" name="Shape 1504"/>
          <p:cNvSpPr/>
          <p:nvPr/>
        </p:nvSpPr>
        <p:spPr>
          <a:xfrm>
            <a:off x="2449739" y="4868867"/>
            <a:ext cx="252411" cy="3940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f</a:t>
            </a:r>
            <a:r>
              <a:rPr baseline="-25000"/>
              <a:t>1</a:t>
            </a:r>
          </a:p>
        </p:txBody>
      </p:sp>
      <p:sp>
        <p:nvSpPr>
          <p:cNvPr id="1505" name="Shape 1505"/>
          <p:cNvSpPr/>
          <p:nvPr/>
        </p:nvSpPr>
        <p:spPr>
          <a:xfrm>
            <a:off x="2605314" y="4802192"/>
            <a:ext cx="1" cy="76201"/>
          </a:xfrm>
          <a:prstGeom prst="line">
            <a:avLst/>
          </a:prstGeom>
          <a:ln>
            <a:solidFill/>
            <a:round/>
          </a:ln>
        </p:spPr>
        <p:txBody>
          <a:bodyPr lIns="0" tIns="0" rIns="0" bIns="0"/>
          <a:lstStyle/>
          <a:p>
            <a:pPr lvl="0" defTabSz="457200">
              <a:defRPr sz="1200">
                <a:latin typeface="+mn-lt"/>
                <a:ea typeface="+mn-ea"/>
                <a:cs typeface="+mn-cs"/>
                <a:sym typeface="Helvetica"/>
              </a:defRPr>
            </a:pPr>
            <a:endParaRPr/>
          </a:p>
        </p:txBody>
      </p:sp>
      <p:sp>
        <p:nvSpPr>
          <p:cNvPr id="1506" name="Shape 1506"/>
          <p:cNvSpPr/>
          <p:nvPr/>
        </p:nvSpPr>
        <p:spPr>
          <a:xfrm>
            <a:off x="4053113" y="4878392"/>
            <a:ext cx="252411" cy="3940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f</a:t>
            </a:r>
            <a:r>
              <a:rPr baseline="-25000"/>
              <a:t>2</a:t>
            </a:r>
          </a:p>
        </p:txBody>
      </p:sp>
      <p:sp>
        <p:nvSpPr>
          <p:cNvPr id="1507" name="Shape 1507"/>
          <p:cNvSpPr/>
          <p:nvPr/>
        </p:nvSpPr>
        <p:spPr>
          <a:xfrm>
            <a:off x="4208688" y="4811717"/>
            <a:ext cx="1" cy="76201"/>
          </a:xfrm>
          <a:prstGeom prst="line">
            <a:avLst/>
          </a:prstGeom>
          <a:ln>
            <a:solidFill/>
            <a:round/>
          </a:ln>
        </p:spPr>
        <p:txBody>
          <a:bodyPr lIns="0" tIns="0" rIns="0" bIns="0"/>
          <a:lstStyle/>
          <a:p>
            <a:pPr lvl="0" defTabSz="457200">
              <a:defRPr sz="1200">
                <a:latin typeface="+mn-lt"/>
                <a:ea typeface="+mn-ea"/>
                <a:cs typeface="+mn-cs"/>
                <a:sym typeface="Helvetica"/>
              </a:defRPr>
            </a:pPr>
            <a:endParaRPr/>
          </a:p>
        </p:txBody>
      </p:sp>
      <p:sp>
        <p:nvSpPr>
          <p:cNvPr id="1508" name="Shape 1508"/>
          <p:cNvSpPr/>
          <p:nvPr/>
        </p:nvSpPr>
        <p:spPr>
          <a:xfrm>
            <a:off x="7501163" y="5246697"/>
            <a:ext cx="1158254" cy="9709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f</a:t>
            </a:r>
            <a:r>
              <a:rPr baseline="-25000"/>
              <a:t>2</a:t>
            </a:r>
            <a:r>
              <a:t> = 2 f</a:t>
            </a:r>
            <a:r>
              <a:rPr baseline="-25000"/>
              <a:t>1</a:t>
            </a:r>
            <a:endParaRPr>
              <a:latin typeface="Times New Roman"/>
              <a:ea typeface="Times New Roman"/>
              <a:cs typeface="Times New Roman"/>
              <a:sym typeface="Times New Roman"/>
            </a:endParaRPr>
          </a:p>
          <a:p>
            <a:pPr lvl="0">
              <a:defRPr sz="1800"/>
            </a:pPr>
            <a:r>
              <a:t>	 </a:t>
            </a:r>
            <a:endParaRPr sz="2400">
              <a:latin typeface="Times New Roman"/>
              <a:ea typeface="Times New Roman"/>
              <a:cs typeface="Times New Roman"/>
              <a:sym typeface="Times New Roman"/>
            </a:endParaRPr>
          </a:p>
          <a:p>
            <a:pPr lvl="0">
              <a:defRPr sz="1800"/>
            </a:pPr>
            <a:r>
              <a:t>f</a:t>
            </a:r>
            <a:r>
              <a:rPr baseline="-25000"/>
              <a:t>1</a:t>
            </a:r>
            <a:r>
              <a:t> = M f</a:t>
            </a:r>
            <a:r>
              <a:rPr baseline="-25000"/>
              <a:t>r    </a:t>
            </a:r>
          </a:p>
        </p:txBody>
      </p:sp>
      <p:sp>
        <p:nvSpPr>
          <p:cNvPr id="1509" name="Shape 1509"/>
          <p:cNvSpPr/>
          <p:nvPr/>
        </p:nvSpPr>
        <p:spPr>
          <a:xfrm rot="452368">
            <a:off x="8764782" y="5329273"/>
            <a:ext cx="142403" cy="6864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lnSpcReduction="10000"/>
          </a:bodyPr>
          <a:lstStyle>
            <a:lvl1pPr defTabSz="804672">
              <a:defRPr sz="4752">
                <a:ln w="7376">
                  <a:solidFill/>
                </a:ln>
                <a:solidFill>
                  <a:srgbClr val="FF0000"/>
                </a:solidFill>
                <a:effectLst>
                  <a:outerShdw blurRad="11176" dist="47416" dir="2700000" rotWithShape="0">
                    <a:srgbClr val="9999FF">
                      <a:alpha val="80000"/>
                    </a:srgbClr>
                  </a:outerShdw>
                </a:effectLst>
                <a:latin typeface="Georgia"/>
                <a:ea typeface="Georgia"/>
                <a:cs typeface="Georgia"/>
                <a:sym typeface="Georgia"/>
              </a:defRPr>
            </a:lvl1pPr>
          </a:lstStyle>
          <a:p>
            <a:pPr lvl="0">
              <a:defRPr sz="1800">
                <a:ln w="9525">
                  <a:noFill/>
                </a:ln>
                <a:solidFill>
                  <a:srgbClr val="000000"/>
                </a:solidFill>
                <a:effectLst/>
              </a:defRPr>
            </a:pPr>
            <a:r>
              <a:rPr sz="4752">
                <a:ln w="7376">
                  <a:solidFill/>
                </a:ln>
                <a:solidFill>
                  <a:srgbClr val="FF0000"/>
                </a:solidFill>
                <a:effectLst>
                  <a:outerShdw blurRad="11176" dist="47416" dir="2700000" rotWithShape="0">
                    <a:srgbClr val="9999FF">
                      <a:alpha val="80000"/>
                    </a:srgbClr>
                  </a:outerShdw>
                </a:effectLst>
              </a:rPr>
              <a:t>!</a:t>
            </a:r>
          </a:p>
        </p:txBody>
      </p:sp>
      <p:grpSp>
        <p:nvGrpSpPr>
          <p:cNvPr id="1513" name="Group 1513"/>
          <p:cNvGrpSpPr/>
          <p:nvPr/>
        </p:nvGrpSpPr>
        <p:grpSpPr>
          <a:xfrm>
            <a:off x="3787905" y="5408520"/>
            <a:ext cx="860618" cy="860618"/>
            <a:chOff x="0" y="0"/>
            <a:chExt cx="860616" cy="860616"/>
          </a:xfrm>
        </p:grpSpPr>
        <p:sp>
          <p:nvSpPr>
            <p:cNvPr id="1510" name="Shape 1510"/>
            <p:cNvSpPr/>
            <p:nvPr/>
          </p:nvSpPr>
          <p:spPr>
            <a:xfrm rot="18698013">
              <a:off x="125508" y="125508"/>
              <a:ext cx="609601" cy="609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a:solidFill>
                <a:srgbClr val="000000"/>
              </a:solidFill>
              <a:prstDash val="solid"/>
              <a:round/>
            </a:ln>
            <a:effectLst/>
          </p:spPr>
          <p:txBody>
            <a:bodyPr wrap="square" lIns="0" tIns="0" rIns="0" bIns="0" numCol="1" anchor="ctr">
              <a:noAutofit/>
            </a:bodyPr>
            <a:lstStyle/>
            <a:p>
              <a:pPr lvl="0"/>
              <a:endParaRPr/>
            </a:p>
          </p:txBody>
        </p:sp>
        <p:sp>
          <p:nvSpPr>
            <p:cNvPr id="1511" name="Shape 1511"/>
            <p:cNvSpPr/>
            <p:nvPr/>
          </p:nvSpPr>
          <p:spPr>
            <a:xfrm>
              <a:off x="202711" y="228284"/>
              <a:ext cx="455621" cy="404998"/>
            </a:xfrm>
            <a:prstGeom prst="line">
              <a:avLst/>
            </a:prstGeom>
            <a:noFill/>
            <a:ln w="2857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12" name="Shape 1512"/>
            <p:cNvSpPr/>
            <p:nvPr/>
          </p:nvSpPr>
          <p:spPr>
            <a:xfrm flipV="1">
              <a:off x="227810" y="203552"/>
              <a:ext cx="406183" cy="454567"/>
            </a:xfrm>
            <a:prstGeom prst="line">
              <a:avLst/>
            </a:prstGeom>
            <a:noFill/>
            <a:ln w="2857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514" name="Shape 1514"/>
          <p:cNvSpPr/>
          <p:nvPr/>
        </p:nvSpPr>
        <p:spPr>
          <a:xfrm>
            <a:off x="2884714" y="5649917"/>
            <a:ext cx="479014" cy="382412"/>
          </a:xfrm>
          <a:prstGeom prst="rect">
            <a:avLst/>
          </a:prstGeom>
          <a:ln w="31750">
            <a:solidFill/>
            <a:miter/>
          </a:ln>
          <a:extLst>
            <a:ext uri="{C572A759-6A51-4108-AA02-DFA0A04FC94B}">
              <ma14:wrappingTextBoxFlag xmlns:ma14="http://schemas.microsoft.com/office/mac/drawingml/2011/main" xmlns="" val="1"/>
            </a:ext>
          </a:extLst>
        </p:spPr>
        <p:txBody>
          <a:bodyPr wrap="none" lIns="0" tIns="0" rIns="0" bIns="0">
            <a:spAutoFit/>
          </a:bodyPr>
          <a:lstStyle>
            <a:lvl1pPr>
              <a:defRPr sz="1800"/>
            </a:lvl1pPr>
          </a:lstStyle>
          <a:p>
            <a:pPr lvl="0"/>
            <a:r>
              <a:t>X 2</a:t>
            </a:r>
          </a:p>
        </p:txBody>
      </p:sp>
      <p:sp>
        <p:nvSpPr>
          <p:cNvPr id="1515" name="Shape 1515"/>
          <p:cNvSpPr/>
          <p:nvPr/>
        </p:nvSpPr>
        <p:spPr>
          <a:xfrm>
            <a:off x="2605314" y="5335592"/>
            <a:ext cx="1" cy="533401"/>
          </a:xfrm>
          <a:prstGeom prst="line">
            <a:avLst/>
          </a:prstGeom>
          <a:ln>
            <a:solidFill/>
            <a:round/>
          </a:ln>
        </p:spPr>
        <p:txBody>
          <a:bodyPr lIns="0" tIns="0" rIns="0" bIns="0"/>
          <a:lstStyle/>
          <a:p>
            <a:pPr lvl="0" defTabSz="457200">
              <a:defRPr sz="1200">
                <a:latin typeface="+mn-lt"/>
                <a:ea typeface="+mn-ea"/>
                <a:cs typeface="+mn-cs"/>
                <a:sym typeface="Helvetica"/>
              </a:defRPr>
            </a:pPr>
            <a:endParaRPr/>
          </a:p>
        </p:txBody>
      </p:sp>
      <p:sp>
        <p:nvSpPr>
          <p:cNvPr id="1516" name="Shape 1516"/>
          <p:cNvSpPr/>
          <p:nvPr/>
        </p:nvSpPr>
        <p:spPr>
          <a:xfrm>
            <a:off x="2605314" y="5868992"/>
            <a:ext cx="257176" cy="1"/>
          </a:xfrm>
          <a:prstGeom prst="line">
            <a:avLst/>
          </a:prstGeom>
          <a:ln>
            <a:solidFill/>
            <a:round/>
          </a:ln>
        </p:spPr>
        <p:txBody>
          <a:bodyPr lIns="0" tIns="0" rIns="0" bIns="0"/>
          <a:lstStyle/>
          <a:p>
            <a:pPr lvl="0" defTabSz="457200">
              <a:defRPr sz="1200">
                <a:latin typeface="+mn-lt"/>
                <a:ea typeface="+mn-ea"/>
                <a:cs typeface="+mn-cs"/>
                <a:sym typeface="Helvetica"/>
              </a:defRPr>
            </a:pPr>
            <a:endParaRPr/>
          </a:p>
        </p:txBody>
      </p:sp>
      <p:sp>
        <p:nvSpPr>
          <p:cNvPr id="1517" name="Shape 1517"/>
          <p:cNvSpPr/>
          <p:nvPr/>
        </p:nvSpPr>
        <p:spPr>
          <a:xfrm>
            <a:off x="3443513" y="5868992"/>
            <a:ext cx="457201" cy="1"/>
          </a:xfrm>
          <a:prstGeom prst="line">
            <a:avLst/>
          </a:prstGeom>
          <a:ln>
            <a:solidFill/>
            <a:round/>
          </a:ln>
        </p:spPr>
        <p:txBody>
          <a:bodyPr lIns="0" tIns="0" rIns="0" bIns="0"/>
          <a:lstStyle/>
          <a:p>
            <a:pPr lvl="0" defTabSz="457200">
              <a:defRPr sz="1200">
                <a:latin typeface="+mn-lt"/>
                <a:ea typeface="+mn-ea"/>
                <a:cs typeface="+mn-cs"/>
                <a:sym typeface="Helvetica"/>
              </a:defRPr>
            </a:pPr>
            <a:endParaRPr/>
          </a:p>
        </p:txBody>
      </p:sp>
      <p:sp>
        <p:nvSpPr>
          <p:cNvPr id="1518" name="Shape 1518"/>
          <p:cNvSpPr/>
          <p:nvPr/>
        </p:nvSpPr>
        <p:spPr>
          <a:xfrm>
            <a:off x="4206783" y="5259392"/>
            <a:ext cx="1" cy="266701"/>
          </a:xfrm>
          <a:prstGeom prst="line">
            <a:avLst/>
          </a:prstGeom>
          <a:ln>
            <a:solidFill/>
            <a:round/>
          </a:ln>
        </p:spPr>
        <p:txBody>
          <a:bodyPr lIns="0" tIns="0" rIns="0" bIns="0"/>
          <a:lstStyle/>
          <a:p>
            <a:pPr lvl="0" defTabSz="457200">
              <a:defRPr sz="1200">
                <a:latin typeface="+mn-lt"/>
                <a:ea typeface="+mn-ea"/>
                <a:cs typeface="+mn-cs"/>
                <a:sym typeface="Helvetica"/>
              </a:defRPr>
            </a:pPr>
            <a:endParaRPr/>
          </a:p>
        </p:txBody>
      </p:sp>
      <p:sp>
        <p:nvSpPr>
          <p:cNvPr id="1519" name="Shape 1519"/>
          <p:cNvSpPr/>
          <p:nvPr/>
        </p:nvSpPr>
        <p:spPr>
          <a:xfrm>
            <a:off x="4510313" y="5868992"/>
            <a:ext cx="257176" cy="1"/>
          </a:xfrm>
          <a:prstGeom prst="line">
            <a:avLst/>
          </a:prstGeom>
          <a:ln>
            <a:solidFill/>
            <a:round/>
          </a:ln>
        </p:spPr>
        <p:txBody>
          <a:bodyPr lIns="0" tIns="0" rIns="0" bIns="0"/>
          <a:lstStyle/>
          <a:p>
            <a:pPr lvl="0" defTabSz="457200">
              <a:defRPr sz="1200">
                <a:latin typeface="+mn-lt"/>
                <a:ea typeface="+mn-ea"/>
                <a:cs typeface="+mn-cs"/>
                <a:sym typeface="Helvetica"/>
              </a:defRPr>
            </a:pPr>
            <a:endParaRPr/>
          </a:p>
        </p:txBody>
      </p:sp>
      <p:sp>
        <p:nvSpPr>
          <p:cNvPr id="1520" name="Shape 1520"/>
          <p:cNvSpPr/>
          <p:nvPr/>
        </p:nvSpPr>
        <p:spPr>
          <a:xfrm>
            <a:off x="5729513" y="5183192"/>
            <a:ext cx="1477325" cy="92333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dirty="0"/>
              <a:t>feed back on </a:t>
            </a:r>
            <a:endParaRPr sz="2400" dirty="0">
              <a:latin typeface="Times New Roman"/>
              <a:ea typeface="Times New Roman"/>
              <a:cs typeface="Times New Roman"/>
              <a:sym typeface="Times New Roman"/>
            </a:endParaRPr>
          </a:p>
          <a:p>
            <a:pPr lvl="0">
              <a:defRPr sz="1800"/>
            </a:pPr>
            <a:r>
              <a:rPr dirty="0"/>
              <a:t>laser to make</a:t>
            </a:r>
            <a:endParaRPr sz="2400" dirty="0">
              <a:latin typeface="Times New Roman"/>
              <a:ea typeface="Times New Roman"/>
              <a:cs typeface="Times New Roman"/>
              <a:sym typeface="Times New Roman"/>
            </a:endParaRPr>
          </a:p>
          <a:p>
            <a:pPr lvl="0">
              <a:defRPr sz="1800"/>
            </a:pPr>
            <a:r>
              <a:rPr dirty="0" err="1"/>
              <a:t>f</a:t>
            </a:r>
            <a:r>
              <a:rPr baseline="-30000" dirty="0" err="1"/>
              <a:t>beat</a:t>
            </a:r>
            <a:r>
              <a:rPr dirty="0"/>
              <a:t> </a:t>
            </a:r>
            <a:r>
              <a:rPr lang="es-MX" dirty="0">
                <a:latin typeface="Symbol"/>
                <a:sym typeface="Symbol"/>
              </a:rPr>
              <a:t></a:t>
            </a:r>
            <a:r>
              <a:rPr dirty="0" smtClean="0"/>
              <a:t> </a:t>
            </a:r>
            <a:r>
              <a:rPr dirty="0"/>
              <a:t>0</a:t>
            </a:r>
          </a:p>
        </p:txBody>
      </p:sp>
      <p:sp>
        <p:nvSpPr>
          <p:cNvPr id="1521" name="Shape 1521"/>
          <p:cNvSpPr/>
          <p:nvPr/>
        </p:nvSpPr>
        <p:spPr>
          <a:xfrm>
            <a:off x="5653313" y="5183192"/>
            <a:ext cx="1600201" cy="990601"/>
          </a:xfrm>
          <a:prstGeom prst="rect">
            <a:avLst/>
          </a:prstGeom>
          <a:ln w="25400">
            <a:solidFill/>
          </a:ln>
        </p:spPr>
        <p:txBody>
          <a:bodyPr lIns="0" tIns="0" rIns="0" bIns="0" anchor="ctr"/>
          <a:lstStyle/>
          <a:p>
            <a:pPr lvl="0" algn="ctr">
              <a:defRPr>
                <a:solidFill>
                  <a:srgbClr val="FFFFFF"/>
                </a:solidFill>
              </a:defRPr>
            </a:pPr>
            <a:endParaRPr/>
          </a:p>
        </p:txBody>
      </p:sp>
      <p:sp>
        <p:nvSpPr>
          <p:cNvPr id="1522" name="Shape 1522"/>
          <p:cNvSpPr/>
          <p:nvPr/>
        </p:nvSpPr>
        <p:spPr>
          <a:xfrm>
            <a:off x="4815113" y="5640392"/>
            <a:ext cx="504282" cy="43619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a:t>f</a:t>
            </a:r>
            <a:r>
              <a:rPr sz="2000" baseline="-30000"/>
              <a:t>beat</a:t>
            </a:r>
          </a:p>
        </p:txBody>
      </p:sp>
      <p:sp>
        <p:nvSpPr>
          <p:cNvPr id="1523" name="Shape 1523"/>
          <p:cNvSpPr/>
          <p:nvPr/>
        </p:nvSpPr>
        <p:spPr>
          <a:xfrm>
            <a:off x="1272501" y="742664"/>
            <a:ext cx="2208001" cy="403806"/>
          </a:xfrm>
          <a:prstGeom prst="rect">
            <a:avLst/>
          </a:prstGeom>
          <a:ln w="28575">
            <a:solidFill/>
            <a:miter/>
          </a:ln>
          <a:extLst>
            <a:ext uri="{C572A759-6A51-4108-AA02-DFA0A04FC94B}">
              <ma14:wrappingTextBoxFlag xmlns:ma14="http://schemas.microsoft.com/office/mac/drawingml/2011/main" xmlns="" val="1"/>
            </a:ext>
          </a:extLst>
        </p:spPr>
        <p:txBody>
          <a:bodyPr wrap="none" lIns="0" tIns="0" rIns="0" bIns="0" anchor="ctr">
            <a:spAutoFit/>
          </a:bodyPr>
          <a:lstStyle>
            <a:lvl1pPr>
              <a:defRPr sz="2000"/>
            </a:lvl1pPr>
          </a:lstStyle>
          <a:p>
            <a:pPr lvl="0">
              <a:defRPr sz="1800"/>
            </a:pPr>
            <a:r>
              <a:rPr sz="2000"/>
              <a:t>Mode-locked laser</a:t>
            </a:r>
          </a:p>
        </p:txBody>
      </p:sp>
      <p:sp>
        <p:nvSpPr>
          <p:cNvPr id="1524" name="Shape 1524"/>
          <p:cNvSpPr/>
          <p:nvPr/>
        </p:nvSpPr>
        <p:spPr>
          <a:xfrm>
            <a:off x="3587077" y="855666"/>
            <a:ext cx="457201" cy="171451"/>
          </a:xfrm>
          <a:prstGeom prst="rightArrow">
            <a:avLst>
              <a:gd name="adj1" fmla="val 50000"/>
              <a:gd name="adj2" fmla="val 66667"/>
            </a:avLst>
          </a:prstGeom>
          <a:solidFill/>
          <a:ln>
            <a:solidFill/>
            <a:miter/>
          </a:ln>
        </p:spPr>
        <p:txBody>
          <a:bodyPr lIns="0" tIns="0" rIns="0" bIns="0" anchor="ctr"/>
          <a:lstStyle/>
          <a:p>
            <a:pPr lvl="0"/>
            <a:endParaRPr/>
          </a:p>
        </p:txBody>
      </p:sp>
      <p:sp>
        <p:nvSpPr>
          <p:cNvPr id="1525" name="Shape 1525"/>
          <p:cNvSpPr/>
          <p:nvPr/>
        </p:nvSpPr>
        <p:spPr>
          <a:xfrm>
            <a:off x="97960" y="6395154"/>
            <a:ext cx="2441822" cy="3506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T. Hänsch, J. Hall </a:t>
            </a:r>
            <a:r>
              <a:rPr i="1"/>
              <a:t>et al.</a:t>
            </a:r>
          </a:p>
        </p:txBody>
      </p:sp>
      <p:sp>
        <p:nvSpPr>
          <p:cNvPr id="1526" name="Shape 1526"/>
          <p:cNvSpPr/>
          <p:nvPr/>
        </p:nvSpPr>
        <p:spPr>
          <a:xfrm>
            <a:off x="4656161" y="192338"/>
            <a:ext cx="3936614" cy="465644"/>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Frequency counters, &gt; 2000</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528" name="Shape 1528"/>
          <p:cNvSpPr/>
          <p:nvPr/>
        </p:nvSpPr>
        <p:spPr>
          <a:xfrm>
            <a:off x="1171575" y="4929196"/>
            <a:ext cx="7572375" cy="12003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85750" lvl="0" indent="-285750">
              <a:buFont typeface="Arial" panose="020B0604020202020204" pitchFamily="34" charset="0"/>
              <a:buChar char="•"/>
              <a:defRPr sz="1800"/>
            </a:pPr>
            <a:r>
              <a:rPr dirty="0" smtClean="0"/>
              <a:t>trapping </a:t>
            </a:r>
            <a:r>
              <a:rPr lang="es-MX" dirty="0">
                <a:latin typeface="Symbol"/>
                <a:sym typeface="Symbol"/>
              </a:rPr>
              <a:t></a:t>
            </a:r>
            <a:r>
              <a:rPr dirty="0" smtClean="0"/>
              <a:t> </a:t>
            </a:r>
            <a:r>
              <a:rPr dirty="0"/>
              <a:t>first-order Doppler shift </a:t>
            </a:r>
            <a:r>
              <a:rPr lang="es-MX" dirty="0" smtClean="0">
                <a:sym typeface="Symbol" panose="05050102010706020507" pitchFamily="18" charset="2"/>
              </a:rPr>
              <a:t></a:t>
            </a:r>
            <a:r>
              <a:rPr dirty="0" smtClean="0"/>
              <a:t> </a:t>
            </a:r>
            <a:r>
              <a:rPr dirty="0"/>
              <a:t>0</a:t>
            </a:r>
            <a:endParaRPr sz="2400" dirty="0">
              <a:latin typeface="Times New Roman"/>
              <a:ea typeface="Times New Roman"/>
              <a:cs typeface="Times New Roman"/>
              <a:sym typeface="Times New Roman"/>
            </a:endParaRPr>
          </a:p>
          <a:p>
            <a:pPr marL="285750" lvl="0" indent="-285750">
              <a:buFont typeface="Arial" panose="020B0604020202020204" pitchFamily="34" charset="0"/>
              <a:buChar char="•"/>
              <a:defRPr sz="1800"/>
            </a:pPr>
            <a:r>
              <a:rPr dirty="0" smtClean="0"/>
              <a:t>laser </a:t>
            </a:r>
            <a:r>
              <a:rPr dirty="0"/>
              <a:t>cooling </a:t>
            </a:r>
            <a:r>
              <a:rPr lang="es-MX" dirty="0">
                <a:latin typeface="Symbol"/>
                <a:sym typeface="Symbol"/>
              </a:rPr>
              <a:t></a:t>
            </a:r>
            <a:r>
              <a:rPr dirty="0" smtClean="0"/>
              <a:t> </a:t>
            </a:r>
            <a:r>
              <a:rPr dirty="0"/>
              <a:t>time dilation small</a:t>
            </a:r>
            <a:endParaRPr dirty="0">
              <a:latin typeface="Times New Roman"/>
              <a:ea typeface="Times New Roman"/>
              <a:cs typeface="Times New Roman"/>
              <a:sym typeface="Times New Roman"/>
            </a:endParaRPr>
          </a:p>
          <a:p>
            <a:pPr marL="285750" lvl="0" indent="-285750">
              <a:buFont typeface="Arial" panose="020B0604020202020204" pitchFamily="34" charset="0"/>
              <a:buChar char="•"/>
              <a:defRPr sz="1800"/>
            </a:pPr>
            <a:r>
              <a:rPr dirty="0" smtClean="0"/>
              <a:t>trapping </a:t>
            </a:r>
            <a:r>
              <a:rPr dirty="0"/>
              <a:t>in high vacuum at 4 K</a:t>
            </a:r>
            <a:endParaRPr dirty="0">
              <a:latin typeface="Times New Roman"/>
              <a:ea typeface="Times New Roman"/>
              <a:cs typeface="Times New Roman"/>
              <a:sym typeface="Times New Roman"/>
            </a:endParaRPr>
          </a:p>
          <a:p>
            <a:pPr lvl="0">
              <a:defRPr sz="1800"/>
            </a:pPr>
            <a:r>
              <a:rPr dirty="0"/>
              <a:t>   </a:t>
            </a:r>
            <a:r>
              <a:rPr lang="es-MX" dirty="0">
                <a:latin typeface="Symbol"/>
                <a:sym typeface="Symbol"/>
              </a:rPr>
              <a:t> </a:t>
            </a:r>
            <a:r>
              <a:rPr lang="es-MX" dirty="0" smtClean="0">
                <a:latin typeface="Symbol"/>
                <a:sym typeface="Symbol"/>
              </a:rPr>
              <a:t> </a:t>
            </a:r>
            <a:r>
              <a:rPr lang="es-MX" dirty="0" smtClean="0">
                <a:latin typeface="Symbol"/>
                <a:sym typeface="Symbol" panose="05050102010706020507" pitchFamily="18" charset="2"/>
              </a:rPr>
              <a:t></a:t>
            </a:r>
            <a:r>
              <a:rPr dirty="0" smtClean="0"/>
              <a:t> </a:t>
            </a:r>
            <a:r>
              <a:rPr dirty="0"/>
              <a:t>small environmental perturbations (collisions, black body shifts, etc.)</a:t>
            </a:r>
          </a:p>
        </p:txBody>
      </p:sp>
      <p:sp>
        <p:nvSpPr>
          <p:cNvPr id="1529" name="Shape 1529"/>
          <p:cNvSpPr/>
          <p:nvPr/>
        </p:nvSpPr>
        <p:spPr>
          <a:xfrm>
            <a:off x="96007" y="159602"/>
            <a:ext cx="5955156" cy="738664"/>
          </a:xfrm>
          <a:prstGeom prst="rect">
            <a:avLst/>
          </a:prstGeom>
          <a:solidFill>
            <a:srgbClr val="DDDDDD"/>
          </a:solidFill>
          <a:ln w="28575">
            <a:solidFill>
              <a:srgbClr val="0000CC"/>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800" dirty="0"/>
              <a:t>Single </a:t>
            </a:r>
            <a:r>
              <a:rPr sz="2800" baseline="30000" dirty="0"/>
              <a:t>199</a:t>
            </a:r>
            <a:r>
              <a:rPr sz="2800" dirty="0"/>
              <a:t>Hg</a:t>
            </a:r>
            <a:r>
              <a:rPr sz="2800" baseline="30000" dirty="0"/>
              <a:t>+</a:t>
            </a:r>
            <a:r>
              <a:rPr sz="2800" dirty="0"/>
              <a:t> ions for (optical) clocks:</a:t>
            </a:r>
            <a:endParaRPr sz="2400" dirty="0">
              <a:latin typeface="Times New Roman"/>
              <a:ea typeface="Times New Roman"/>
              <a:cs typeface="Times New Roman"/>
              <a:sym typeface="Times New Roman"/>
            </a:endParaRPr>
          </a:p>
          <a:p>
            <a:pPr lvl="0">
              <a:defRPr sz="1800"/>
            </a:pPr>
            <a:r>
              <a:rPr sz="2000" dirty="0"/>
              <a:t>J. C. </a:t>
            </a:r>
            <a:r>
              <a:rPr sz="2000" dirty="0" err="1"/>
              <a:t>Bergquist</a:t>
            </a:r>
            <a:r>
              <a:rPr sz="2000" dirty="0"/>
              <a:t> et al., (NIST)1981 </a:t>
            </a:r>
            <a:r>
              <a:rPr lang="es-MX" sz="2000" dirty="0">
                <a:latin typeface="Symbol"/>
                <a:sym typeface="Symbol"/>
              </a:rPr>
              <a:t></a:t>
            </a:r>
            <a:endParaRPr sz="2000" dirty="0">
              <a:latin typeface="Symbol"/>
              <a:ea typeface="Symbol"/>
              <a:cs typeface="Symbol"/>
              <a:sym typeface="Symbol"/>
            </a:endParaRPr>
          </a:p>
        </p:txBody>
      </p:sp>
      <p:sp>
        <p:nvSpPr>
          <p:cNvPr id="1530" name="Shape 1530"/>
          <p:cNvSpPr/>
          <p:nvPr/>
        </p:nvSpPr>
        <p:spPr>
          <a:xfrm>
            <a:off x="1143000" y="6096000"/>
            <a:ext cx="6722351"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solidFill>
                  <a:srgbClr val="FF0000"/>
                </a:solidFill>
                <a:latin typeface="Symbol"/>
                <a:sym typeface="Symbol"/>
              </a:rPr>
              <a:t></a:t>
            </a:r>
            <a:r>
              <a:rPr dirty="0" smtClean="0"/>
              <a:t> </a:t>
            </a:r>
            <a:r>
              <a:rPr dirty="0"/>
              <a:t>first clock with systematic uncertainly (7x10</a:t>
            </a:r>
            <a:r>
              <a:rPr baseline="30000" dirty="0"/>
              <a:t>-17</a:t>
            </a:r>
            <a:r>
              <a:rPr dirty="0"/>
              <a:t>) below Cesium</a:t>
            </a:r>
            <a:endParaRPr dirty="0">
              <a:latin typeface="Times New Roman"/>
              <a:ea typeface="Times New Roman"/>
              <a:cs typeface="Times New Roman"/>
              <a:sym typeface="Times New Roman"/>
            </a:endParaRPr>
          </a:p>
          <a:p>
            <a:pPr lvl="0">
              <a:defRPr sz="1800"/>
            </a:pPr>
            <a:r>
              <a:rPr dirty="0"/>
              <a:t>	- W. H. </a:t>
            </a:r>
            <a:r>
              <a:rPr dirty="0" err="1"/>
              <a:t>Oskay</a:t>
            </a:r>
            <a:r>
              <a:rPr dirty="0"/>
              <a:t> et al., Phys. Rev. Lett. 97, 020801 (2006)</a:t>
            </a:r>
          </a:p>
        </p:txBody>
      </p:sp>
      <p:sp>
        <p:nvSpPr>
          <p:cNvPr id="1531" name="Shape 1531"/>
          <p:cNvSpPr/>
          <p:nvPr/>
        </p:nvSpPr>
        <p:spPr>
          <a:xfrm>
            <a:off x="6705600" y="3505200"/>
            <a:ext cx="1642775" cy="3752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vl1pPr>
          </a:lstStyle>
          <a:p>
            <a:pPr lvl="0">
              <a:defRPr sz="1800"/>
            </a:pPr>
            <a:r>
              <a:rPr sz="2000"/>
              <a:t>Jim Bergquist</a:t>
            </a:r>
          </a:p>
        </p:txBody>
      </p:sp>
      <p:pic>
        <p:nvPicPr>
          <p:cNvPr id="1532" name="image19.jpg"/>
          <p:cNvPicPr/>
          <p:nvPr/>
        </p:nvPicPr>
        <p:blipFill>
          <a:blip r:embed="rId2">
            <a:extLst/>
          </a:blip>
          <a:srcRect l="28391" t="7131" r="54022" b="55528"/>
          <a:stretch>
            <a:fillRect/>
          </a:stretch>
        </p:blipFill>
        <p:spPr>
          <a:xfrm>
            <a:off x="6504109" y="258796"/>
            <a:ext cx="2210938" cy="3117987"/>
          </a:xfrm>
          <a:prstGeom prst="rect">
            <a:avLst/>
          </a:prstGeom>
          <a:ln w="28575">
            <a:solidFill>
              <a:srgbClr val="0000CC"/>
            </a:solidFill>
          </a:ln>
        </p:spPr>
      </p:pic>
      <p:grpSp>
        <p:nvGrpSpPr>
          <p:cNvPr id="1556" name="Group 1556"/>
          <p:cNvGrpSpPr/>
          <p:nvPr/>
        </p:nvGrpSpPr>
        <p:grpSpPr>
          <a:xfrm>
            <a:off x="1038961" y="1850125"/>
            <a:ext cx="2880550" cy="2168776"/>
            <a:chOff x="0" y="0"/>
            <a:chExt cx="2880548" cy="2168775"/>
          </a:xfrm>
        </p:grpSpPr>
        <p:sp>
          <p:nvSpPr>
            <p:cNvPr id="1533" name="Shape 1533"/>
            <p:cNvSpPr/>
            <p:nvPr/>
          </p:nvSpPr>
          <p:spPr>
            <a:xfrm>
              <a:off x="1368919" y="1745284"/>
              <a:ext cx="603128" cy="423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S</a:t>
              </a:r>
              <a:r>
                <a:rPr sz="2000" baseline="-25000"/>
                <a:t>1/2</a:t>
              </a:r>
            </a:p>
          </p:txBody>
        </p:sp>
        <p:grpSp>
          <p:nvGrpSpPr>
            <p:cNvPr id="1537" name="Group 1537"/>
            <p:cNvGrpSpPr/>
            <p:nvPr/>
          </p:nvGrpSpPr>
          <p:grpSpPr>
            <a:xfrm>
              <a:off x="1234706" y="380999"/>
              <a:ext cx="1645843" cy="1533527"/>
              <a:chOff x="0" y="0"/>
              <a:chExt cx="1645842" cy="1533525"/>
            </a:xfrm>
          </p:grpSpPr>
          <p:sp>
            <p:nvSpPr>
              <p:cNvPr id="1534" name="Shape 1534"/>
              <p:cNvSpPr/>
              <p:nvPr/>
            </p:nvSpPr>
            <p:spPr>
              <a:xfrm>
                <a:off x="685800" y="238125"/>
                <a:ext cx="381000" cy="0"/>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35" name="Shape 1535"/>
              <p:cNvSpPr/>
              <p:nvPr/>
            </p:nvSpPr>
            <p:spPr>
              <a:xfrm flipV="1">
                <a:off x="0" y="238124"/>
                <a:ext cx="838201" cy="1295402"/>
              </a:xfrm>
              <a:prstGeom prst="line">
                <a:avLst/>
              </a:prstGeom>
              <a:noFill/>
              <a:ln w="38100" cap="flat">
                <a:solidFill>
                  <a:srgbClr val="CC99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36" name="Shape 1536"/>
              <p:cNvSpPr/>
              <p:nvPr/>
            </p:nvSpPr>
            <p:spPr>
              <a:xfrm>
                <a:off x="1028700" y="0"/>
                <a:ext cx="617143"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D</a:t>
                </a:r>
                <a:r>
                  <a:rPr sz="2000" baseline="-25000"/>
                  <a:t>5/2</a:t>
                </a:r>
              </a:p>
            </p:txBody>
          </p:sp>
        </p:grpSp>
        <p:sp>
          <p:nvSpPr>
            <p:cNvPr id="1538" name="Shape 1538"/>
            <p:cNvSpPr/>
            <p:nvPr/>
          </p:nvSpPr>
          <p:spPr>
            <a:xfrm>
              <a:off x="739405" y="0"/>
              <a:ext cx="603129"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P</a:t>
              </a:r>
              <a:r>
                <a:rPr sz="2000" baseline="-25000"/>
                <a:t>1/2</a:t>
              </a:r>
            </a:p>
          </p:txBody>
        </p:sp>
        <p:sp>
          <p:nvSpPr>
            <p:cNvPr id="1539" name="Shape 1539"/>
            <p:cNvSpPr/>
            <p:nvPr/>
          </p:nvSpPr>
          <p:spPr>
            <a:xfrm>
              <a:off x="369291" y="185057"/>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40" name="Shape 1540"/>
            <p:cNvSpPr/>
            <p:nvPr/>
          </p:nvSpPr>
          <p:spPr>
            <a:xfrm>
              <a:off x="978891" y="1937657"/>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41" name="Shape 1541"/>
            <p:cNvSpPr/>
            <p:nvPr/>
          </p:nvSpPr>
          <p:spPr>
            <a:xfrm flipH="1" flipV="1">
              <a:off x="559791" y="175532"/>
              <a:ext cx="666750" cy="1743076"/>
            </a:xfrm>
            <a:prstGeom prst="line">
              <a:avLst/>
            </a:prstGeom>
            <a:noFill/>
            <a:ln w="28575" cap="flat">
              <a:solidFill>
                <a:srgbClr val="0070C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1554" name="Group 1554"/>
            <p:cNvGrpSpPr/>
            <p:nvPr/>
          </p:nvGrpSpPr>
          <p:grpSpPr>
            <a:xfrm>
              <a:off x="385077" y="161054"/>
              <a:ext cx="794601" cy="1799562"/>
              <a:chOff x="0" y="0"/>
              <a:chExt cx="794599" cy="1799560"/>
            </a:xfrm>
          </p:grpSpPr>
          <p:sp>
            <p:nvSpPr>
              <p:cNvPr id="1542" name="Shape 1542"/>
              <p:cNvSpPr/>
              <p:nvPr/>
            </p:nvSpPr>
            <p:spPr>
              <a:xfrm rot="9539070">
                <a:off x="564127" y="1550900"/>
                <a:ext cx="197488" cy="220586"/>
              </a:xfrm>
              <a:prstGeom prst="triangle">
                <a:avLst/>
              </a:prstGeom>
              <a:solidFill>
                <a:srgbClr val="0070C0"/>
              </a:solidFill>
              <a:ln w="12700" cap="flat">
                <a:noFill/>
                <a:miter lim="400000"/>
              </a:ln>
              <a:effectLst/>
            </p:spPr>
            <p:txBody>
              <a:bodyPr wrap="square" lIns="0" tIns="0" rIns="0" bIns="0" numCol="1" anchor="ctr">
                <a:noAutofit/>
              </a:bodyPr>
              <a:lstStyle/>
              <a:p>
                <a:pPr lvl="0"/>
                <a:endParaRPr/>
              </a:p>
            </p:txBody>
          </p:sp>
          <p:grpSp>
            <p:nvGrpSpPr>
              <p:cNvPr id="1553" name="Group 1553"/>
              <p:cNvGrpSpPr/>
              <p:nvPr/>
            </p:nvGrpSpPr>
            <p:grpSpPr>
              <a:xfrm>
                <a:off x="-1" y="-1"/>
                <a:ext cx="622120" cy="1601004"/>
                <a:chOff x="0" y="0"/>
                <a:chExt cx="622118" cy="1601002"/>
              </a:xfrm>
            </p:grpSpPr>
            <p:sp>
              <p:nvSpPr>
                <p:cNvPr id="1543" name="Shape 1543"/>
                <p:cNvSpPr/>
                <p:nvPr/>
              </p:nvSpPr>
              <p:spPr>
                <a:xfrm rot="4139070">
                  <a:off x="116885" y="36075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44" name="Shape 1544"/>
                <p:cNvSpPr/>
                <p:nvPr/>
              </p:nvSpPr>
              <p:spPr>
                <a:xfrm rot="14939070">
                  <a:off x="102475" y="543516"/>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45" name="Shape 1545"/>
                <p:cNvSpPr/>
                <p:nvPr/>
              </p:nvSpPr>
              <p:spPr>
                <a:xfrm rot="4139070">
                  <a:off x="235545" y="669621"/>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46" name="Shape 1546"/>
                <p:cNvSpPr/>
                <p:nvPr/>
              </p:nvSpPr>
              <p:spPr>
                <a:xfrm rot="14939070">
                  <a:off x="221134" y="85238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47" name="Shape 1547"/>
                <p:cNvSpPr/>
                <p:nvPr/>
              </p:nvSpPr>
              <p:spPr>
                <a:xfrm rot="4139070">
                  <a:off x="354204" y="978490"/>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48" name="Shape 1548"/>
                <p:cNvSpPr/>
                <p:nvPr/>
              </p:nvSpPr>
              <p:spPr>
                <a:xfrm rot="14939070">
                  <a:off x="339794" y="1161254"/>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49" name="Shape 1549"/>
                <p:cNvSpPr/>
                <p:nvPr/>
              </p:nvSpPr>
              <p:spPr>
                <a:xfrm rot="4139070">
                  <a:off x="472864" y="1287359"/>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50" name="Shape 1550"/>
                <p:cNvSpPr/>
                <p:nvPr/>
              </p:nvSpPr>
              <p:spPr>
                <a:xfrm rot="14939070">
                  <a:off x="458453" y="147012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51" name="Shape 1551"/>
                <p:cNvSpPr/>
                <p:nvPr/>
              </p:nvSpPr>
              <p:spPr>
                <a:xfrm rot="4139070">
                  <a:off x="-1774" y="51884"/>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52" name="Shape 1552"/>
                <p:cNvSpPr/>
                <p:nvPr/>
              </p:nvSpPr>
              <p:spPr>
                <a:xfrm rot="14939070">
                  <a:off x="-16185" y="234647"/>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grpSp>
        </p:grpSp>
        <p:sp>
          <p:nvSpPr>
            <p:cNvPr id="1555" name="Shape 1555"/>
            <p:cNvSpPr/>
            <p:nvPr/>
          </p:nvSpPr>
          <p:spPr>
            <a:xfrm>
              <a:off x="0" y="1047069"/>
              <a:ext cx="612438" cy="437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a:t>Hg</a:t>
              </a:r>
              <a:r>
                <a:rPr sz="2400" baseline="30000"/>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0"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558" name="Shape 1558"/>
          <p:cNvSpPr/>
          <p:nvPr/>
        </p:nvSpPr>
        <p:spPr>
          <a:xfrm>
            <a:off x="1171575" y="4929196"/>
            <a:ext cx="7572375" cy="123023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sz="1800"/>
            </a:pPr>
            <a:r>
              <a:rPr>
                <a:latin typeface="Symbol"/>
                <a:ea typeface="Symbol"/>
                <a:cs typeface="Symbol"/>
                <a:sym typeface="Symbol"/>
              </a:rPr>
              <a:t>•</a:t>
            </a:r>
            <a:r>
              <a:t> trapping </a:t>
            </a:r>
            <a:r>
              <a:rPr>
                <a:latin typeface="Symbol"/>
                <a:ea typeface="Symbol"/>
                <a:cs typeface="Symbol"/>
                <a:sym typeface="Symbol"/>
              </a:rPr>
              <a:t>⇒</a:t>
            </a:r>
            <a:r>
              <a:t> first-order Doppler shift </a:t>
            </a:r>
            <a:r>
              <a:rPr>
                <a:latin typeface="Symbol"/>
                <a:ea typeface="Symbol"/>
                <a:cs typeface="Symbol"/>
                <a:sym typeface="Symbol"/>
              </a:rPr>
              <a:t>→</a:t>
            </a:r>
            <a:r>
              <a:t> 0</a:t>
            </a:r>
            <a:endParaRPr sz="2400">
              <a:latin typeface="Times New Roman"/>
              <a:ea typeface="Times New Roman"/>
              <a:cs typeface="Times New Roman"/>
              <a:sym typeface="Times New Roman"/>
            </a:endParaRPr>
          </a:p>
          <a:p>
            <a:pPr lvl="0">
              <a:defRPr sz="1800"/>
            </a:pPr>
            <a:r>
              <a:rPr>
                <a:latin typeface="Symbol"/>
                <a:ea typeface="Symbol"/>
                <a:cs typeface="Symbol"/>
                <a:sym typeface="Symbol"/>
              </a:rPr>
              <a:t>•</a:t>
            </a:r>
            <a:r>
              <a:t> laser cooling </a:t>
            </a:r>
            <a:r>
              <a:rPr>
                <a:latin typeface="Symbol"/>
                <a:ea typeface="Symbol"/>
                <a:cs typeface="Symbol"/>
                <a:sym typeface="Symbol"/>
              </a:rPr>
              <a:t>⇒</a:t>
            </a:r>
            <a:r>
              <a:t> time dilation small</a:t>
            </a:r>
            <a:endParaRPr>
              <a:latin typeface="Times New Roman"/>
              <a:ea typeface="Times New Roman"/>
              <a:cs typeface="Times New Roman"/>
              <a:sym typeface="Times New Roman"/>
            </a:endParaRPr>
          </a:p>
          <a:p>
            <a:pPr lvl="0">
              <a:defRPr sz="1800"/>
            </a:pPr>
            <a:r>
              <a:rPr>
                <a:latin typeface="Symbol"/>
                <a:ea typeface="Symbol"/>
                <a:cs typeface="Symbol"/>
                <a:sym typeface="Symbol"/>
              </a:rPr>
              <a:t>•</a:t>
            </a:r>
            <a:r>
              <a:t> trapping in high vacuum at 4 K</a:t>
            </a:r>
            <a:endParaRPr>
              <a:latin typeface="Times New Roman"/>
              <a:ea typeface="Times New Roman"/>
              <a:cs typeface="Times New Roman"/>
              <a:sym typeface="Times New Roman"/>
            </a:endParaRPr>
          </a:p>
          <a:p>
            <a:pPr lvl="0">
              <a:defRPr sz="1800"/>
            </a:pPr>
            <a:r>
              <a:t>   </a:t>
            </a:r>
            <a:r>
              <a:rPr>
                <a:latin typeface="Symbol"/>
                <a:ea typeface="Symbol"/>
                <a:cs typeface="Symbol"/>
                <a:sym typeface="Symbol"/>
              </a:rPr>
              <a:t>⇒</a:t>
            </a:r>
            <a:r>
              <a:t> environmental perturbations (collisions, black body shifts, etc.) small</a:t>
            </a:r>
          </a:p>
        </p:txBody>
      </p:sp>
      <p:sp>
        <p:nvSpPr>
          <p:cNvPr id="1559" name="Shape 1559"/>
          <p:cNvSpPr/>
          <p:nvPr/>
        </p:nvSpPr>
        <p:spPr>
          <a:xfrm>
            <a:off x="6705600" y="3505200"/>
            <a:ext cx="1642775" cy="3752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vl1pPr>
          </a:lstStyle>
          <a:p>
            <a:pPr lvl="0">
              <a:defRPr sz="1800"/>
            </a:pPr>
            <a:r>
              <a:rPr sz="2000"/>
              <a:t>Jim Bergquist</a:t>
            </a:r>
          </a:p>
        </p:txBody>
      </p:sp>
      <p:pic>
        <p:nvPicPr>
          <p:cNvPr id="1560" name="image19.jpg"/>
          <p:cNvPicPr/>
          <p:nvPr/>
        </p:nvPicPr>
        <p:blipFill>
          <a:blip r:embed="rId2">
            <a:extLst/>
          </a:blip>
          <a:srcRect l="28391" t="7131" r="54022" b="55528"/>
          <a:stretch>
            <a:fillRect/>
          </a:stretch>
        </p:blipFill>
        <p:spPr>
          <a:xfrm>
            <a:off x="6504109" y="258796"/>
            <a:ext cx="2210938" cy="3117987"/>
          </a:xfrm>
          <a:prstGeom prst="rect">
            <a:avLst/>
          </a:prstGeom>
          <a:ln w="28575">
            <a:solidFill>
              <a:srgbClr val="0000CC"/>
            </a:solidFill>
          </a:ln>
        </p:spPr>
      </p:pic>
      <p:sp>
        <p:nvSpPr>
          <p:cNvPr id="1561" name="Shape 1561"/>
          <p:cNvSpPr/>
          <p:nvPr/>
        </p:nvSpPr>
        <p:spPr>
          <a:xfrm>
            <a:off x="1143000" y="6096000"/>
            <a:ext cx="6643016" cy="63723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a:solidFill>
                  <a:srgbClr val="FF0000"/>
                </a:solidFill>
                <a:latin typeface="Symbol"/>
                <a:ea typeface="Symbol"/>
                <a:cs typeface="Symbol"/>
                <a:sym typeface="Symbol"/>
              </a:rPr>
              <a:t>⇒</a:t>
            </a:r>
            <a:r>
              <a:t> first clock with systematic uncertainly (7x10</a:t>
            </a:r>
            <a:r>
              <a:rPr baseline="30000"/>
              <a:t>-17</a:t>
            </a:r>
            <a:r>
              <a:t>) below Cesium</a:t>
            </a:r>
            <a:endParaRPr>
              <a:latin typeface="Times New Roman"/>
              <a:ea typeface="Times New Roman"/>
              <a:cs typeface="Times New Roman"/>
              <a:sym typeface="Times New Roman"/>
            </a:endParaRPr>
          </a:p>
          <a:p>
            <a:pPr lvl="0">
              <a:defRPr sz="1800"/>
            </a:pPr>
            <a:r>
              <a:t>	- W. H. Oskay et al., Phys. Rev. Lett. 97, 020801 (2006)</a:t>
            </a:r>
          </a:p>
        </p:txBody>
      </p:sp>
      <p:grpSp>
        <p:nvGrpSpPr>
          <p:cNvPr id="1585" name="Group 1585"/>
          <p:cNvGrpSpPr/>
          <p:nvPr/>
        </p:nvGrpSpPr>
        <p:grpSpPr>
          <a:xfrm>
            <a:off x="1038961" y="1850125"/>
            <a:ext cx="2880550" cy="2168776"/>
            <a:chOff x="0" y="0"/>
            <a:chExt cx="2880548" cy="2168775"/>
          </a:xfrm>
        </p:grpSpPr>
        <p:sp>
          <p:nvSpPr>
            <p:cNvPr id="1562" name="Shape 1562"/>
            <p:cNvSpPr/>
            <p:nvPr/>
          </p:nvSpPr>
          <p:spPr>
            <a:xfrm>
              <a:off x="1368919" y="1745284"/>
              <a:ext cx="603128" cy="423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S</a:t>
              </a:r>
              <a:r>
                <a:rPr sz="2000" baseline="-25000"/>
                <a:t>1/2</a:t>
              </a:r>
            </a:p>
          </p:txBody>
        </p:sp>
        <p:grpSp>
          <p:nvGrpSpPr>
            <p:cNvPr id="1566" name="Group 1566"/>
            <p:cNvGrpSpPr/>
            <p:nvPr/>
          </p:nvGrpSpPr>
          <p:grpSpPr>
            <a:xfrm>
              <a:off x="1234706" y="380999"/>
              <a:ext cx="1645843" cy="1533527"/>
              <a:chOff x="0" y="0"/>
              <a:chExt cx="1645842" cy="1533525"/>
            </a:xfrm>
          </p:grpSpPr>
          <p:sp>
            <p:nvSpPr>
              <p:cNvPr id="1563" name="Shape 1563"/>
              <p:cNvSpPr/>
              <p:nvPr/>
            </p:nvSpPr>
            <p:spPr>
              <a:xfrm>
                <a:off x="685800" y="238125"/>
                <a:ext cx="381000" cy="0"/>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64" name="Shape 1564"/>
              <p:cNvSpPr/>
              <p:nvPr/>
            </p:nvSpPr>
            <p:spPr>
              <a:xfrm flipV="1">
                <a:off x="0" y="238124"/>
                <a:ext cx="838201" cy="1295402"/>
              </a:xfrm>
              <a:prstGeom prst="line">
                <a:avLst/>
              </a:prstGeom>
              <a:noFill/>
              <a:ln w="38100" cap="flat">
                <a:solidFill>
                  <a:srgbClr val="CC99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65" name="Shape 1565"/>
              <p:cNvSpPr/>
              <p:nvPr/>
            </p:nvSpPr>
            <p:spPr>
              <a:xfrm>
                <a:off x="1028700" y="0"/>
                <a:ext cx="617143"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D</a:t>
                </a:r>
                <a:r>
                  <a:rPr sz="2000" baseline="-25000"/>
                  <a:t>5/2</a:t>
                </a:r>
              </a:p>
            </p:txBody>
          </p:sp>
        </p:grpSp>
        <p:sp>
          <p:nvSpPr>
            <p:cNvPr id="1567" name="Shape 1567"/>
            <p:cNvSpPr/>
            <p:nvPr/>
          </p:nvSpPr>
          <p:spPr>
            <a:xfrm>
              <a:off x="739405" y="0"/>
              <a:ext cx="603129" cy="423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baseline="30000"/>
                <a:t>2</a:t>
              </a:r>
              <a:r>
                <a:rPr sz="2000"/>
                <a:t>P</a:t>
              </a:r>
              <a:r>
                <a:rPr sz="2000" baseline="-25000"/>
                <a:t>1/2</a:t>
              </a:r>
            </a:p>
          </p:txBody>
        </p:sp>
        <p:sp>
          <p:nvSpPr>
            <p:cNvPr id="1568" name="Shape 1568"/>
            <p:cNvSpPr/>
            <p:nvPr/>
          </p:nvSpPr>
          <p:spPr>
            <a:xfrm>
              <a:off x="369291" y="185057"/>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69" name="Shape 1569"/>
            <p:cNvSpPr/>
            <p:nvPr/>
          </p:nvSpPr>
          <p:spPr>
            <a:xfrm>
              <a:off x="978891" y="1937657"/>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570" name="Shape 1570"/>
            <p:cNvSpPr/>
            <p:nvPr/>
          </p:nvSpPr>
          <p:spPr>
            <a:xfrm flipH="1" flipV="1">
              <a:off x="559791" y="175532"/>
              <a:ext cx="666750" cy="1743076"/>
            </a:xfrm>
            <a:prstGeom prst="line">
              <a:avLst/>
            </a:prstGeom>
            <a:noFill/>
            <a:ln w="28575" cap="flat">
              <a:solidFill>
                <a:srgbClr val="0070C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1583" name="Group 1583"/>
            <p:cNvGrpSpPr/>
            <p:nvPr/>
          </p:nvGrpSpPr>
          <p:grpSpPr>
            <a:xfrm>
              <a:off x="385077" y="161054"/>
              <a:ext cx="794601" cy="1799562"/>
              <a:chOff x="0" y="0"/>
              <a:chExt cx="794599" cy="1799560"/>
            </a:xfrm>
          </p:grpSpPr>
          <p:sp>
            <p:nvSpPr>
              <p:cNvPr id="1571" name="Shape 1571"/>
              <p:cNvSpPr/>
              <p:nvPr/>
            </p:nvSpPr>
            <p:spPr>
              <a:xfrm rot="9539070">
                <a:off x="564127" y="1550900"/>
                <a:ext cx="197488" cy="220586"/>
              </a:xfrm>
              <a:prstGeom prst="triangle">
                <a:avLst/>
              </a:prstGeom>
              <a:solidFill>
                <a:srgbClr val="0070C0"/>
              </a:solidFill>
              <a:ln w="12700" cap="flat">
                <a:noFill/>
                <a:miter lim="400000"/>
              </a:ln>
              <a:effectLst/>
            </p:spPr>
            <p:txBody>
              <a:bodyPr wrap="square" lIns="0" tIns="0" rIns="0" bIns="0" numCol="1" anchor="ctr">
                <a:noAutofit/>
              </a:bodyPr>
              <a:lstStyle/>
              <a:p>
                <a:pPr lvl="0"/>
                <a:endParaRPr/>
              </a:p>
            </p:txBody>
          </p:sp>
          <p:grpSp>
            <p:nvGrpSpPr>
              <p:cNvPr id="1582" name="Group 1582"/>
              <p:cNvGrpSpPr/>
              <p:nvPr/>
            </p:nvGrpSpPr>
            <p:grpSpPr>
              <a:xfrm>
                <a:off x="-1" y="-1"/>
                <a:ext cx="622120" cy="1601004"/>
                <a:chOff x="0" y="0"/>
                <a:chExt cx="622118" cy="1601002"/>
              </a:xfrm>
            </p:grpSpPr>
            <p:sp>
              <p:nvSpPr>
                <p:cNvPr id="1572" name="Shape 1572"/>
                <p:cNvSpPr/>
                <p:nvPr/>
              </p:nvSpPr>
              <p:spPr>
                <a:xfrm rot="4139070">
                  <a:off x="116885" y="36075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73" name="Shape 1573"/>
                <p:cNvSpPr/>
                <p:nvPr/>
              </p:nvSpPr>
              <p:spPr>
                <a:xfrm rot="14939070">
                  <a:off x="102475" y="543516"/>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74" name="Shape 1574"/>
                <p:cNvSpPr/>
                <p:nvPr/>
              </p:nvSpPr>
              <p:spPr>
                <a:xfrm rot="4139070">
                  <a:off x="235545" y="669621"/>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75" name="Shape 1575"/>
                <p:cNvSpPr/>
                <p:nvPr/>
              </p:nvSpPr>
              <p:spPr>
                <a:xfrm rot="14939070">
                  <a:off x="221134" y="85238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76" name="Shape 1576"/>
                <p:cNvSpPr/>
                <p:nvPr/>
              </p:nvSpPr>
              <p:spPr>
                <a:xfrm rot="4139070">
                  <a:off x="354204" y="978490"/>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77" name="Shape 1577"/>
                <p:cNvSpPr/>
                <p:nvPr/>
              </p:nvSpPr>
              <p:spPr>
                <a:xfrm rot="14939070">
                  <a:off x="339794" y="1161254"/>
                  <a:ext cx="165439"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78" name="Shape 1578"/>
                <p:cNvSpPr/>
                <p:nvPr/>
              </p:nvSpPr>
              <p:spPr>
                <a:xfrm rot="4139070">
                  <a:off x="472864" y="1287359"/>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79" name="Shape 1579"/>
                <p:cNvSpPr/>
                <p:nvPr/>
              </p:nvSpPr>
              <p:spPr>
                <a:xfrm rot="14939070">
                  <a:off x="458453" y="1470123"/>
                  <a:ext cx="165440" cy="7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80" name="Shape 1580"/>
                <p:cNvSpPr/>
                <p:nvPr/>
              </p:nvSpPr>
              <p:spPr>
                <a:xfrm rot="4139070">
                  <a:off x="-1774" y="51884"/>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sp>
              <p:nvSpPr>
                <p:cNvPr id="1581" name="Shape 1581"/>
                <p:cNvSpPr/>
                <p:nvPr/>
              </p:nvSpPr>
              <p:spPr>
                <a:xfrm rot="14939070">
                  <a:off x="-16185" y="234647"/>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70C0"/>
                  </a:solidFill>
                  <a:prstDash val="solid"/>
                  <a:round/>
                </a:ln>
                <a:effectLst/>
              </p:spPr>
              <p:txBody>
                <a:bodyPr wrap="square" lIns="0" tIns="0" rIns="0" bIns="0" numCol="1" anchor="t">
                  <a:noAutofit/>
                </a:bodyPr>
                <a:lstStyle/>
                <a:p>
                  <a:pPr lvl="0"/>
                  <a:endParaRPr/>
                </a:p>
              </p:txBody>
            </p:sp>
          </p:grpSp>
        </p:grpSp>
        <p:sp>
          <p:nvSpPr>
            <p:cNvPr id="1584" name="Shape 1584"/>
            <p:cNvSpPr/>
            <p:nvPr/>
          </p:nvSpPr>
          <p:spPr>
            <a:xfrm>
              <a:off x="0" y="1047069"/>
              <a:ext cx="612438" cy="437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a:t>Hg</a:t>
              </a:r>
              <a:r>
                <a:rPr sz="2400" baseline="30000"/>
                <a:t>+</a:t>
              </a:r>
            </a:p>
          </p:txBody>
        </p:sp>
      </p:grpSp>
      <p:sp>
        <p:nvSpPr>
          <p:cNvPr id="1586" name="Shape 1586"/>
          <p:cNvSpPr/>
          <p:nvPr/>
        </p:nvSpPr>
        <p:spPr>
          <a:xfrm>
            <a:off x="96007" y="159602"/>
            <a:ext cx="5955156" cy="738664"/>
          </a:xfrm>
          <a:prstGeom prst="rect">
            <a:avLst/>
          </a:prstGeom>
          <a:solidFill>
            <a:srgbClr val="DDDDDD"/>
          </a:solidFill>
          <a:ln w="28575">
            <a:solidFill>
              <a:srgbClr val="0000CC"/>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800" dirty="0"/>
              <a:t>Single </a:t>
            </a:r>
            <a:r>
              <a:rPr sz="2800" baseline="30000" dirty="0"/>
              <a:t>199</a:t>
            </a:r>
            <a:r>
              <a:rPr sz="2800" dirty="0"/>
              <a:t>Hg</a:t>
            </a:r>
            <a:r>
              <a:rPr sz="2800" baseline="30000" dirty="0"/>
              <a:t>+</a:t>
            </a:r>
            <a:r>
              <a:rPr sz="2800" dirty="0"/>
              <a:t> ions for (optical) clocks:</a:t>
            </a:r>
            <a:endParaRPr sz="2400" dirty="0">
              <a:latin typeface="Times New Roman"/>
              <a:ea typeface="Times New Roman"/>
              <a:cs typeface="Times New Roman"/>
              <a:sym typeface="Times New Roman"/>
            </a:endParaRPr>
          </a:p>
          <a:p>
            <a:pPr lvl="0">
              <a:defRPr sz="1800"/>
            </a:pPr>
            <a:r>
              <a:rPr sz="2000" dirty="0"/>
              <a:t>J. C. </a:t>
            </a:r>
            <a:r>
              <a:rPr sz="2000" dirty="0" err="1"/>
              <a:t>Bergquist</a:t>
            </a:r>
            <a:r>
              <a:rPr sz="2000" dirty="0"/>
              <a:t> et al., (NIST)1981 </a:t>
            </a:r>
            <a:r>
              <a:rPr lang="es-MX" sz="2000" dirty="0">
                <a:latin typeface="Symbol"/>
                <a:sym typeface="Symbol"/>
              </a:rPr>
              <a:t></a:t>
            </a:r>
            <a:endParaRPr sz="2000" dirty="0">
              <a:latin typeface="Symbol"/>
              <a:ea typeface="Symbol"/>
              <a:cs typeface="Symbol"/>
              <a:sym typeface="Symbol"/>
            </a:endParaRPr>
          </a:p>
        </p:txBody>
      </p:sp>
      <p:sp>
        <p:nvSpPr>
          <p:cNvPr id="1587" name="Shape 1587"/>
          <p:cNvSpPr/>
          <p:nvPr/>
        </p:nvSpPr>
        <p:spPr>
          <a:xfrm>
            <a:off x="154819" y="4929196"/>
            <a:ext cx="8763001" cy="1857807"/>
          </a:xfrm>
          <a:prstGeom prst="rect">
            <a:avLst/>
          </a:prstGeom>
          <a:solidFill>
            <a:srgbClr val="FFFFCC"/>
          </a:solidFill>
          <a:ln w="38100">
            <a:solidFill>
              <a:srgbClr val="0000FF"/>
            </a:solidFill>
          </a:ln>
          <a:extLst>
            <a:ext uri="{C572A759-6A51-4108-AA02-DFA0A04FC94B}">
              <ma14:wrappingTextBoxFlag xmlns:ma14="http://schemas.microsoft.com/office/mac/drawingml/2011/main" xmlns="" val="1"/>
            </a:ext>
          </a:extLst>
        </p:spPr>
        <p:txBody>
          <a:bodyPr lIns="0" tIns="0" rIns="0" bIns="0">
            <a:spAutoFit/>
          </a:bodyPr>
          <a:lstStyle/>
          <a:p>
            <a:pPr lvl="0">
              <a:defRPr sz="1800"/>
            </a:pPr>
            <a:r>
              <a:rPr sz="3600"/>
              <a:t>Plus several other ion species:</a:t>
            </a:r>
            <a:endParaRPr sz="2400">
              <a:latin typeface="Times New Roman"/>
              <a:ea typeface="Times New Roman"/>
              <a:cs typeface="Times New Roman"/>
              <a:sym typeface="Times New Roman"/>
            </a:endParaRPr>
          </a:p>
          <a:p>
            <a:pPr lvl="0">
              <a:defRPr sz="1800"/>
            </a:pPr>
            <a:r>
              <a:rPr sz="3600" baseline="30000"/>
              <a:t>88</a:t>
            </a:r>
            <a:r>
              <a:rPr sz="3600"/>
              <a:t>Sr</a:t>
            </a:r>
            <a:r>
              <a:rPr sz="3600" baseline="30000"/>
              <a:t>+</a:t>
            </a:r>
            <a:r>
              <a:rPr sz="3600"/>
              <a:t>, </a:t>
            </a:r>
            <a:r>
              <a:rPr sz="3600" baseline="30000"/>
              <a:t>171</a:t>
            </a:r>
            <a:r>
              <a:rPr sz="3600"/>
              <a:t>Yb</a:t>
            </a:r>
            <a:r>
              <a:rPr sz="3600" baseline="30000"/>
              <a:t>+</a:t>
            </a:r>
            <a:r>
              <a:rPr sz="3600"/>
              <a:t>, </a:t>
            </a:r>
            <a:r>
              <a:rPr sz="3600" baseline="30000"/>
              <a:t>27</a:t>
            </a:r>
            <a:r>
              <a:rPr sz="3600"/>
              <a:t>Al</a:t>
            </a:r>
            <a:r>
              <a:rPr sz="3600" baseline="30000"/>
              <a:t>+</a:t>
            </a:r>
            <a:r>
              <a:rPr sz="3600"/>
              <a:t>, </a:t>
            </a:r>
            <a:r>
              <a:rPr sz="3600" baseline="30000"/>
              <a:t>40</a:t>
            </a:r>
            <a:r>
              <a:rPr sz="3600"/>
              <a:t>Ca</a:t>
            </a:r>
            <a:r>
              <a:rPr sz="3600" baseline="30000"/>
              <a:t>+</a:t>
            </a:r>
            <a:r>
              <a:rPr sz="3600"/>
              <a:t>, </a:t>
            </a:r>
            <a:r>
              <a:rPr sz="3600" baseline="30000"/>
              <a:t>115</a:t>
            </a:r>
            <a:r>
              <a:rPr sz="3600"/>
              <a:t>In</a:t>
            </a:r>
            <a:r>
              <a:rPr sz="3600" baseline="30000"/>
              <a:t>+</a:t>
            </a:r>
            <a:endParaRPr sz="2400">
              <a:latin typeface="Times New Roman"/>
              <a:ea typeface="Times New Roman"/>
              <a:cs typeface="Times New Roman"/>
              <a:sym typeface="Times New Roman"/>
            </a:endParaRPr>
          </a:p>
          <a:p>
            <a:pPr lvl="0" algn="ctr">
              <a:defRPr sz="1800"/>
            </a:pPr>
            <a:endParaRPr baseline="30000">
              <a:latin typeface="Times New Roman"/>
              <a:ea typeface="Times New Roman"/>
              <a:cs typeface="Times New Roman"/>
              <a:sym typeface="Times New Roman"/>
            </a:endParaRPr>
          </a:p>
          <a:p>
            <a:pPr lvl="0" algn="ctr">
              <a:defRPr sz="1800"/>
            </a:pPr>
            <a:r>
              <a:rPr sz="2800"/>
              <a:t>see, e.g., A. Ludlow et al., arXiv:1407.3493</a:t>
            </a:r>
          </a:p>
        </p:txBody>
      </p:sp>
      <p:sp>
        <p:nvSpPr>
          <p:cNvPr id="1588" name="Shape 1588"/>
          <p:cNvSpPr/>
          <p:nvPr/>
        </p:nvSpPr>
        <p:spPr>
          <a:xfrm>
            <a:off x="6763921" y="4929196"/>
            <a:ext cx="1705010" cy="11507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3600" baseline="30000">
                <a:solidFill>
                  <a:srgbClr val="3333CC"/>
                </a:solidFill>
              </a:rPr>
              <a:t>229</a:t>
            </a:r>
            <a:r>
              <a:rPr sz="3600">
                <a:solidFill>
                  <a:srgbClr val="3333CC"/>
                </a:solidFill>
              </a:rPr>
              <a:t>Th</a:t>
            </a:r>
            <a:r>
              <a:rPr sz="3600" baseline="30000">
                <a:solidFill>
                  <a:srgbClr val="3333CC"/>
                </a:solidFill>
              </a:rPr>
              <a:t>3+</a:t>
            </a:r>
            <a:endParaRPr sz="3600">
              <a:solidFill>
                <a:srgbClr val="3333CC"/>
              </a:solidFill>
              <a:latin typeface="Times New Roman"/>
              <a:ea typeface="Times New Roman"/>
              <a:cs typeface="Times New Roman"/>
              <a:sym typeface="Times New Roman"/>
            </a:endParaRPr>
          </a:p>
          <a:p>
            <a:pPr lvl="0">
              <a:defRPr sz="1800"/>
            </a:pPr>
            <a:r>
              <a:rPr>
                <a:solidFill>
                  <a:srgbClr val="3333CC"/>
                </a:solidFill>
              </a:rPr>
              <a:t>(PTB, UCLA</a:t>
            </a:r>
            <a:endParaRPr sz="2400">
              <a:latin typeface="Times New Roman"/>
              <a:ea typeface="Times New Roman"/>
              <a:cs typeface="Times New Roman"/>
              <a:sym typeface="Times New Roman"/>
            </a:endParaRPr>
          </a:p>
          <a:p>
            <a:pPr lvl="0">
              <a:defRPr sz="1800"/>
            </a:pPr>
            <a:r>
              <a:rPr>
                <a:solidFill>
                  <a:srgbClr val="3333CC"/>
                </a:solidFill>
              </a:rPr>
              <a:t>Kuzmich group)</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590" name="Shape 1590"/>
          <p:cNvSpPr/>
          <p:nvPr/>
        </p:nvSpPr>
        <p:spPr>
          <a:xfrm>
            <a:off x="0" y="4465"/>
            <a:ext cx="7086731" cy="4370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a:defRPr sz="1800"/>
            </a:pPr>
            <a:r>
              <a:rPr sz="2400"/>
              <a:t>Al</a:t>
            </a:r>
            <a:r>
              <a:rPr sz="2400" baseline="30000"/>
              <a:t>+</a:t>
            </a:r>
            <a:r>
              <a:rPr sz="2400"/>
              <a:t> “quantum-logic clock” </a:t>
            </a:r>
            <a:r>
              <a:t>(T. Rosenband, D. Lebrandt et al.)</a:t>
            </a:r>
          </a:p>
        </p:txBody>
      </p:sp>
      <p:grpSp>
        <p:nvGrpSpPr>
          <p:cNvPr id="1602" name="Group 1602"/>
          <p:cNvGrpSpPr/>
          <p:nvPr/>
        </p:nvGrpSpPr>
        <p:grpSpPr>
          <a:xfrm>
            <a:off x="2127050" y="447785"/>
            <a:ext cx="1730375" cy="1094924"/>
            <a:chOff x="0" y="0"/>
            <a:chExt cx="1730374" cy="1094922"/>
          </a:xfrm>
        </p:grpSpPr>
        <p:grpSp>
          <p:nvGrpSpPr>
            <p:cNvPr id="1593" name="Group 1593"/>
            <p:cNvGrpSpPr/>
            <p:nvPr/>
          </p:nvGrpSpPr>
          <p:grpSpPr>
            <a:xfrm>
              <a:off x="0" y="180115"/>
              <a:ext cx="1730375" cy="914808"/>
              <a:chOff x="0" y="0"/>
              <a:chExt cx="1730374" cy="914807"/>
            </a:xfrm>
          </p:grpSpPr>
          <p:sp>
            <p:nvSpPr>
              <p:cNvPr id="1591" name="Shape 1591"/>
              <p:cNvSpPr/>
              <p:nvPr/>
            </p:nvSpPr>
            <p:spPr>
              <a:xfrm flipH="1">
                <a:off x="0" y="0"/>
                <a:ext cx="864346" cy="914808"/>
              </a:xfrm>
              <a:custGeom>
                <a:avLst/>
                <a:gdLst/>
                <a:ahLst/>
                <a:cxnLst>
                  <a:cxn ang="0">
                    <a:pos x="wd2" y="hd2"/>
                  </a:cxn>
                  <a:cxn ang="5400000">
                    <a:pos x="wd2" y="hd2"/>
                  </a:cxn>
                  <a:cxn ang="10800000">
                    <a:pos x="wd2" y="hd2"/>
                  </a:cxn>
                  <a:cxn ang="16200000">
                    <a:pos x="wd2" y="hd2"/>
                  </a:cxn>
                </a:cxnLst>
                <a:rect l="0" t="0" r="r" b="b"/>
                <a:pathLst>
                  <a:path w="21600" h="21552" extrusionOk="0">
                    <a:moveTo>
                      <a:pt x="21600" y="0"/>
                    </a:moveTo>
                    <a:cubicBezTo>
                      <a:pt x="21053" y="1054"/>
                      <a:pt x="19474" y="4346"/>
                      <a:pt x="18316" y="6325"/>
                    </a:cubicBezTo>
                    <a:cubicBezTo>
                      <a:pt x="17158" y="8304"/>
                      <a:pt x="15811" y="10327"/>
                      <a:pt x="14632" y="11897"/>
                    </a:cubicBezTo>
                    <a:cubicBezTo>
                      <a:pt x="13453" y="13468"/>
                      <a:pt x="12526" y="14543"/>
                      <a:pt x="11284" y="15748"/>
                    </a:cubicBezTo>
                    <a:cubicBezTo>
                      <a:pt x="10042" y="16953"/>
                      <a:pt x="8589" y="18265"/>
                      <a:pt x="7242" y="19147"/>
                    </a:cubicBezTo>
                    <a:cubicBezTo>
                      <a:pt x="5895" y="20029"/>
                      <a:pt x="4232" y="20610"/>
                      <a:pt x="3200" y="20998"/>
                    </a:cubicBezTo>
                    <a:cubicBezTo>
                      <a:pt x="2168" y="21385"/>
                      <a:pt x="1621" y="21428"/>
                      <a:pt x="1095" y="21514"/>
                    </a:cubicBezTo>
                    <a:cubicBezTo>
                      <a:pt x="568" y="21600"/>
                      <a:pt x="232" y="21514"/>
                      <a:pt x="0" y="21514"/>
                    </a:cubicBezTo>
                  </a:path>
                </a:pathLst>
              </a:custGeom>
              <a:noFill/>
              <a:ln w="9525" cap="flat">
                <a:solidFill>
                  <a:srgbClr val="000000"/>
                </a:solidFill>
                <a:prstDash val="solid"/>
                <a:round/>
              </a:ln>
              <a:effectLst/>
            </p:spPr>
            <p:txBody>
              <a:bodyPr wrap="square" lIns="0" tIns="0" rIns="0" bIns="0" numCol="1" anchor="t">
                <a:noAutofit/>
              </a:bodyPr>
              <a:lstStyle/>
              <a:p>
                <a:pPr lvl="0">
                  <a:defRPr sz="2000"/>
                </a:pPr>
                <a:endParaRPr/>
              </a:p>
            </p:txBody>
          </p:sp>
          <p:sp>
            <p:nvSpPr>
              <p:cNvPr id="1592" name="Shape 1592"/>
              <p:cNvSpPr/>
              <p:nvPr/>
            </p:nvSpPr>
            <p:spPr>
              <a:xfrm>
                <a:off x="866029" y="0"/>
                <a:ext cx="864346" cy="914808"/>
              </a:xfrm>
              <a:custGeom>
                <a:avLst/>
                <a:gdLst/>
                <a:ahLst/>
                <a:cxnLst>
                  <a:cxn ang="0">
                    <a:pos x="wd2" y="hd2"/>
                  </a:cxn>
                  <a:cxn ang="5400000">
                    <a:pos x="wd2" y="hd2"/>
                  </a:cxn>
                  <a:cxn ang="10800000">
                    <a:pos x="wd2" y="hd2"/>
                  </a:cxn>
                  <a:cxn ang="16200000">
                    <a:pos x="wd2" y="hd2"/>
                  </a:cxn>
                </a:cxnLst>
                <a:rect l="0" t="0" r="r" b="b"/>
                <a:pathLst>
                  <a:path w="21600" h="21552" extrusionOk="0">
                    <a:moveTo>
                      <a:pt x="21600" y="0"/>
                    </a:moveTo>
                    <a:cubicBezTo>
                      <a:pt x="21053" y="1054"/>
                      <a:pt x="19474" y="4346"/>
                      <a:pt x="18316" y="6325"/>
                    </a:cubicBezTo>
                    <a:cubicBezTo>
                      <a:pt x="17158" y="8304"/>
                      <a:pt x="15811" y="10327"/>
                      <a:pt x="14632" y="11897"/>
                    </a:cubicBezTo>
                    <a:cubicBezTo>
                      <a:pt x="13453" y="13468"/>
                      <a:pt x="12526" y="14543"/>
                      <a:pt x="11284" y="15748"/>
                    </a:cubicBezTo>
                    <a:cubicBezTo>
                      <a:pt x="10042" y="16953"/>
                      <a:pt x="8589" y="18265"/>
                      <a:pt x="7242" y="19147"/>
                    </a:cubicBezTo>
                    <a:cubicBezTo>
                      <a:pt x="5895" y="20029"/>
                      <a:pt x="4232" y="20610"/>
                      <a:pt x="3200" y="20998"/>
                    </a:cubicBezTo>
                    <a:cubicBezTo>
                      <a:pt x="2168" y="21385"/>
                      <a:pt x="1621" y="21428"/>
                      <a:pt x="1095" y="21514"/>
                    </a:cubicBezTo>
                    <a:cubicBezTo>
                      <a:pt x="568" y="21600"/>
                      <a:pt x="232" y="21514"/>
                      <a:pt x="0" y="21514"/>
                    </a:cubicBezTo>
                  </a:path>
                </a:pathLst>
              </a:custGeom>
              <a:noFill/>
              <a:ln w="9525" cap="flat">
                <a:solidFill>
                  <a:srgbClr val="000000"/>
                </a:solidFill>
                <a:prstDash val="solid"/>
                <a:round/>
              </a:ln>
              <a:effectLst/>
            </p:spPr>
            <p:txBody>
              <a:bodyPr wrap="square" lIns="0" tIns="0" rIns="0" bIns="0" numCol="1" anchor="t">
                <a:noAutofit/>
              </a:bodyPr>
              <a:lstStyle/>
              <a:p>
                <a:pPr lvl="0">
                  <a:defRPr sz="2000"/>
                </a:pPr>
                <a:endParaRPr/>
              </a:p>
            </p:txBody>
          </p:sp>
        </p:grpSp>
        <p:sp>
          <p:nvSpPr>
            <p:cNvPr id="1594" name="Shape 1594"/>
            <p:cNvSpPr/>
            <p:nvPr/>
          </p:nvSpPr>
          <p:spPr>
            <a:xfrm>
              <a:off x="576791" y="840537"/>
              <a:ext cx="173039" cy="1801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a:solidFill>
                <a:srgbClr val="3333CC"/>
              </a:solidFill>
              <a:prstDash val="solid"/>
              <a:round/>
            </a:ln>
            <a:effectLst/>
          </p:spPr>
          <p:txBody>
            <a:bodyPr wrap="square" lIns="0" tIns="0" rIns="0" bIns="0" numCol="1" anchor="ctr">
              <a:noAutofit/>
            </a:bodyPr>
            <a:lstStyle/>
            <a:p>
              <a:pPr lvl="0">
                <a:defRPr sz="2000"/>
              </a:pPr>
              <a:endParaRPr/>
            </a:p>
          </p:txBody>
        </p:sp>
        <p:sp>
          <p:nvSpPr>
            <p:cNvPr id="1595" name="Shape 1595"/>
            <p:cNvSpPr/>
            <p:nvPr/>
          </p:nvSpPr>
          <p:spPr>
            <a:xfrm>
              <a:off x="980545" y="840537"/>
              <a:ext cx="173039" cy="1801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a:solidFill>
                <a:srgbClr val="FF0000"/>
              </a:solidFill>
              <a:prstDash val="solid"/>
              <a:round/>
            </a:ln>
            <a:effectLst/>
          </p:spPr>
          <p:txBody>
            <a:bodyPr wrap="square" lIns="0" tIns="0" rIns="0" bIns="0" numCol="1" anchor="ctr">
              <a:noAutofit/>
            </a:bodyPr>
            <a:lstStyle/>
            <a:p>
              <a:pPr lvl="0">
                <a:defRPr sz="2000"/>
              </a:pPr>
              <a:endParaRPr/>
            </a:p>
          </p:txBody>
        </p:sp>
        <p:sp>
          <p:nvSpPr>
            <p:cNvPr id="1596" name="Shape 1596"/>
            <p:cNvSpPr/>
            <p:nvPr/>
          </p:nvSpPr>
          <p:spPr>
            <a:xfrm>
              <a:off x="749829" y="780499"/>
              <a:ext cx="230717" cy="600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9525" cap="flat">
              <a:solidFill>
                <a:srgbClr val="000000"/>
              </a:solidFill>
              <a:prstDash val="solid"/>
              <a:round/>
            </a:ln>
            <a:effectLst/>
          </p:spPr>
          <p:txBody>
            <a:bodyPr wrap="square" lIns="0" tIns="0" rIns="0" bIns="0" numCol="1" anchor="t">
              <a:noAutofit/>
            </a:bodyPr>
            <a:lstStyle/>
            <a:p>
              <a:pPr lvl="0">
                <a:defRPr sz="2000"/>
              </a:pPr>
              <a:endParaRPr/>
            </a:p>
          </p:txBody>
        </p:sp>
        <p:sp>
          <p:nvSpPr>
            <p:cNvPr id="1597" name="Shape 1597"/>
            <p:cNvSpPr/>
            <p:nvPr/>
          </p:nvSpPr>
          <p:spPr>
            <a:xfrm rot="10800000" flipH="1">
              <a:off x="749829" y="1009395"/>
              <a:ext cx="230717" cy="600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9525" cap="flat">
              <a:solidFill>
                <a:srgbClr val="000000"/>
              </a:solidFill>
              <a:prstDash val="solid"/>
              <a:round/>
            </a:ln>
            <a:effectLst/>
          </p:spPr>
          <p:txBody>
            <a:bodyPr wrap="square" lIns="0" tIns="0" rIns="0" bIns="0" numCol="1" anchor="t">
              <a:noAutofit/>
            </a:bodyPr>
            <a:lstStyle/>
            <a:p>
              <a:pPr lvl="0">
                <a:defRPr sz="2000"/>
              </a:pPr>
              <a:endParaRPr/>
            </a:p>
          </p:txBody>
        </p:sp>
        <p:sp>
          <p:nvSpPr>
            <p:cNvPr id="1598" name="Shape 1598"/>
            <p:cNvSpPr/>
            <p:nvPr/>
          </p:nvSpPr>
          <p:spPr>
            <a:xfrm rot="20643278">
              <a:off x="774300" y="939458"/>
              <a:ext cx="179046" cy="64486"/>
            </a:xfrm>
            <a:custGeom>
              <a:avLst/>
              <a:gdLst/>
              <a:ahLst/>
              <a:cxnLst>
                <a:cxn ang="0">
                  <a:pos x="wd2" y="hd2"/>
                </a:cxn>
                <a:cxn ang="5400000">
                  <a:pos x="wd2" y="hd2"/>
                </a:cxn>
                <a:cxn ang="10800000">
                  <a:pos x="wd2" y="hd2"/>
                </a:cxn>
                <a:cxn ang="16200000">
                  <a:pos x="wd2" y="hd2"/>
                </a:cxn>
              </a:cxnLst>
              <a:rect l="0" t="0" r="r" b="b"/>
              <a:pathLst>
                <a:path w="21600" h="19886" extrusionOk="0">
                  <a:moveTo>
                    <a:pt x="0" y="0"/>
                  </a:moveTo>
                  <a:cubicBezTo>
                    <a:pt x="3600" y="7714"/>
                    <a:pt x="7200" y="15429"/>
                    <a:pt x="10800" y="18514"/>
                  </a:cubicBezTo>
                  <a:cubicBezTo>
                    <a:pt x="14400" y="21600"/>
                    <a:pt x="19800" y="18514"/>
                    <a:pt x="21600" y="18514"/>
                  </a:cubicBezTo>
                </a:path>
              </a:pathLst>
            </a:custGeom>
            <a:noFill/>
            <a:ln w="9525" cap="flat">
              <a:solidFill>
                <a:srgbClr val="000000"/>
              </a:solidFill>
              <a:prstDash val="solid"/>
              <a:round/>
            </a:ln>
            <a:effectLst/>
          </p:spPr>
          <p:txBody>
            <a:bodyPr wrap="square" lIns="0" tIns="0" rIns="0" bIns="0" numCol="1" anchor="t">
              <a:noAutofit/>
            </a:bodyPr>
            <a:lstStyle/>
            <a:p>
              <a:pPr lvl="0">
                <a:defRPr sz="2000"/>
              </a:pPr>
              <a:endParaRPr/>
            </a:p>
          </p:txBody>
        </p:sp>
        <p:sp>
          <p:nvSpPr>
            <p:cNvPr id="1599" name="Shape 1599"/>
            <p:cNvSpPr/>
            <p:nvPr/>
          </p:nvSpPr>
          <p:spPr>
            <a:xfrm rot="9711818">
              <a:off x="772324" y="855965"/>
              <a:ext cx="179046" cy="64487"/>
            </a:xfrm>
            <a:custGeom>
              <a:avLst/>
              <a:gdLst/>
              <a:ahLst/>
              <a:cxnLst>
                <a:cxn ang="0">
                  <a:pos x="wd2" y="hd2"/>
                </a:cxn>
                <a:cxn ang="5400000">
                  <a:pos x="wd2" y="hd2"/>
                </a:cxn>
                <a:cxn ang="10800000">
                  <a:pos x="wd2" y="hd2"/>
                </a:cxn>
                <a:cxn ang="16200000">
                  <a:pos x="wd2" y="hd2"/>
                </a:cxn>
              </a:cxnLst>
              <a:rect l="0" t="0" r="r" b="b"/>
              <a:pathLst>
                <a:path w="21600" h="19886" extrusionOk="0">
                  <a:moveTo>
                    <a:pt x="0" y="0"/>
                  </a:moveTo>
                  <a:cubicBezTo>
                    <a:pt x="3600" y="7714"/>
                    <a:pt x="7200" y="15429"/>
                    <a:pt x="10800" y="18514"/>
                  </a:cubicBezTo>
                  <a:cubicBezTo>
                    <a:pt x="14400" y="21600"/>
                    <a:pt x="19800" y="18514"/>
                    <a:pt x="21600" y="18514"/>
                  </a:cubicBezTo>
                </a:path>
              </a:pathLst>
            </a:custGeom>
            <a:noFill/>
            <a:ln w="9525" cap="flat">
              <a:solidFill>
                <a:srgbClr val="000000"/>
              </a:solidFill>
              <a:prstDash val="solid"/>
              <a:round/>
            </a:ln>
            <a:effectLst/>
          </p:spPr>
          <p:txBody>
            <a:bodyPr wrap="square" lIns="0" tIns="0" rIns="0" bIns="0" numCol="1" anchor="t">
              <a:noAutofit/>
            </a:bodyPr>
            <a:lstStyle/>
            <a:p>
              <a:pPr lvl="0">
                <a:defRPr sz="2000"/>
              </a:pPr>
              <a:endParaRPr/>
            </a:p>
          </p:txBody>
        </p:sp>
        <p:sp>
          <p:nvSpPr>
            <p:cNvPr id="1600" name="Shape 1600"/>
            <p:cNvSpPr/>
            <p:nvPr/>
          </p:nvSpPr>
          <p:spPr>
            <a:xfrm>
              <a:off x="364786" y="0"/>
              <a:ext cx="1041659" cy="5419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gn="ctr">
                <a:defRPr sz="1800"/>
              </a:pPr>
              <a:r>
                <a:rPr sz="1600"/>
                <a:t>Coulomb</a:t>
              </a:r>
              <a:endParaRPr sz="2000"/>
            </a:p>
            <a:p>
              <a:pPr lvl="0" algn="ctr">
                <a:defRPr sz="1800"/>
              </a:pPr>
              <a:r>
                <a:rPr sz="1600"/>
                <a:t>interaction</a:t>
              </a:r>
            </a:p>
          </p:txBody>
        </p:sp>
        <p:sp>
          <p:nvSpPr>
            <p:cNvPr id="1601" name="Shape 1601"/>
            <p:cNvSpPr/>
            <p:nvPr/>
          </p:nvSpPr>
          <p:spPr>
            <a:xfrm flipH="1">
              <a:off x="922866" y="420268"/>
              <a:ext cx="115359" cy="300193"/>
            </a:xfrm>
            <a:prstGeom prst="line">
              <a:avLst/>
            </a:prstGeom>
            <a:noFill/>
            <a:ln w="9525"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grpSp>
        <p:nvGrpSpPr>
          <p:cNvPr id="1633" name="Group 1633"/>
          <p:cNvGrpSpPr/>
          <p:nvPr/>
        </p:nvGrpSpPr>
        <p:grpSpPr>
          <a:xfrm>
            <a:off x="4259757" y="1239030"/>
            <a:ext cx="1372679" cy="2964242"/>
            <a:chOff x="0" y="0"/>
            <a:chExt cx="1372677" cy="2964240"/>
          </a:xfrm>
        </p:grpSpPr>
        <p:sp>
          <p:nvSpPr>
            <p:cNvPr id="1603" name="Shape 1603"/>
            <p:cNvSpPr/>
            <p:nvPr/>
          </p:nvSpPr>
          <p:spPr>
            <a:xfrm>
              <a:off x="163810" y="256381"/>
              <a:ext cx="609601" cy="1"/>
            </a:xfrm>
            <a:prstGeom prst="line">
              <a:avLst/>
            </a:prstGeom>
            <a:noFill/>
            <a:ln w="2857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604" name="Shape 1604"/>
            <p:cNvSpPr/>
            <p:nvPr/>
          </p:nvSpPr>
          <p:spPr>
            <a:xfrm flipH="1" flipV="1">
              <a:off x="468610" y="256380"/>
              <a:ext cx="838201" cy="2663826"/>
            </a:xfrm>
            <a:prstGeom prst="line">
              <a:avLst/>
            </a:prstGeom>
            <a:noFill/>
            <a:ln w="9525"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1630" name="Group 1630"/>
            <p:cNvGrpSpPr/>
            <p:nvPr/>
          </p:nvGrpSpPr>
          <p:grpSpPr>
            <a:xfrm>
              <a:off x="168117" y="234571"/>
              <a:ext cx="998615" cy="2729670"/>
              <a:chOff x="0" y="0"/>
              <a:chExt cx="998614" cy="2729669"/>
            </a:xfrm>
          </p:grpSpPr>
          <p:sp>
            <p:nvSpPr>
              <p:cNvPr id="1605" name="Shape 1605"/>
              <p:cNvSpPr/>
              <p:nvPr/>
            </p:nvSpPr>
            <p:spPr>
              <a:xfrm rot="9692644">
                <a:off x="803392" y="2491998"/>
                <a:ext cx="165101" cy="217122"/>
              </a:xfrm>
              <a:prstGeom prst="triangle">
                <a:avLst/>
              </a:prstGeom>
              <a:solidFill>
                <a:srgbClr val="000000"/>
              </a:solidFill>
              <a:ln w="9525" cap="flat">
                <a:solidFill>
                  <a:srgbClr val="000000"/>
                </a:solidFill>
                <a:prstDash val="solid"/>
                <a:miter lim="800000"/>
              </a:ln>
              <a:effectLst/>
            </p:spPr>
            <p:txBody>
              <a:bodyPr wrap="square" lIns="0" tIns="0" rIns="0" bIns="0" numCol="1" anchor="ctr">
                <a:noAutofit/>
              </a:bodyPr>
              <a:lstStyle/>
              <a:p>
                <a:pPr lvl="0">
                  <a:defRPr sz="2000"/>
                </a:pPr>
                <a:endParaRPr/>
              </a:p>
            </p:txBody>
          </p:sp>
          <p:grpSp>
            <p:nvGrpSpPr>
              <p:cNvPr id="1608" name="Group 1608"/>
              <p:cNvGrpSpPr/>
              <p:nvPr/>
            </p:nvGrpSpPr>
            <p:grpSpPr>
              <a:xfrm>
                <a:off x="412411" y="1235724"/>
                <a:ext cx="156609" cy="361199"/>
                <a:chOff x="0" y="0"/>
                <a:chExt cx="156608" cy="361197"/>
              </a:xfrm>
            </p:grpSpPr>
            <p:sp>
              <p:nvSpPr>
                <p:cNvPr id="1606" name="Shape 1606"/>
                <p:cNvSpPr/>
                <p:nvPr/>
              </p:nvSpPr>
              <p:spPr>
                <a:xfrm rot="4292644">
                  <a:off x="10260" y="49024"/>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07" name="Shape 1607"/>
                <p:cNvSpPr/>
                <p:nvPr/>
              </p:nvSpPr>
              <p:spPr>
                <a:xfrm rot="15092644">
                  <a:off x="-16493" y="229623"/>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11" name="Group 1611"/>
              <p:cNvGrpSpPr/>
              <p:nvPr/>
            </p:nvGrpSpPr>
            <p:grpSpPr>
              <a:xfrm>
                <a:off x="515513" y="1544655"/>
                <a:ext cx="156610" cy="361199"/>
                <a:chOff x="0" y="0"/>
                <a:chExt cx="156608" cy="361197"/>
              </a:xfrm>
            </p:grpSpPr>
            <p:sp>
              <p:nvSpPr>
                <p:cNvPr id="1609" name="Shape 1609"/>
                <p:cNvSpPr/>
                <p:nvPr/>
              </p:nvSpPr>
              <p:spPr>
                <a:xfrm rot="4292644">
                  <a:off x="10260" y="49024"/>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10" name="Shape 1610"/>
                <p:cNvSpPr/>
                <p:nvPr/>
              </p:nvSpPr>
              <p:spPr>
                <a:xfrm rot="15092644">
                  <a:off x="-16493" y="229623"/>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14" name="Group 1614"/>
              <p:cNvGrpSpPr/>
              <p:nvPr/>
            </p:nvGrpSpPr>
            <p:grpSpPr>
              <a:xfrm>
                <a:off x="618616" y="1853586"/>
                <a:ext cx="156610" cy="361199"/>
                <a:chOff x="0" y="0"/>
                <a:chExt cx="156608" cy="361197"/>
              </a:xfrm>
            </p:grpSpPr>
            <p:sp>
              <p:nvSpPr>
                <p:cNvPr id="1612" name="Shape 1612"/>
                <p:cNvSpPr/>
                <p:nvPr/>
              </p:nvSpPr>
              <p:spPr>
                <a:xfrm rot="4292644">
                  <a:off x="10260" y="49024"/>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13" name="Shape 1613"/>
                <p:cNvSpPr/>
                <p:nvPr/>
              </p:nvSpPr>
              <p:spPr>
                <a:xfrm rot="15092644">
                  <a:off x="-16493" y="229623"/>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17" name="Group 1617"/>
              <p:cNvGrpSpPr/>
              <p:nvPr/>
            </p:nvGrpSpPr>
            <p:grpSpPr>
              <a:xfrm>
                <a:off x="721719" y="2162517"/>
                <a:ext cx="156609" cy="361199"/>
                <a:chOff x="0" y="0"/>
                <a:chExt cx="156608" cy="361197"/>
              </a:xfrm>
            </p:grpSpPr>
            <p:sp>
              <p:nvSpPr>
                <p:cNvPr id="1615" name="Shape 1615"/>
                <p:cNvSpPr/>
                <p:nvPr/>
              </p:nvSpPr>
              <p:spPr>
                <a:xfrm rot="4292644">
                  <a:off x="10260" y="49024"/>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16" name="Shape 1616"/>
                <p:cNvSpPr/>
                <p:nvPr/>
              </p:nvSpPr>
              <p:spPr>
                <a:xfrm rot="15092644">
                  <a:off x="-16493" y="229623"/>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20" name="Group 1620"/>
              <p:cNvGrpSpPr/>
              <p:nvPr/>
            </p:nvGrpSpPr>
            <p:grpSpPr>
              <a:xfrm>
                <a:off x="309308" y="926793"/>
                <a:ext cx="156609" cy="361198"/>
                <a:chOff x="0" y="0"/>
                <a:chExt cx="156608" cy="361197"/>
              </a:xfrm>
            </p:grpSpPr>
            <p:sp>
              <p:nvSpPr>
                <p:cNvPr id="1618" name="Shape 1618"/>
                <p:cNvSpPr/>
                <p:nvPr/>
              </p:nvSpPr>
              <p:spPr>
                <a:xfrm rot="4292644">
                  <a:off x="10260" y="49024"/>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19" name="Shape 1619"/>
                <p:cNvSpPr/>
                <p:nvPr/>
              </p:nvSpPr>
              <p:spPr>
                <a:xfrm rot="15092644">
                  <a:off x="-16493" y="229623"/>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23" name="Group 1623"/>
              <p:cNvGrpSpPr/>
              <p:nvPr/>
            </p:nvGrpSpPr>
            <p:grpSpPr>
              <a:xfrm>
                <a:off x="-1" y="0"/>
                <a:ext cx="156610" cy="361198"/>
                <a:chOff x="0" y="0"/>
                <a:chExt cx="156608" cy="361197"/>
              </a:xfrm>
            </p:grpSpPr>
            <p:sp>
              <p:nvSpPr>
                <p:cNvPr id="1621" name="Shape 1621"/>
                <p:cNvSpPr/>
                <p:nvPr/>
              </p:nvSpPr>
              <p:spPr>
                <a:xfrm rot="4292644">
                  <a:off x="10260" y="49024"/>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22" name="Shape 1622"/>
                <p:cNvSpPr/>
                <p:nvPr/>
              </p:nvSpPr>
              <p:spPr>
                <a:xfrm rot="15092644">
                  <a:off x="-16493" y="229623"/>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26" name="Group 1626"/>
              <p:cNvGrpSpPr/>
              <p:nvPr/>
            </p:nvGrpSpPr>
            <p:grpSpPr>
              <a:xfrm>
                <a:off x="103102" y="308931"/>
                <a:ext cx="156610" cy="361198"/>
                <a:chOff x="0" y="0"/>
                <a:chExt cx="156608" cy="361197"/>
              </a:xfrm>
            </p:grpSpPr>
            <p:sp>
              <p:nvSpPr>
                <p:cNvPr id="1624" name="Shape 1624"/>
                <p:cNvSpPr/>
                <p:nvPr/>
              </p:nvSpPr>
              <p:spPr>
                <a:xfrm rot="4292644">
                  <a:off x="10260" y="49024"/>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25" name="Shape 1625"/>
                <p:cNvSpPr/>
                <p:nvPr/>
              </p:nvSpPr>
              <p:spPr>
                <a:xfrm rot="15092644">
                  <a:off x="-16493" y="229623"/>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29" name="Group 1629"/>
              <p:cNvGrpSpPr/>
              <p:nvPr/>
            </p:nvGrpSpPr>
            <p:grpSpPr>
              <a:xfrm>
                <a:off x="206205" y="617862"/>
                <a:ext cx="156609" cy="361198"/>
                <a:chOff x="0" y="0"/>
                <a:chExt cx="156608" cy="361197"/>
              </a:xfrm>
            </p:grpSpPr>
            <p:sp>
              <p:nvSpPr>
                <p:cNvPr id="1627" name="Shape 1627"/>
                <p:cNvSpPr/>
                <p:nvPr/>
              </p:nvSpPr>
              <p:spPr>
                <a:xfrm rot="4292644">
                  <a:off x="10260" y="49024"/>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28" name="Shape 1628"/>
                <p:cNvSpPr/>
                <p:nvPr/>
              </p:nvSpPr>
              <p:spPr>
                <a:xfrm rot="15092644">
                  <a:off x="-16493" y="229623"/>
                  <a:ext cx="162842" cy="8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sp>
          <p:nvSpPr>
            <p:cNvPr id="1631" name="Shape 1631"/>
            <p:cNvSpPr/>
            <p:nvPr/>
          </p:nvSpPr>
          <p:spPr>
            <a:xfrm>
              <a:off x="819449" y="62705"/>
              <a:ext cx="553229" cy="394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baseline="30000"/>
                <a:t>2</a:t>
              </a:r>
              <a:r>
                <a:t>P</a:t>
              </a:r>
              <a:r>
                <a:rPr baseline="-25000"/>
                <a:t>3/2</a:t>
              </a:r>
            </a:p>
          </p:txBody>
        </p:sp>
        <p:pic>
          <p:nvPicPr>
            <p:cNvPr id="1632" name="image20.png" descr="TP_tmp"/>
            <p:cNvPicPr/>
            <p:nvPr/>
          </p:nvPicPr>
          <p:blipFill>
            <a:blip r:embed="rId2">
              <a:extLst/>
            </a:blip>
            <a:stretch>
              <a:fillRect/>
            </a:stretch>
          </p:blipFill>
          <p:spPr>
            <a:xfrm>
              <a:off x="0" y="0"/>
              <a:ext cx="840240" cy="171927"/>
            </a:xfrm>
            <a:prstGeom prst="rect">
              <a:avLst/>
            </a:prstGeom>
            <a:ln w="12700" cap="flat">
              <a:noFill/>
              <a:miter lim="400000"/>
            </a:ln>
            <a:effectLst/>
          </p:spPr>
        </p:pic>
      </p:grpSp>
      <p:grpSp>
        <p:nvGrpSpPr>
          <p:cNvPr id="1643" name="Group 1643"/>
          <p:cNvGrpSpPr/>
          <p:nvPr/>
        </p:nvGrpSpPr>
        <p:grpSpPr>
          <a:xfrm>
            <a:off x="4290597" y="2867012"/>
            <a:ext cx="4212039" cy="1447801"/>
            <a:chOff x="0" y="0"/>
            <a:chExt cx="4212038" cy="1447800"/>
          </a:xfrm>
        </p:grpSpPr>
        <p:sp>
          <p:nvSpPr>
            <p:cNvPr id="1634" name="Shape 1634"/>
            <p:cNvSpPr/>
            <p:nvPr/>
          </p:nvSpPr>
          <p:spPr>
            <a:xfrm>
              <a:off x="971171" y="228600"/>
              <a:ext cx="609601" cy="0"/>
            </a:xfrm>
            <a:prstGeom prst="line">
              <a:avLst/>
            </a:prstGeom>
            <a:noFill/>
            <a:ln w="28575"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635" name="Shape 1635"/>
            <p:cNvSpPr/>
            <p:nvPr/>
          </p:nvSpPr>
          <p:spPr>
            <a:xfrm>
              <a:off x="971171" y="1295400"/>
              <a:ext cx="609601" cy="0"/>
            </a:xfrm>
            <a:prstGeom prst="line">
              <a:avLst/>
            </a:prstGeom>
            <a:noFill/>
            <a:ln w="28575"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636" name="Shape 1636"/>
            <p:cNvSpPr/>
            <p:nvPr/>
          </p:nvSpPr>
          <p:spPr>
            <a:xfrm>
              <a:off x="3658809" y="533400"/>
              <a:ext cx="553230" cy="3940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baseline="30000"/>
                <a:t>2</a:t>
              </a:r>
              <a:r>
                <a:t>S</a:t>
              </a:r>
              <a:r>
                <a:rPr baseline="-25000"/>
                <a:t>1/2</a:t>
              </a:r>
            </a:p>
          </p:txBody>
        </p:sp>
        <p:sp>
          <p:nvSpPr>
            <p:cNvPr id="1637" name="Shape 1637"/>
            <p:cNvSpPr/>
            <p:nvPr/>
          </p:nvSpPr>
          <p:spPr>
            <a:xfrm>
              <a:off x="3409571" y="0"/>
              <a:ext cx="304801" cy="1447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rgbClr val="000000"/>
              </a:solidFill>
              <a:prstDash val="solid"/>
              <a:round/>
            </a:ln>
            <a:effectLst/>
          </p:spPr>
          <p:txBody>
            <a:bodyPr wrap="square" lIns="0" tIns="0" rIns="0" bIns="0" numCol="1" anchor="ctr">
              <a:noAutofit/>
            </a:bodyPr>
            <a:lstStyle/>
            <a:p>
              <a:pPr lvl="0">
                <a:defRPr sz="2000"/>
              </a:pPr>
              <a:endParaRPr/>
            </a:p>
          </p:txBody>
        </p:sp>
        <p:sp>
          <p:nvSpPr>
            <p:cNvPr id="1638" name="Shape 1638"/>
            <p:cNvSpPr/>
            <p:nvPr/>
          </p:nvSpPr>
          <p:spPr>
            <a:xfrm>
              <a:off x="2331659" y="76199"/>
              <a:ext cx="1197449" cy="322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1400"/>
                <a:t>(F=2, m</a:t>
              </a:r>
              <a:r>
                <a:rPr sz="1400" baseline="-25000"/>
                <a:t>F </a:t>
              </a:r>
              <a:r>
                <a:rPr sz="1400"/>
                <a:t>= -2)</a:t>
              </a:r>
            </a:p>
          </p:txBody>
        </p:sp>
        <p:sp>
          <p:nvSpPr>
            <p:cNvPr id="1639" name="Shape 1639"/>
            <p:cNvSpPr/>
            <p:nvPr/>
          </p:nvSpPr>
          <p:spPr>
            <a:xfrm>
              <a:off x="2266571" y="1066800"/>
              <a:ext cx="1197449" cy="3226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1400"/>
                <a:t>(F=3, m</a:t>
              </a:r>
              <a:r>
                <a:rPr sz="1400" baseline="-25000"/>
                <a:t>F </a:t>
              </a:r>
              <a:r>
                <a:rPr sz="1400"/>
                <a:t>= -3)</a:t>
              </a:r>
            </a:p>
          </p:txBody>
        </p:sp>
        <p:pic>
          <p:nvPicPr>
            <p:cNvPr id="1640" name="image21.png" descr="TP_tmp"/>
            <p:cNvPicPr/>
            <p:nvPr/>
          </p:nvPicPr>
          <p:blipFill>
            <a:blip r:embed="rId3">
              <a:extLst/>
            </a:blip>
            <a:stretch>
              <a:fillRect/>
            </a:stretch>
          </p:blipFill>
          <p:spPr>
            <a:xfrm>
              <a:off x="1589860" y="74612"/>
              <a:ext cx="761285" cy="321744"/>
            </a:xfrm>
            <a:prstGeom prst="rect">
              <a:avLst/>
            </a:prstGeom>
            <a:ln w="12700" cap="flat">
              <a:noFill/>
              <a:miter lim="400000"/>
            </a:ln>
            <a:effectLst/>
          </p:spPr>
        </p:pic>
        <p:pic>
          <p:nvPicPr>
            <p:cNvPr id="1641" name="image22.png" descr="TP_tmp"/>
            <p:cNvPicPr/>
            <p:nvPr/>
          </p:nvPicPr>
          <p:blipFill>
            <a:blip r:embed="rId4">
              <a:extLst/>
            </a:blip>
            <a:stretch>
              <a:fillRect/>
            </a:stretch>
          </p:blipFill>
          <p:spPr>
            <a:xfrm>
              <a:off x="1604148" y="1108075"/>
              <a:ext cx="761285" cy="321744"/>
            </a:xfrm>
            <a:prstGeom prst="rect">
              <a:avLst/>
            </a:prstGeom>
            <a:ln w="12700" cap="flat">
              <a:noFill/>
              <a:miter lim="400000"/>
            </a:ln>
            <a:effectLst/>
          </p:spPr>
        </p:pic>
        <p:sp>
          <p:nvSpPr>
            <p:cNvPr id="1642" name="Shape 1642"/>
            <p:cNvSpPr/>
            <p:nvPr/>
          </p:nvSpPr>
          <p:spPr>
            <a:xfrm>
              <a:off x="-1" y="609606"/>
              <a:ext cx="716795" cy="32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lvl="0" algn="ctr">
                <a:defRPr sz="1800"/>
              </a:pPr>
              <a:r>
                <a:rPr sz="2200" baseline="30000">
                  <a:solidFill>
                    <a:srgbClr val="FF3300"/>
                  </a:solidFill>
                </a:rPr>
                <a:t>25</a:t>
              </a:r>
              <a:r>
                <a:rPr sz="2200">
                  <a:solidFill>
                    <a:srgbClr val="FF3300"/>
                  </a:solidFill>
                </a:rPr>
                <a:t>Mg</a:t>
              </a:r>
              <a:r>
                <a:rPr sz="2200" baseline="30000">
                  <a:solidFill>
                    <a:srgbClr val="FF3300"/>
                  </a:solidFill>
                </a:rPr>
                <a:t>+</a:t>
              </a:r>
            </a:p>
          </p:txBody>
        </p:sp>
      </p:grpSp>
      <p:grpSp>
        <p:nvGrpSpPr>
          <p:cNvPr id="1652" name="Group 1652"/>
          <p:cNvGrpSpPr/>
          <p:nvPr/>
        </p:nvGrpSpPr>
        <p:grpSpPr>
          <a:xfrm>
            <a:off x="1832768" y="2105012"/>
            <a:ext cx="1787526" cy="2249884"/>
            <a:chOff x="0" y="0"/>
            <a:chExt cx="1787525" cy="2249883"/>
          </a:xfrm>
        </p:grpSpPr>
        <p:sp>
          <p:nvSpPr>
            <p:cNvPr id="1644" name="Shape 1644"/>
            <p:cNvSpPr/>
            <p:nvPr/>
          </p:nvSpPr>
          <p:spPr>
            <a:xfrm>
              <a:off x="881845" y="750182"/>
              <a:ext cx="369909" cy="3210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lvl="0" algn="ctr">
                <a:defRPr sz="1800"/>
              </a:pPr>
              <a:r>
                <a:rPr sz="2200">
                  <a:solidFill>
                    <a:srgbClr val="0066FF"/>
                  </a:solidFill>
                </a:rPr>
                <a:t>Al</a:t>
              </a:r>
              <a:r>
                <a:rPr sz="2200" baseline="30000">
                  <a:solidFill>
                    <a:srgbClr val="0066FF"/>
                  </a:solidFill>
                </a:rPr>
                <a:t>+</a:t>
              </a:r>
            </a:p>
          </p:txBody>
        </p:sp>
        <p:sp>
          <p:nvSpPr>
            <p:cNvPr id="1645" name="Shape 1645"/>
            <p:cNvSpPr/>
            <p:nvPr/>
          </p:nvSpPr>
          <p:spPr>
            <a:xfrm>
              <a:off x="457200" y="2057400"/>
              <a:ext cx="609600" cy="0"/>
            </a:xfrm>
            <a:prstGeom prst="line">
              <a:avLst/>
            </a:prstGeom>
            <a:noFill/>
            <a:ln w="28575" cap="flat">
              <a:solidFill>
                <a:srgbClr val="3333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646" name="Shape 1646"/>
            <p:cNvSpPr/>
            <p:nvPr/>
          </p:nvSpPr>
          <p:spPr>
            <a:xfrm>
              <a:off x="457200" y="228600"/>
              <a:ext cx="609600" cy="0"/>
            </a:xfrm>
            <a:prstGeom prst="line">
              <a:avLst/>
            </a:prstGeom>
            <a:noFill/>
            <a:ln w="28575" cap="flat">
              <a:solidFill>
                <a:srgbClr val="3333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pic>
          <p:nvPicPr>
            <p:cNvPr id="1647" name="image23.png" descr="TP_tmp"/>
            <p:cNvPicPr/>
            <p:nvPr/>
          </p:nvPicPr>
          <p:blipFill>
            <a:blip r:embed="rId5">
              <a:extLst/>
            </a:blip>
            <a:stretch>
              <a:fillRect/>
            </a:stretch>
          </p:blipFill>
          <p:spPr>
            <a:xfrm>
              <a:off x="1143000" y="0"/>
              <a:ext cx="644525" cy="322264"/>
            </a:xfrm>
            <a:prstGeom prst="rect">
              <a:avLst/>
            </a:prstGeom>
            <a:ln w="12700" cap="flat">
              <a:noFill/>
              <a:miter lim="400000"/>
            </a:ln>
            <a:effectLst/>
          </p:spPr>
        </p:pic>
        <p:pic>
          <p:nvPicPr>
            <p:cNvPr id="1648" name="image24.png" descr="TP_tmp"/>
            <p:cNvPicPr/>
            <p:nvPr/>
          </p:nvPicPr>
          <p:blipFill>
            <a:blip r:embed="rId6">
              <a:extLst/>
            </a:blip>
            <a:stretch>
              <a:fillRect/>
            </a:stretch>
          </p:blipFill>
          <p:spPr>
            <a:xfrm>
              <a:off x="1135062" y="1878013"/>
              <a:ext cx="644526" cy="322264"/>
            </a:xfrm>
            <a:prstGeom prst="rect">
              <a:avLst/>
            </a:prstGeom>
            <a:ln w="12700" cap="flat">
              <a:noFill/>
              <a:miter lim="400000"/>
            </a:ln>
            <a:effectLst/>
          </p:spPr>
        </p:pic>
        <p:pic>
          <p:nvPicPr>
            <p:cNvPr id="1649" name="image25.png" descr="TP_tmp"/>
            <p:cNvPicPr/>
            <p:nvPr/>
          </p:nvPicPr>
          <p:blipFill>
            <a:blip r:embed="rId7">
              <a:extLst/>
            </a:blip>
            <a:stretch>
              <a:fillRect/>
            </a:stretch>
          </p:blipFill>
          <p:spPr>
            <a:xfrm>
              <a:off x="393700" y="34925"/>
              <a:ext cx="684214" cy="130176"/>
            </a:xfrm>
            <a:prstGeom prst="rect">
              <a:avLst/>
            </a:prstGeom>
            <a:ln w="12700" cap="flat">
              <a:noFill/>
              <a:miter lim="400000"/>
            </a:ln>
            <a:effectLst/>
          </p:spPr>
        </p:pic>
        <p:sp>
          <p:nvSpPr>
            <p:cNvPr id="1650" name="Shape 1650"/>
            <p:cNvSpPr/>
            <p:nvPr/>
          </p:nvSpPr>
          <p:spPr>
            <a:xfrm>
              <a:off x="26987" y="1855788"/>
              <a:ext cx="426131" cy="3940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baseline="30000"/>
                <a:t>1</a:t>
              </a:r>
              <a:r>
                <a:t>S</a:t>
              </a:r>
              <a:r>
                <a:rPr baseline="-25000"/>
                <a:t>0</a:t>
              </a:r>
            </a:p>
          </p:txBody>
        </p:sp>
        <p:sp>
          <p:nvSpPr>
            <p:cNvPr id="1651" name="Shape 1651"/>
            <p:cNvSpPr/>
            <p:nvPr/>
          </p:nvSpPr>
          <p:spPr>
            <a:xfrm>
              <a:off x="0" y="0"/>
              <a:ext cx="426130" cy="3940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baseline="30000"/>
                <a:t>3</a:t>
              </a:r>
              <a:r>
                <a:t>P</a:t>
              </a:r>
              <a:r>
                <a:rPr baseline="-25000"/>
                <a:t>0</a:t>
              </a:r>
            </a:p>
          </p:txBody>
        </p:sp>
      </p:grpSp>
      <p:grpSp>
        <p:nvGrpSpPr>
          <p:cNvPr id="1682" name="Group 1682"/>
          <p:cNvGrpSpPr/>
          <p:nvPr/>
        </p:nvGrpSpPr>
        <p:grpSpPr>
          <a:xfrm>
            <a:off x="461168" y="885812"/>
            <a:ext cx="1981201" cy="3286684"/>
            <a:chOff x="0" y="0"/>
            <a:chExt cx="1981200" cy="3286683"/>
          </a:xfrm>
        </p:grpSpPr>
        <p:sp>
          <p:nvSpPr>
            <p:cNvPr id="1653" name="Shape 1653"/>
            <p:cNvSpPr/>
            <p:nvPr/>
          </p:nvSpPr>
          <p:spPr>
            <a:xfrm>
              <a:off x="533400" y="228600"/>
              <a:ext cx="609600" cy="1"/>
            </a:xfrm>
            <a:prstGeom prst="line">
              <a:avLst/>
            </a:prstGeom>
            <a:noFill/>
            <a:ln w="28575" cap="flat">
              <a:solidFill>
                <a:srgbClr val="3333FF"/>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654" name="Shape 1654"/>
            <p:cNvSpPr/>
            <p:nvPr/>
          </p:nvSpPr>
          <p:spPr>
            <a:xfrm flipH="1" flipV="1">
              <a:off x="1020763" y="233362"/>
              <a:ext cx="960437" cy="3040064"/>
            </a:xfrm>
            <a:prstGeom prst="line">
              <a:avLst/>
            </a:prstGeom>
            <a:noFill/>
            <a:ln w="9525"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1680" name="Group 1680"/>
            <p:cNvGrpSpPr/>
            <p:nvPr/>
          </p:nvGrpSpPr>
          <p:grpSpPr>
            <a:xfrm>
              <a:off x="833724" y="202641"/>
              <a:ext cx="1099279" cy="3084043"/>
              <a:chOff x="0" y="0"/>
              <a:chExt cx="1099277" cy="3084041"/>
            </a:xfrm>
          </p:grpSpPr>
          <p:sp>
            <p:nvSpPr>
              <p:cNvPr id="1655" name="Shape 1655"/>
              <p:cNvSpPr/>
              <p:nvPr/>
            </p:nvSpPr>
            <p:spPr>
              <a:xfrm rot="9692644">
                <a:off x="911828" y="2820064"/>
                <a:ext cx="152401" cy="246186"/>
              </a:xfrm>
              <a:prstGeom prst="triangle">
                <a:avLst/>
              </a:prstGeom>
              <a:solidFill>
                <a:srgbClr val="000000"/>
              </a:solidFill>
              <a:ln w="9525" cap="flat">
                <a:solidFill>
                  <a:srgbClr val="000000"/>
                </a:solidFill>
                <a:prstDash val="solid"/>
                <a:miter lim="800000"/>
              </a:ln>
              <a:effectLst/>
            </p:spPr>
            <p:txBody>
              <a:bodyPr wrap="square" lIns="0" tIns="0" rIns="0" bIns="0" numCol="1" anchor="ctr">
                <a:noAutofit/>
              </a:bodyPr>
              <a:lstStyle/>
              <a:p>
                <a:pPr lvl="0">
                  <a:defRPr sz="2000"/>
                </a:pPr>
                <a:endParaRPr/>
              </a:p>
            </p:txBody>
          </p:sp>
          <p:grpSp>
            <p:nvGrpSpPr>
              <p:cNvPr id="1658" name="Group 1658"/>
              <p:cNvGrpSpPr/>
              <p:nvPr/>
            </p:nvGrpSpPr>
            <p:grpSpPr>
              <a:xfrm>
                <a:off x="467615" y="1401136"/>
                <a:ext cx="144563" cy="398531"/>
                <a:chOff x="0" y="0"/>
                <a:chExt cx="144561" cy="398530"/>
              </a:xfrm>
            </p:grpSpPr>
            <p:sp>
              <p:nvSpPr>
                <p:cNvPr id="1656" name="Shape 1656"/>
                <p:cNvSpPr/>
                <p:nvPr/>
              </p:nvSpPr>
              <p:spPr>
                <a:xfrm rot="4292644">
                  <a:off x="-13124" y="61532"/>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57" name="Shape 1657"/>
                <p:cNvSpPr/>
                <p:nvPr/>
              </p:nvSpPr>
              <p:spPr>
                <a:xfrm rot="15092644">
                  <a:off x="-26953" y="260797"/>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61" name="Group 1661"/>
              <p:cNvGrpSpPr/>
              <p:nvPr/>
            </p:nvGrpSpPr>
            <p:grpSpPr>
              <a:xfrm>
                <a:off x="584519" y="1751420"/>
                <a:ext cx="144563" cy="398531"/>
                <a:chOff x="0" y="0"/>
                <a:chExt cx="144561" cy="398530"/>
              </a:xfrm>
            </p:grpSpPr>
            <p:sp>
              <p:nvSpPr>
                <p:cNvPr id="1659" name="Shape 1659"/>
                <p:cNvSpPr/>
                <p:nvPr/>
              </p:nvSpPr>
              <p:spPr>
                <a:xfrm rot="4292644">
                  <a:off x="-13124" y="61532"/>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60" name="Shape 1660"/>
                <p:cNvSpPr/>
                <p:nvPr/>
              </p:nvSpPr>
              <p:spPr>
                <a:xfrm rot="15092644">
                  <a:off x="-26953" y="260797"/>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64" name="Group 1664"/>
              <p:cNvGrpSpPr/>
              <p:nvPr/>
            </p:nvGrpSpPr>
            <p:grpSpPr>
              <a:xfrm>
                <a:off x="701423" y="2101704"/>
                <a:ext cx="144563" cy="398531"/>
                <a:chOff x="0" y="0"/>
                <a:chExt cx="144561" cy="398530"/>
              </a:xfrm>
            </p:grpSpPr>
            <p:sp>
              <p:nvSpPr>
                <p:cNvPr id="1662" name="Shape 1662"/>
                <p:cNvSpPr/>
                <p:nvPr/>
              </p:nvSpPr>
              <p:spPr>
                <a:xfrm rot="4292644">
                  <a:off x="-13124" y="61532"/>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63" name="Shape 1663"/>
                <p:cNvSpPr/>
                <p:nvPr/>
              </p:nvSpPr>
              <p:spPr>
                <a:xfrm rot="15092644">
                  <a:off x="-26953" y="260797"/>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67" name="Group 1667"/>
              <p:cNvGrpSpPr/>
              <p:nvPr/>
            </p:nvGrpSpPr>
            <p:grpSpPr>
              <a:xfrm>
                <a:off x="818327" y="2451988"/>
                <a:ext cx="144563" cy="398531"/>
                <a:chOff x="0" y="0"/>
                <a:chExt cx="144561" cy="398530"/>
              </a:xfrm>
            </p:grpSpPr>
            <p:sp>
              <p:nvSpPr>
                <p:cNvPr id="1665" name="Shape 1665"/>
                <p:cNvSpPr/>
                <p:nvPr/>
              </p:nvSpPr>
              <p:spPr>
                <a:xfrm rot="4292644">
                  <a:off x="-13124" y="61532"/>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66" name="Shape 1666"/>
                <p:cNvSpPr/>
                <p:nvPr/>
              </p:nvSpPr>
              <p:spPr>
                <a:xfrm rot="15092644">
                  <a:off x="-26953" y="260797"/>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70" name="Group 1670"/>
              <p:cNvGrpSpPr/>
              <p:nvPr/>
            </p:nvGrpSpPr>
            <p:grpSpPr>
              <a:xfrm>
                <a:off x="350711" y="1050852"/>
                <a:ext cx="144563" cy="398531"/>
                <a:chOff x="0" y="0"/>
                <a:chExt cx="144561" cy="398530"/>
              </a:xfrm>
            </p:grpSpPr>
            <p:sp>
              <p:nvSpPr>
                <p:cNvPr id="1668" name="Shape 1668"/>
                <p:cNvSpPr/>
                <p:nvPr/>
              </p:nvSpPr>
              <p:spPr>
                <a:xfrm rot="4292644">
                  <a:off x="-13124" y="61532"/>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69" name="Shape 1669"/>
                <p:cNvSpPr/>
                <p:nvPr/>
              </p:nvSpPr>
              <p:spPr>
                <a:xfrm rot="15092644">
                  <a:off x="-26953" y="260797"/>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73" name="Group 1673"/>
              <p:cNvGrpSpPr/>
              <p:nvPr/>
            </p:nvGrpSpPr>
            <p:grpSpPr>
              <a:xfrm>
                <a:off x="-1" y="0"/>
                <a:ext cx="144563" cy="398531"/>
                <a:chOff x="0" y="0"/>
                <a:chExt cx="144561" cy="398530"/>
              </a:xfrm>
            </p:grpSpPr>
            <p:sp>
              <p:nvSpPr>
                <p:cNvPr id="1671" name="Shape 1671"/>
                <p:cNvSpPr/>
                <p:nvPr/>
              </p:nvSpPr>
              <p:spPr>
                <a:xfrm rot="4292644">
                  <a:off x="-13124" y="61532"/>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72" name="Shape 1672"/>
                <p:cNvSpPr/>
                <p:nvPr/>
              </p:nvSpPr>
              <p:spPr>
                <a:xfrm rot="15092644">
                  <a:off x="-26953" y="260797"/>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76" name="Group 1676"/>
              <p:cNvGrpSpPr/>
              <p:nvPr/>
            </p:nvGrpSpPr>
            <p:grpSpPr>
              <a:xfrm>
                <a:off x="116903" y="350284"/>
                <a:ext cx="144563" cy="398531"/>
                <a:chOff x="0" y="0"/>
                <a:chExt cx="144561" cy="398530"/>
              </a:xfrm>
            </p:grpSpPr>
            <p:sp>
              <p:nvSpPr>
                <p:cNvPr id="1674" name="Shape 1674"/>
                <p:cNvSpPr/>
                <p:nvPr/>
              </p:nvSpPr>
              <p:spPr>
                <a:xfrm rot="4292644">
                  <a:off x="-13124" y="61532"/>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75" name="Shape 1675"/>
                <p:cNvSpPr/>
                <p:nvPr/>
              </p:nvSpPr>
              <p:spPr>
                <a:xfrm rot="15092644">
                  <a:off x="-26953" y="260797"/>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nvGrpSpPr>
              <p:cNvPr id="1679" name="Group 1679"/>
              <p:cNvGrpSpPr/>
              <p:nvPr/>
            </p:nvGrpSpPr>
            <p:grpSpPr>
              <a:xfrm>
                <a:off x="233807" y="700568"/>
                <a:ext cx="144563" cy="398531"/>
                <a:chOff x="0" y="0"/>
                <a:chExt cx="144561" cy="398530"/>
              </a:xfrm>
            </p:grpSpPr>
            <p:sp>
              <p:nvSpPr>
                <p:cNvPr id="1677" name="Shape 1677"/>
                <p:cNvSpPr/>
                <p:nvPr/>
              </p:nvSpPr>
              <p:spPr>
                <a:xfrm rot="4292644">
                  <a:off x="-13124" y="61532"/>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sp>
              <p:nvSpPr>
                <p:cNvPr id="1678" name="Shape 1678"/>
                <p:cNvSpPr/>
                <p:nvPr/>
              </p:nvSpPr>
              <p:spPr>
                <a:xfrm rot="15092644">
                  <a:off x="-26953" y="260797"/>
                  <a:ext cx="184639"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000000"/>
                  </a:solidFill>
                  <a:prstDash val="solid"/>
                  <a:round/>
                </a:ln>
                <a:effectLst/>
              </p:spPr>
              <p:txBody>
                <a:bodyPr wrap="square" lIns="0" tIns="0" rIns="0" bIns="0" numCol="1" anchor="t">
                  <a:noAutofit/>
                </a:bodyPr>
                <a:lstStyle/>
                <a:p>
                  <a:pPr lvl="0">
                    <a:defRPr sz="2000"/>
                  </a:pPr>
                  <a:endParaRPr/>
                </a:p>
              </p:txBody>
            </p:sp>
          </p:grpSp>
        </p:grpSp>
        <p:sp>
          <p:nvSpPr>
            <p:cNvPr id="1681" name="Shape 1681"/>
            <p:cNvSpPr/>
            <p:nvPr/>
          </p:nvSpPr>
          <p:spPr>
            <a:xfrm>
              <a:off x="0" y="0"/>
              <a:ext cx="426130" cy="3940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baseline="30000"/>
                <a:t>1</a:t>
              </a:r>
              <a:r>
                <a:t>P</a:t>
              </a:r>
              <a:r>
                <a:rPr baseline="-25000"/>
                <a:t>1</a:t>
              </a:r>
            </a:p>
          </p:txBody>
        </p:sp>
      </p:grpSp>
      <p:grpSp>
        <p:nvGrpSpPr>
          <p:cNvPr id="1687" name="Group 1687"/>
          <p:cNvGrpSpPr/>
          <p:nvPr/>
        </p:nvGrpSpPr>
        <p:grpSpPr>
          <a:xfrm>
            <a:off x="613569" y="2562211"/>
            <a:ext cx="1600201" cy="948154"/>
            <a:chOff x="0" y="-1"/>
            <a:chExt cx="1600200" cy="948153"/>
          </a:xfrm>
        </p:grpSpPr>
        <p:grpSp>
          <p:nvGrpSpPr>
            <p:cNvPr id="1685" name="Group 1685"/>
            <p:cNvGrpSpPr/>
            <p:nvPr/>
          </p:nvGrpSpPr>
          <p:grpSpPr>
            <a:xfrm>
              <a:off x="1066799" y="-1"/>
              <a:ext cx="533401" cy="533401"/>
              <a:chOff x="0" y="0"/>
              <a:chExt cx="533400" cy="533400"/>
            </a:xfrm>
          </p:grpSpPr>
          <p:sp>
            <p:nvSpPr>
              <p:cNvPr id="1683" name="Shape 1683"/>
              <p:cNvSpPr/>
              <p:nvPr/>
            </p:nvSpPr>
            <p:spPr>
              <a:xfrm>
                <a:off x="0" y="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76200" cap="flat">
                <a:solidFill>
                  <a:srgbClr val="FF0000"/>
                </a:solidFill>
                <a:prstDash val="solid"/>
                <a:round/>
              </a:ln>
              <a:effectLst/>
            </p:spPr>
            <p:txBody>
              <a:bodyPr wrap="square" lIns="0" tIns="0" rIns="0" bIns="0" numCol="1" anchor="ctr">
                <a:noAutofit/>
              </a:bodyPr>
              <a:lstStyle/>
              <a:p>
                <a:pPr lvl="0">
                  <a:defRPr sz="2000"/>
                </a:pPr>
                <a:endParaRPr/>
              </a:p>
            </p:txBody>
          </p:sp>
          <p:sp>
            <p:nvSpPr>
              <p:cNvPr id="1684" name="Shape 1684"/>
              <p:cNvSpPr/>
              <p:nvPr/>
            </p:nvSpPr>
            <p:spPr>
              <a:xfrm flipH="1">
                <a:off x="123824" y="66674"/>
                <a:ext cx="304802" cy="419102"/>
              </a:xfrm>
              <a:prstGeom prst="line">
                <a:avLst/>
              </a:prstGeom>
              <a:noFill/>
              <a:ln w="7620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686" name="Shape 1686"/>
            <p:cNvSpPr/>
            <p:nvPr/>
          </p:nvSpPr>
          <p:spPr>
            <a:xfrm>
              <a:off x="0" y="609600"/>
              <a:ext cx="1166342" cy="338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lang="es-MX" sz="1600" dirty="0">
                  <a:latin typeface="Symbol"/>
                  <a:sym typeface="Symbol"/>
                </a:rPr>
                <a:t></a:t>
              </a:r>
              <a:r>
                <a:rPr sz="1600" dirty="0" smtClean="0"/>
                <a:t> </a:t>
              </a:r>
              <a:r>
                <a:rPr sz="1600" dirty="0"/>
                <a:t>= 167 nm</a:t>
              </a:r>
            </a:p>
          </p:txBody>
        </p:sp>
      </p:grpSp>
      <p:sp>
        <p:nvSpPr>
          <p:cNvPr id="1688" name="Shape 1688"/>
          <p:cNvSpPr/>
          <p:nvPr/>
        </p:nvSpPr>
        <p:spPr>
          <a:xfrm>
            <a:off x="3432969" y="4391011"/>
            <a:ext cx="1905001" cy="381716"/>
          </a:xfrm>
          <a:custGeom>
            <a:avLst/>
            <a:gdLst/>
            <a:ahLst/>
            <a:cxnLst>
              <a:cxn ang="0">
                <a:pos x="wd2" y="hd2"/>
              </a:cxn>
              <a:cxn ang="5400000">
                <a:pos x="wd2" y="hd2"/>
              </a:cxn>
              <a:cxn ang="10800000">
                <a:pos x="wd2" y="hd2"/>
              </a:cxn>
              <a:cxn ang="16200000">
                <a:pos x="wd2" y="hd2"/>
              </a:cxn>
            </a:cxnLst>
            <a:rect l="0" t="0" r="r" b="b"/>
            <a:pathLst>
              <a:path w="21600" h="20942" extrusionOk="0">
                <a:moveTo>
                  <a:pt x="0" y="4181"/>
                </a:moveTo>
                <a:cubicBezTo>
                  <a:pt x="2520" y="12890"/>
                  <a:pt x="5040" y="21600"/>
                  <a:pt x="8640" y="20903"/>
                </a:cubicBezTo>
                <a:cubicBezTo>
                  <a:pt x="12240" y="20206"/>
                  <a:pt x="16920" y="10103"/>
                  <a:pt x="21600" y="0"/>
                </a:cubicBezTo>
              </a:path>
            </a:pathLst>
          </a:custGeom>
          <a:ln w="28575">
            <a:solidFill/>
            <a:round/>
            <a:tailEnd type="triangle"/>
          </a:ln>
        </p:spPr>
        <p:txBody>
          <a:bodyPr lIns="0" tIns="0" rIns="0" bIns="0"/>
          <a:lstStyle/>
          <a:p>
            <a:pPr lvl="0">
              <a:defRPr sz="2000"/>
            </a:pPr>
            <a:endParaRPr/>
          </a:p>
        </p:txBody>
      </p:sp>
      <p:sp>
        <p:nvSpPr>
          <p:cNvPr id="1689" name="Shape 1689"/>
          <p:cNvSpPr/>
          <p:nvPr/>
        </p:nvSpPr>
        <p:spPr>
          <a:xfrm>
            <a:off x="965993" y="5448300"/>
            <a:ext cx="4797660" cy="121036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dirty="0">
                <a:latin typeface="Symbol"/>
                <a:sym typeface="Symbol"/>
              </a:rPr>
              <a:t></a:t>
            </a:r>
            <a:r>
              <a:rPr dirty="0" smtClean="0"/>
              <a:t> </a:t>
            </a:r>
            <a:r>
              <a:rPr dirty="0"/>
              <a:t>laser-cooled Mg</a:t>
            </a:r>
            <a:r>
              <a:rPr baseline="30000" dirty="0"/>
              <a:t>+</a:t>
            </a:r>
            <a:r>
              <a:rPr dirty="0"/>
              <a:t> keeps Al</a:t>
            </a:r>
            <a:r>
              <a:rPr baseline="30000" dirty="0"/>
              <a:t>+</a:t>
            </a:r>
            <a:r>
              <a:rPr dirty="0"/>
              <a:t> cold</a:t>
            </a:r>
            <a:endParaRPr sz="2400" dirty="0">
              <a:latin typeface="Times New Roman"/>
              <a:ea typeface="Times New Roman"/>
              <a:cs typeface="Times New Roman"/>
              <a:sym typeface="Times New Roman"/>
            </a:endParaRPr>
          </a:p>
          <a:p>
            <a:pPr lvl="0">
              <a:defRPr sz="1800"/>
            </a:pPr>
            <a:r>
              <a:rPr lang="es-MX" dirty="0">
                <a:latin typeface="Symbol"/>
                <a:sym typeface="Symbol"/>
              </a:rPr>
              <a:t></a:t>
            </a:r>
            <a:r>
              <a:rPr dirty="0" smtClean="0"/>
              <a:t> </a:t>
            </a:r>
            <a:r>
              <a:rPr dirty="0"/>
              <a:t>Mg</a:t>
            </a:r>
            <a:r>
              <a:rPr baseline="30000" dirty="0"/>
              <a:t>+</a:t>
            </a:r>
            <a:r>
              <a:rPr dirty="0"/>
              <a:t> helps to calibrate </a:t>
            </a:r>
            <a:r>
              <a:rPr lang="es-MX" dirty="0">
                <a:latin typeface="Symbol"/>
                <a:sym typeface="Symbol"/>
              </a:rPr>
              <a:t></a:t>
            </a:r>
            <a:r>
              <a:rPr dirty="0" smtClean="0"/>
              <a:t>B</a:t>
            </a:r>
            <a:r>
              <a:rPr baseline="30000" dirty="0" smtClean="0"/>
              <a:t>2</a:t>
            </a:r>
            <a:r>
              <a:rPr lang="es-MX" dirty="0">
                <a:latin typeface="Symbol"/>
                <a:sym typeface="Symbol"/>
              </a:rPr>
              <a:t></a:t>
            </a:r>
            <a:r>
              <a:rPr dirty="0" smtClean="0"/>
              <a:t> </a:t>
            </a:r>
            <a:r>
              <a:rPr dirty="0"/>
              <a:t>from all sources</a:t>
            </a:r>
            <a:endParaRPr sz="2400" dirty="0">
              <a:latin typeface="Times New Roman"/>
              <a:ea typeface="Times New Roman"/>
              <a:cs typeface="Times New Roman"/>
              <a:sym typeface="Times New Roman"/>
            </a:endParaRPr>
          </a:p>
          <a:p>
            <a:pPr lvl="0">
              <a:defRPr sz="1800"/>
            </a:pPr>
            <a:r>
              <a:rPr lang="es-MX" dirty="0">
                <a:latin typeface="Symbol"/>
                <a:ea typeface="Symbol"/>
                <a:cs typeface="Symbol"/>
                <a:sym typeface="Symbol"/>
              </a:rPr>
              <a:t></a:t>
            </a:r>
            <a:r>
              <a:rPr dirty="0" smtClean="0">
                <a:latin typeface="Symbol"/>
                <a:ea typeface="Symbol"/>
                <a:cs typeface="Symbol"/>
                <a:sym typeface="Symbol"/>
              </a:rPr>
              <a:t> </a:t>
            </a:r>
            <a:r>
              <a:rPr dirty="0"/>
              <a:t>collisions observed by ions switching places</a:t>
            </a:r>
            <a:endParaRPr sz="2400" dirty="0">
              <a:latin typeface="Times New Roman"/>
              <a:ea typeface="Times New Roman"/>
              <a:cs typeface="Times New Roman"/>
              <a:sym typeface="Times New Roman"/>
            </a:endParaRPr>
          </a:p>
          <a:p>
            <a:pPr lvl="0">
              <a:buClr>
                <a:srgbClr val="000000"/>
              </a:buClr>
              <a:buSzPct val="100000"/>
              <a:defRPr sz="1800"/>
            </a:pPr>
            <a:r>
              <a:rPr lang="es-MX" dirty="0" smtClean="0">
                <a:sym typeface="Symbol" panose="05050102010706020507" pitchFamily="18" charset="2"/>
              </a:rPr>
              <a:t> </a:t>
            </a:r>
            <a:r>
              <a:rPr dirty="0" smtClean="0"/>
              <a:t>……</a:t>
            </a:r>
            <a:r>
              <a:rPr dirty="0"/>
              <a:t>	</a:t>
            </a:r>
          </a:p>
        </p:txBody>
      </p:sp>
      <p:sp>
        <p:nvSpPr>
          <p:cNvPr id="1690" name="Shape 1690"/>
          <p:cNvSpPr/>
          <p:nvPr/>
        </p:nvSpPr>
        <p:spPr>
          <a:xfrm>
            <a:off x="293244" y="5364784"/>
            <a:ext cx="8475465" cy="1"/>
          </a:xfrm>
          <a:prstGeom prst="line">
            <a:avLst/>
          </a:prstGeom>
          <a:ln w="28575">
            <a:solidFill/>
          </a:ln>
        </p:spPr>
        <p:txBody>
          <a:bodyPr lIns="0" tIns="0" rIns="0" bIns="0"/>
          <a:lstStyle/>
          <a:p>
            <a:pPr lvl="0" defTabSz="457200">
              <a:defRPr sz="1200">
                <a:latin typeface="+mn-lt"/>
                <a:ea typeface="+mn-ea"/>
                <a:cs typeface="+mn-cs"/>
                <a:sym typeface="Helvetica"/>
              </a:defRPr>
            </a:pPr>
            <a:endParaRPr/>
          </a:p>
        </p:txBody>
      </p:sp>
      <p:pic>
        <p:nvPicPr>
          <p:cNvPr id="1691" name="image26.jpg"/>
          <p:cNvPicPr/>
          <p:nvPr/>
        </p:nvPicPr>
        <p:blipFill>
          <a:blip r:embed="rId8">
            <a:extLst/>
          </a:blip>
          <a:srcRect l="8540" t="5270" b="21119"/>
          <a:stretch>
            <a:fillRect/>
          </a:stretch>
        </p:blipFill>
        <p:spPr>
          <a:xfrm>
            <a:off x="6015590" y="410662"/>
            <a:ext cx="1489318" cy="1875339"/>
          </a:xfrm>
          <a:prstGeom prst="rect">
            <a:avLst/>
          </a:prstGeom>
          <a:ln w="28575">
            <a:solidFill>
              <a:srgbClr val="0000CC"/>
            </a:solidFill>
          </a:ln>
        </p:spPr>
      </p:pic>
      <p:sp>
        <p:nvSpPr>
          <p:cNvPr id="1692" name="Shape 1692"/>
          <p:cNvSpPr/>
          <p:nvPr/>
        </p:nvSpPr>
        <p:spPr>
          <a:xfrm>
            <a:off x="6015590" y="2283385"/>
            <a:ext cx="1452027"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pPr lvl="0">
              <a:defRPr sz="1800"/>
            </a:pPr>
            <a:r>
              <a:rPr sz="1600"/>
              <a:t>Till Rosenband</a:t>
            </a:r>
          </a:p>
        </p:txBody>
      </p:sp>
      <p:sp>
        <p:nvSpPr>
          <p:cNvPr id="1693" name="Shape 1693"/>
          <p:cNvSpPr/>
          <p:nvPr/>
        </p:nvSpPr>
        <p:spPr>
          <a:xfrm>
            <a:off x="1143000" y="4876800"/>
            <a:ext cx="6917917"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sz="2000" dirty="0">
                <a:solidFill>
                  <a:srgbClr val="3333CC"/>
                </a:solidFill>
                <a:latin typeface="Symbol"/>
                <a:ea typeface="Bookman Old Style"/>
                <a:cs typeface="Bookman Old Style"/>
                <a:sym typeface="Symbol"/>
              </a:rPr>
              <a:t></a:t>
            </a:r>
            <a:r>
              <a:rPr sz="2000" dirty="0" smtClean="0">
                <a:solidFill>
                  <a:srgbClr val="3333CC"/>
                </a:solidFill>
                <a:latin typeface="Bookman Old Style"/>
                <a:ea typeface="Bookman Old Style"/>
                <a:cs typeface="Bookman Old Style"/>
                <a:sym typeface="Bookman Old Style"/>
              </a:rPr>
              <a:t>|</a:t>
            </a:r>
            <a:r>
              <a:rPr lang="es-MX" sz="2000" dirty="0" smtClean="0">
                <a:solidFill>
                  <a:srgbClr val="3333CC"/>
                </a:solidFill>
                <a:latin typeface="Symbol"/>
                <a:ea typeface="Bookman Old Style"/>
                <a:cs typeface="Bookman Old Style"/>
                <a:sym typeface="Symbol"/>
              </a:rPr>
              <a:t></a:t>
            </a:r>
            <a:r>
              <a:rPr lang="es-MX" sz="2000" dirty="0">
                <a:solidFill>
                  <a:srgbClr val="3333CC"/>
                </a:solidFill>
                <a:latin typeface="Symbol"/>
                <a:ea typeface="Bookman Old Style"/>
                <a:cs typeface="Bookman Old Style"/>
                <a:sym typeface="Symbol"/>
              </a:rPr>
              <a:t></a:t>
            </a:r>
            <a:r>
              <a:rPr sz="2000" i="1" baseline="-25000" dirty="0" smtClean="0">
                <a:solidFill>
                  <a:srgbClr val="3333CC"/>
                </a:solidFill>
                <a:latin typeface="Bookman Old Style"/>
                <a:ea typeface="Bookman Old Style"/>
                <a:cs typeface="Bookman Old Style"/>
                <a:sym typeface="Bookman Old Style"/>
              </a:rPr>
              <a:t>Al</a:t>
            </a:r>
            <a:r>
              <a:rPr sz="2000" dirty="0" smtClean="0">
                <a:solidFill>
                  <a:srgbClr val="3333CC"/>
                </a:solidFill>
                <a:latin typeface="Bookman Old Style"/>
                <a:ea typeface="Bookman Old Style"/>
                <a:cs typeface="Bookman Old Style"/>
                <a:sym typeface="Bookman Old Style"/>
              </a:rPr>
              <a:t> </a:t>
            </a:r>
            <a:r>
              <a:rPr sz="2000" dirty="0">
                <a:solidFill>
                  <a:srgbClr val="3333CC"/>
                </a:solidFill>
                <a:latin typeface="Bookman Old Style"/>
                <a:ea typeface="Bookman Old Style"/>
                <a:cs typeface="Bookman Old Style"/>
                <a:sym typeface="Bookman Old Style"/>
              </a:rPr>
              <a:t>+ </a:t>
            </a:r>
            <a:r>
              <a:rPr lang="es-MX" sz="2000" dirty="0" smtClean="0">
                <a:solidFill>
                  <a:srgbClr val="3333CC"/>
                </a:solidFill>
                <a:latin typeface="Bookman Old Style"/>
                <a:ea typeface="Bookman Old Style"/>
                <a:cs typeface="Bookman Old Style"/>
                <a:sym typeface="Symbol" panose="05050102010706020507" pitchFamily="18" charset="2"/>
              </a:rPr>
              <a:t></a:t>
            </a:r>
            <a:r>
              <a:rPr sz="2000" dirty="0" smtClean="0">
                <a:solidFill>
                  <a:srgbClr val="3333CC"/>
                </a:solidFill>
                <a:latin typeface="Bookman Old Style"/>
                <a:ea typeface="Bookman Old Style"/>
                <a:cs typeface="Bookman Old Style"/>
                <a:sym typeface="Bookman Old Style"/>
              </a:rPr>
              <a:t>|</a:t>
            </a:r>
            <a:r>
              <a:rPr lang="es-MX" sz="2000" dirty="0" smtClean="0">
                <a:solidFill>
                  <a:srgbClr val="3333CC"/>
                </a:solidFill>
                <a:latin typeface="Symbol"/>
                <a:ea typeface="Bookman Old Style"/>
                <a:cs typeface="Bookman Old Style"/>
                <a:sym typeface="Symbol"/>
              </a:rPr>
              <a:t></a:t>
            </a:r>
            <a:r>
              <a:rPr lang="es-MX" sz="2000" dirty="0" smtClean="0">
                <a:solidFill>
                  <a:srgbClr val="3333CC"/>
                </a:solidFill>
                <a:latin typeface="Symbol"/>
                <a:ea typeface="Bookman Old Style"/>
                <a:cs typeface="Bookman Old Style"/>
                <a:sym typeface="Symbol" panose="05050102010706020507" pitchFamily="18" charset="2"/>
              </a:rPr>
              <a:t></a:t>
            </a:r>
            <a:r>
              <a:rPr sz="2000" i="1" baseline="-25000" dirty="0" smtClean="0">
                <a:solidFill>
                  <a:srgbClr val="3333CC"/>
                </a:solidFill>
                <a:latin typeface="Bookman Old Style"/>
                <a:ea typeface="Bookman Old Style"/>
                <a:cs typeface="Bookman Old Style"/>
                <a:sym typeface="Bookman Old Style"/>
              </a:rPr>
              <a:t>Al</a:t>
            </a:r>
            <a:r>
              <a:rPr sz="2000" dirty="0" smtClean="0">
                <a:solidFill>
                  <a:srgbClr val="3333CC"/>
                </a:solidFill>
              </a:rPr>
              <a:t> </a:t>
            </a:r>
            <a:r>
              <a:rPr lang="es-MX" sz="2000" dirty="0" smtClean="0">
                <a:solidFill>
                  <a:srgbClr val="3333CC"/>
                </a:solidFill>
                <a:sym typeface="Symbol" panose="05050102010706020507" pitchFamily="18" charset="2"/>
              </a:rPr>
              <a:t></a:t>
            </a:r>
            <a:r>
              <a:rPr sz="2000" dirty="0" smtClean="0"/>
              <a:t> </a:t>
            </a:r>
            <a:r>
              <a:rPr sz="2000" dirty="0"/>
              <a:t>motion superposition </a:t>
            </a:r>
            <a:r>
              <a:rPr lang="es-MX" sz="2000" dirty="0">
                <a:latin typeface="Symbol"/>
                <a:sym typeface="Symbol"/>
              </a:rPr>
              <a:t></a:t>
            </a:r>
            <a:r>
              <a:rPr sz="2000" dirty="0" smtClean="0"/>
              <a:t> </a:t>
            </a:r>
            <a:r>
              <a:rPr lang="es-MX" sz="2000" dirty="0">
                <a:solidFill>
                  <a:srgbClr val="FF0000"/>
                </a:solidFill>
                <a:latin typeface="Symbol"/>
                <a:sym typeface="Symbol"/>
              </a:rPr>
              <a:t></a:t>
            </a:r>
            <a:r>
              <a:rPr sz="2000" dirty="0" smtClean="0">
                <a:solidFill>
                  <a:srgbClr val="FF0000"/>
                </a:solidFill>
                <a:latin typeface="Bookman Old Style"/>
                <a:ea typeface="Bookman Old Style"/>
                <a:cs typeface="Bookman Old Style"/>
                <a:sym typeface="Bookman Old Style"/>
              </a:rPr>
              <a:t>|</a:t>
            </a:r>
            <a:r>
              <a:rPr lang="es-MX" sz="2000" dirty="0" smtClean="0">
                <a:solidFill>
                  <a:srgbClr val="FF0000"/>
                </a:solidFill>
                <a:latin typeface="Bookman Old Style"/>
                <a:ea typeface="Bookman Old Style"/>
                <a:cs typeface="Bookman Old Style"/>
                <a:sym typeface="Symbol" panose="05050102010706020507" pitchFamily="18" charset="2"/>
              </a:rPr>
              <a:t></a:t>
            </a:r>
            <a:r>
              <a:rPr sz="2000" i="1" baseline="-25000" dirty="0" smtClean="0">
                <a:solidFill>
                  <a:srgbClr val="FF0000"/>
                </a:solidFill>
                <a:latin typeface="Bookman Old Style"/>
                <a:ea typeface="Bookman Old Style"/>
                <a:cs typeface="Bookman Old Style"/>
                <a:sym typeface="Bookman Old Style"/>
              </a:rPr>
              <a:t>Mg</a:t>
            </a:r>
            <a:r>
              <a:rPr sz="2000" dirty="0" smtClean="0">
                <a:solidFill>
                  <a:srgbClr val="FF0000"/>
                </a:solidFill>
                <a:latin typeface="Bookman Old Style"/>
                <a:ea typeface="Bookman Old Style"/>
                <a:cs typeface="Bookman Old Style"/>
                <a:sym typeface="Bookman Old Style"/>
              </a:rPr>
              <a:t> </a:t>
            </a:r>
            <a:r>
              <a:rPr sz="2000" dirty="0">
                <a:solidFill>
                  <a:srgbClr val="FF0000"/>
                </a:solidFill>
                <a:latin typeface="Bookman Old Style"/>
                <a:ea typeface="Bookman Old Style"/>
                <a:cs typeface="Bookman Old Style"/>
                <a:sym typeface="Bookman Old Style"/>
              </a:rPr>
              <a:t>+ </a:t>
            </a:r>
            <a:r>
              <a:rPr lang="es-MX" sz="2000" dirty="0">
                <a:solidFill>
                  <a:srgbClr val="FF0000"/>
                </a:solidFill>
                <a:latin typeface="Symbol"/>
                <a:ea typeface="Bookman Old Style"/>
                <a:cs typeface="Bookman Old Style"/>
                <a:sym typeface="Symbol"/>
              </a:rPr>
              <a:t></a:t>
            </a:r>
            <a:r>
              <a:rPr sz="2000" dirty="0" smtClean="0">
                <a:solidFill>
                  <a:srgbClr val="FF0000"/>
                </a:solidFill>
                <a:latin typeface="Bookman Old Style"/>
                <a:ea typeface="Bookman Old Style"/>
                <a:cs typeface="Bookman Old Style"/>
                <a:sym typeface="Bookman Old Style"/>
              </a:rPr>
              <a:t>|</a:t>
            </a:r>
            <a:r>
              <a:rPr lang="es-MX" sz="2000" dirty="0" smtClean="0">
                <a:solidFill>
                  <a:srgbClr val="FF0000"/>
                </a:solidFill>
                <a:latin typeface="Symbol"/>
                <a:ea typeface="Bookman Old Style"/>
                <a:cs typeface="Bookman Old Style"/>
                <a:sym typeface="Symbol"/>
              </a:rPr>
              <a:t></a:t>
            </a:r>
            <a:r>
              <a:rPr lang="es-MX" sz="2000" dirty="0">
                <a:solidFill>
                  <a:srgbClr val="FF0000"/>
                </a:solidFill>
                <a:latin typeface="Symbol"/>
                <a:ea typeface="Bookman Old Style"/>
                <a:cs typeface="Bookman Old Style"/>
                <a:sym typeface="Symbol"/>
              </a:rPr>
              <a:t></a:t>
            </a:r>
            <a:r>
              <a:rPr sz="2000" i="1" baseline="-25000" dirty="0" smtClean="0">
                <a:solidFill>
                  <a:srgbClr val="FF0000"/>
                </a:solidFill>
                <a:latin typeface="Bookman Old Style"/>
                <a:ea typeface="Bookman Old Style"/>
                <a:cs typeface="Bookman Old Style"/>
                <a:sym typeface="Bookman Old Style"/>
              </a:rPr>
              <a:t>Mg</a:t>
            </a:r>
            <a:endParaRPr sz="2000" i="1" baseline="-25000" dirty="0">
              <a:solidFill>
                <a:srgbClr val="FF0000"/>
              </a:solidFill>
              <a:latin typeface="Bookman Old Style"/>
              <a:ea typeface="Bookman Old Style"/>
              <a:cs typeface="Bookman Old Style"/>
              <a:sym typeface="Bookman Old Style"/>
            </a:endParaRPr>
          </a:p>
        </p:txBody>
      </p:sp>
      <p:pic>
        <p:nvPicPr>
          <p:cNvPr id="1694" name="image27.jpg"/>
          <p:cNvPicPr/>
          <p:nvPr/>
        </p:nvPicPr>
        <p:blipFill>
          <a:blip r:embed="rId9">
            <a:extLst/>
          </a:blip>
          <a:srcRect t="863" b="6567"/>
          <a:stretch>
            <a:fillRect/>
          </a:stretch>
        </p:blipFill>
        <p:spPr>
          <a:xfrm>
            <a:off x="7658252" y="410661"/>
            <a:ext cx="1324066" cy="1875339"/>
          </a:xfrm>
          <a:prstGeom prst="rect">
            <a:avLst/>
          </a:prstGeom>
          <a:ln w="28575">
            <a:solidFill>
              <a:srgbClr val="0000CC"/>
            </a:solidFill>
          </a:ln>
        </p:spPr>
      </p:pic>
      <p:sp>
        <p:nvSpPr>
          <p:cNvPr id="1695" name="Shape 1695"/>
          <p:cNvSpPr/>
          <p:nvPr/>
        </p:nvSpPr>
        <p:spPr>
          <a:xfrm>
            <a:off x="7530355" y="2283385"/>
            <a:ext cx="1527434"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pPr lvl="0">
              <a:defRPr sz="1800"/>
            </a:pPr>
            <a:r>
              <a:rPr sz="1600"/>
              <a:t>David Leibrandt</a:t>
            </a:r>
          </a:p>
        </p:txBody>
      </p:sp>
      <p:sp>
        <p:nvSpPr>
          <p:cNvPr id="1696" name="Shape 1696"/>
          <p:cNvSpPr/>
          <p:nvPr/>
        </p:nvSpPr>
        <p:spPr>
          <a:xfrm>
            <a:off x="3838714" y="452556"/>
            <a:ext cx="810281" cy="5419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r">
              <a:defRPr sz="1800"/>
            </a:pPr>
            <a:r>
              <a:rPr sz="1600"/>
              <a:t>trap at</a:t>
            </a:r>
            <a:endParaRPr sz="2400">
              <a:latin typeface="Times New Roman"/>
              <a:ea typeface="Times New Roman"/>
              <a:cs typeface="Times New Roman"/>
              <a:sym typeface="Times New Roman"/>
            </a:endParaRPr>
          </a:p>
          <a:p>
            <a:pPr lvl="0" algn="r">
              <a:defRPr sz="1800"/>
            </a:pPr>
            <a:r>
              <a:rPr sz="1600"/>
              <a:t>~ 300 K</a:t>
            </a:r>
          </a:p>
        </p:txBody>
      </p:sp>
      <p:sp>
        <p:nvSpPr>
          <p:cNvPr id="1697" name="Shape 1697"/>
          <p:cNvSpPr/>
          <p:nvPr/>
        </p:nvSpPr>
        <p:spPr>
          <a:xfrm>
            <a:off x="5085808" y="2497832"/>
            <a:ext cx="1166343"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lang="es-MX" sz="1600" dirty="0">
                <a:latin typeface="Symbol"/>
                <a:sym typeface="Symbol"/>
              </a:rPr>
              <a:t></a:t>
            </a:r>
            <a:r>
              <a:rPr sz="1600" dirty="0" smtClean="0"/>
              <a:t> </a:t>
            </a:r>
            <a:r>
              <a:rPr sz="1600" dirty="0"/>
              <a:t>= 280 nm</a:t>
            </a:r>
          </a:p>
        </p:txBody>
      </p:sp>
      <p:sp>
        <p:nvSpPr>
          <p:cNvPr id="1698" name="Shape 1698"/>
          <p:cNvSpPr/>
          <p:nvPr/>
        </p:nvSpPr>
        <p:spPr>
          <a:xfrm>
            <a:off x="4259757" y="6463962"/>
            <a:ext cx="4598341" cy="3506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P. O. Schmidt et al.,</a:t>
            </a:r>
            <a:r>
              <a:rPr i="1"/>
              <a:t>Science</a:t>
            </a:r>
            <a:r>
              <a:t> 309, 749 (2005)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1687"/>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grpId="4" nodeType="afterEffect">
                                  <p:stCondLst>
                                    <p:cond delay="0"/>
                                  </p:stCondLst>
                                  <p:iterate>
                                    <p:tmAbs val="0"/>
                                  </p:iterate>
                                  <p:childTnLst>
                                    <p:set>
                                      <p:cBhvr>
                                        <p:cTn id="17" fill="hold">
                                          <p:stCondLst>
                                            <p:cond delay="0"/>
                                          </p:stCondLst>
                                        </p:cTn>
                                        <p:tgtEl>
                                          <p:spTgt spid="168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164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160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16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8" nodeType="clickEffect">
                                  <p:stCondLst>
                                    <p:cond delay="0"/>
                                  </p:stCondLst>
                                  <p:iterate>
                                    <p:tmAbs val="0"/>
                                  </p:iterate>
                                  <p:childTnLst>
                                    <p:set>
                                      <p:cBhvr>
                                        <p:cTn id="30" fill="hold"/>
                                        <p:tgtEl>
                                          <p:spTgt spid="1688"/>
                                        </p:tgtEl>
                                        <p:attrNameLst>
                                          <p:attrName>style.visibility</p:attrName>
                                        </p:attrNameLst>
                                      </p:cBhvr>
                                      <p:to>
                                        <p:strVal val="visible"/>
                                      </p:to>
                                    </p:set>
                                    <p:animEffect transition="in" filter="wipe(left)">
                                      <p:cBhvr>
                                        <p:cTn id="31" dur="2000"/>
                                        <p:tgtEl>
                                          <p:spTgt spid="1688"/>
                                        </p:tgtEl>
                                      </p:cBhvr>
                                    </p:animEffect>
                                  </p:childTnLst>
                                </p:cTn>
                              </p:par>
                            </p:childTnLst>
                          </p:cTn>
                        </p:par>
                        <p:par>
                          <p:cTn id="32" fill="hold">
                            <p:stCondLst>
                              <p:cond delay="2000"/>
                            </p:stCondLst>
                            <p:childTnLst>
                              <p:par>
                                <p:cTn id="33" presetID="10" presetClass="entr" presetSubtype="0" fill="hold" grpId="9" nodeType="afterEffect">
                                  <p:stCondLst>
                                    <p:cond delay="0"/>
                                  </p:stCondLst>
                                  <p:iterate>
                                    <p:tmAbs val="0"/>
                                  </p:iterate>
                                  <p:childTnLst>
                                    <p:set>
                                      <p:cBhvr>
                                        <p:cTn id="34" fill="hold"/>
                                        <p:tgtEl>
                                          <p:spTgt spid="1693"/>
                                        </p:tgtEl>
                                        <p:attrNameLst>
                                          <p:attrName>style.visibility</p:attrName>
                                        </p:attrNameLst>
                                      </p:cBhvr>
                                      <p:to>
                                        <p:strVal val="visible"/>
                                      </p:to>
                                    </p:set>
                                    <p:animEffect transition="in" filter="fade">
                                      <p:cBhvr>
                                        <p:cTn id="35" dur="2000"/>
                                        <p:tgtEl>
                                          <p:spTgt spid="169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0" nodeType="clickEffect">
                                  <p:stCondLst>
                                    <p:cond delay="0"/>
                                  </p:stCondLst>
                                  <p:iterate>
                                    <p:tmAbs val="0"/>
                                  </p:iterate>
                                  <p:childTnLst>
                                    <p:set>
                                      <p:cBhvr>
                                        <p:cTn id="39" fill="hold"/>
                                        <p:tgtEl>
                                          <p:spTgt spid="1633"/>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11" nodeType="afterEffect">
                                  <p:stCondLst>
                                    <p:cond delay="0"/>
                                  </p:stCondLst>
                                  <p:iterate>
                                    <p:tmAbs val="0"/>
                                  </p:iterate>
                                  <p:childTnLst>
                                    <p:set>
                                      <p:cBhvr>
                                        <p:cTn id="42" fill="hold"/>
                                        <p:tgtEl>
                                          <p:spTgt spid="16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2" nodeType="clickEffect">
                                  <p:stCondLst>
                                    <p:cond delay="0"/>
                                  </p:stCondLst>
                                  <p:iterate>
                                    <p:tmAbs val="0"/>
                                  </p:iterate>
                                  <p:childTnLst>
                                    <p:set>
                                      <p:cBhvr>
                                        <p:cTn id="46" fill="hold"/>
                                        <p:tgtEl>
                                          <p:spTgt spid="168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13" nodeType="afterEffect">
                                  <p:stCondLst>
                                    <p:cond delay="0"/>
                                  </p:stCondLst>
                                  <p:iterate>
                                    <p:tmAbs val="0"/>
                                  </p:iterate>
                                  <p:childTnLst>
                                    <p:set>
                                      <p:cBhvr>
                                        <p:cTn id="49" fill="hold"/>
                                        <p:tgtEl>
                                          <p:spTgt spid="169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14" nodeType="afterEffect">
                                  <p:stCondLst>
                                    <p:cond delay="0"/>
                                  </p:stCondLst>
                                  <p:iterate>
                                    <p:tmAbs val="0"/>
                                  </p:iterate>
                                  <p:childTnLst>
                                    <p:set>
                                      <p:cBhvr>
                                        <p:cTn id="52" fill="hold"/>
                                        <p:tgtEl>
                                          <p:spTgt spid="1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 grpId="6" animBg="1" advAuto="0"/>
      <p:bldP spid="1633" grpId="10" animBg="1" advAuto="0"/>
      <p:bldP spid="1643" grpId="5" animBg="1" advAuto="0"/>
      <p:bldP spid="1682" grpId="1" animBg="1" advAuto="0"/>
      <p:bldP spid="1682" grpId="4" animBg="1" advAuto="0"/>
      <p:bldP spid="1687" grpId="2" animBg="1" advAuto="0"/>
      <p:bldP spid="1687" grpId="3" animBg="1" advAuto="0"/>
      <p:bldP spid="1688" grpId="8" animBg="1" advAuto="0"/>
      <p:bldP spid="1689" grpId="12" animBg="1" advAuto="0"/>
      <p:bldP spid="1690" grpId="13" animBg="1" advAuto="0"/>
      <p:bldP spid="1693" grpId="9" animBg="1" advAuto="0"/>
      <p:bldP spid="1696" grpId="7" animBg="1" advAuto="0"/>
      <p:bldP spid="1697" grpId="11" animBg="1" advAuto="0"/>
      <p:bldP spid="1698" grpId="14"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 name="Shape 1700"/>
          <p:cNvSpPr/>
          <p:nvPr/>
        </p:nvSpPr>
        <p:spPr>
          <a:xfrm>
            <a:off x="691890" y="789254"/>
            <a:ext cx="6859793" cy="4370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sz="1800"/>
            </a:pPr>
            <a:r>
              <a:rPr sz="2400" u="sng">
                <a:solidFill>
                  <a:srgbClr val="262699"/>
                </a:solidFill>
              </a:rPr>
              <a:t>Example</a:t>
            </a:r>
            <a:r>
              <a:rPr sz="2400">
                <a:solidFill>
                  <a:srgbClr val="262699"/>
                </a:solidFill>
              </a:rPr>
              <a:t>:</a:t>
            </a:r>
            <a:r>
              <a:rPr sz="2400"/>
              <a:t> relativistic effects in measurement</a:t>
            </a:r>
          </a:p>
        </p:txBody>
      </p:sp>
      <p:sp>
        <p:nvSpPr>
          <p:cNvPr id="1701" name="Shape 1701"/>
          <p:cNvSpPr/>
          <p:nvPr/>
        </p:nvSpPr>
        <p:spPr>
          <a:xfrm>
            <a:off x="512927" y="2093838"/>
            <a:ext cx="8229601" cy="170395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sz="1800"/>
            </a:pPr>
            <a:r>
              <a:rPr lang="es-MX" u="sng" dirty="0">
                <a:latin typeface="Symbol"/>
                <a:sym typeface="Symbol"/>
              </a:rPr>
              <a:t></a:t>
            </a:r>
            <a:r>
              <a:rPr sz="2400" u="sng" dirty="0" smtClean="0"/>
              <a:t>v</a:t>
            </a:r>
            <a:r>
              <a:rPr lang="es-MX" u="sng" dirty="0">
                <a:latin typeface="Symbol"/>
                <a:sym typeface="Symbol"/>
              </a:rPr>
              <a:t></a:t>
            </a:r>
            <a:r>
              <a:rPr sz="2400" u="sng" dirty="0" smtClean="0"/>
              <a:t>/c</a:t>
            </a:r>
            <a:r>
              <a:rPr sz="2000" dirty="0"/>
              <a:t>:   (“first-order” Doppler shift)</a:t>
            </a:r>
            <a:endParaRPr sz="2400" dirty="0">
              <a:latin typeface="Times New Roman"/>
              <a:ea typeface="Times New Roman"/>
              <a:cs typeface="Times New Roman"/>
              <a:sym typeface="Times New Roman"/>
            </a:endParaRPr>
          </a:p>
          <a:p>
            <a:pPr marL="342900" lvl="0" indent="-342900">
              <a:buFont typeface="Arial" panose="020B0604020202020204" pitchFamily="34" charset="0"/>
              <a:buChar char="•"/>
              <a:defRPr sz="1800"/>
            </a:pPr>
            <a:r>
              <a:rPr sz="2000" dirty="0"/>
              <a:t>   </a:t>
            </a:r>
            <a:r>
              <a:rPr sz="2000" dirty="0" smtClean="0"/>
              <a:t> </a:t>
            </a:r>
            <a:r>
              <a:rPr sz="2000" dirty="0"/>
              <a:t>for </a:t>
            </a:r>
            <a:r>
              <a:rPr lang="es-MX" sz="2000" dirty="0" err="1">
                <a:latin typeface="Symbol"/>
                <a:sym typeface="Symbol"/>
              </a:rPr>
              <a:t></a:t>
            </a:r>
            <a:r>
              <a:rPr sz="2000" dirty="0" smtClean="0"/>
              <a:t>f/f</a:t>
            </a:r>
            <a:r>
              <a:rPr sz="2000" baseline="-25000" dirty="0" smtClean="0"/>
              <a:t>0</a:t>
            </a:r>
            <a:r>
              <a:rPr sz="2000" dirty="0" smtClean="0"/>
              <a:t> </a:t>
            </a:r>
            <a:r>
              <a:rPr sz="2000" dirty="0"/>
              <a:t>= 10</a:t>
            </a:r>
            <a:r>
              <a:rPr sz="2000" baseline="30000" dirty="0"/>
              <a:t>-18</a:t>
            </a:r>
            <a:r>
              <a:rPr sz="2000" dirty="0"/>
              <a:t> </a:t>
            </a:r>
            <a:r>
              <a:rPr lang="es-MX" sz="2000" dirty="0">
                <a:latin typeface="Symbol"/>
                <a:sym typeface="Symbol"/>
              </a:rPr>
              <a:t></a:t>
            </a:r>
            <a:r>
              <a:rPr sz="2000" dirty="0" smtClean="0">
                <a:latin typeface="Symbol"/>
                <a:ea typeface="Symbol"/>
                <a:cs typeface="Symbol"/>
                <a:sym typeface="Symbol"/>
              </a:rPr>
              <a:t> </a:t>
            </a:r>
            <a:r>
              <a:rPr sz="2000" dirty="0" smtClean="0"/>
              <a:t> |</a:t>
            </a:r>
            <a:r>
              <a:rPr lang="es-MX" sz="2000" dirty="0">
                <a:latin typeface="Symbol"/>
                <a:sym typeface="Symbol"/>
              </a:rPr>
              <a:t></a:t>
            </a:r>
            <a:r>
              <a:rPr sz="2000" dirty="0" smtClean="0"/>
              <a:t>v</a:t>
            </a:r>
            <a:r>
              <a:rPr lang="es-MX" sz="2000" dirty="0">
                <a:latin typeface="Symbol"/>
                <a:sym typeface="Symbol"/>
              </a:rPr>
              <a:t></a:t>
            </a:r>
            <a:r>
              <a:rPr sz="2000" dirty="0" smtClean="0"/>
              <a:t>| </a:t>
            </a:r>
            <a:r>
              <a:rPr sz="2000" dirty="0"/>
              <a:t>= 0.3 nm/s</a:t>
            </a:r>
            <a:endParaRPr sz="2400" dirty="0">
              <a:latin typeface="Times New Roman"/>
              <a:ea typeface="Times New Roman"/>
              <a:cs typeface="Times New Roman"/>
              <a:sym typeface="Times New Roman"/>
            </a:endParaRPr>
          </a:p>
          <a:p>
            <a:pPr lvl="0">
              <a:defRPr sz="1800"/>
            </a:pPr>
            <a:r>
              <a:rPr sz="2000" dirty="0"/>
              <a:t>	</a:t>
            </a:r>
            <a:r>
              <a:rPr lang="es-MX" sz="2000" dirty="0">
                <a:latin typeface="Symbol"/>
                <a:sym typeface="Symbol"/>
              </a:rPr>
              <a:t></a:t>
            </a:r>
            <a:r>
              <a:rPr sz="2000" dirty="0" smtClean="0"/>
              <a:t> </a:t>
            </a:r>
            <a:r>
              <a:rPr sz="2000" dirty="0"/>
              <a:t>trap vs. probe laser? Remove as in spacecraft ranging </a:t>
            </a:r>
            <a:endParaRPr sz="2400" dirty="0">
              <a:latin typeface="Times New Roman"/>
              <a:ea typeface="Times New Roman"/>
              <a:cs typeface="Times New Roman"/>
              <a:sym typeface="Times New Roman"/>
            </a:endParaRPr>
          </a:p>
          <a:p>
            <a:pPr lvl="0">
              <a:defRPr sz="1800"/>
            </a:pPr>
            <a:r>
              <a:rPr sz="2000" dirty="0"/>
              <a:t>		</a:t>
            </a:r>
            <a:r>
              <a:rPr sz="1600" dirty="0"/>
              <a:t>(Bob </a:t>
            </a:r>
            <a:r>
              <a:rPr sz="1600" dirty="0" err="1"/>
              <a:t>Vessot</a:t>
            </a:r>
            <a:r>
              <a:rPr sz="1600" dirty="0"/>
              <a:t>, Ed </a:t>
            </a:r>
            <a:r>
              <a:rPr sz="1600" dirty="0" err="1"/>
              <a:t>Mattison</a:t>
            </a:r>
            <a:r>
              <a:rPr sz="1600" dirty="0"/>
              <a:t> </a:t>
            </a:r>
            <a:r>
              <a:rPr sz="1600" i="1" dirty="0"/>
              <a:t>et al.</a:t>
            </a:r>
            <a:r>
              <a:rPr sz="1600" dirty="0"/>
              <a:t>, PRL 45, 2081 (1980))</a:t>
            </a:r>
            <a:r>
              <a:rPr sz="2000" dirty="0"/>
              <a:t>  </a:t>
            </a:r>
            <a:endParaRPr sz="2000" dirty="0">
              <a:latin typeface="Times New Roman"/>
              <a:ea typeface="Times New Roman"/>
              <a:cs typeface="Times New Roman"/>
              <a:sym typeface="Times New Roman"/>
            </a:endParaRPr>
          </a:p>
          <a:p>
            <a:pPr lvl="0">
              <a:defRPr sz="1800"/>
            </a:pPr>
            <a:r>
              <a:rPr sz="2000" dirty="0"/>
              <a:t> </a:t>
            </a:r>
          </a:p>
        </p:txBody>
      </p:sp>
      <p:sp>
        <p:nvSpPr>
          <p:cNvPr id="1702" name="Shape 1702"/>
          <p:cNvSpPr/>
          <p:nvPr/>
        </p:nvSpPr>
        <p:spPr>
          <a:xfrm>
            <a:off x="384263" y="3401888"/>
            <a:ext cx="4059764" cy="769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u="sng" dirty="0"/>
              <a:t>– ½ </a:t>
            </a:r>
            <a:r>
              <a:rPr lang="es-MX" u="sng" dirty="0">
                <a:latin typeface="Symbol"/>
                <a:sym typeface="Symbol"/>
              </a:rPr>
              <a:t></a:t>
            </a:r>
            <a:r>
              <a:rPr sz="2400" u="sng" dirty="0" smtClean="0"/>
              <a:t>v</a:t>
            </a:r>
            <a:r>
              <a:rPr sz="2400" u="sng" baseline="30000" dirty="0" smtClean="0"/>
              <a:t>2</a:t>
            </a:r>
            <a:r>
              <a:rPr lang="es-MX" u="sng" dirty="0">
                <a:latin typeface="Symbol"/>
                <a:sym typeface="Symbol"/>
              </a:rPr>
              <a:t></a:t>
            </a:r>
            <a:r>
              <a:rPr sz="2400" u="sng" dirty="0" smtClean="0"/>
              <a:t>/c</a:t>
            </a:r>
            <a:r>
              <a:rPr sz="2400" u="sng" baseline="30000" dirty="0" smtClean="0"/>
              <a:t>2</a:t>
            </a:r>
            <a:r>
              <a:rPr sz="2400" u="sng" dirty="0" smtClean="0"/>
              <a:t> </a:t>
            </a:r>
            <a:r>
              <a:rPr sz="2400" dirty="0"/>
              <a:t>: </a:t>
            </a:r>
            <a:r>
              <a:rPr sz="2000" dirty="0"/>
              <a:t>(time dilation shift)</a:t>
            </a:r>
            <a:endParaRPr sz="2400" dirty="0">
              <a:latin typeface="Times New Roman"/>
              <a:ea typeface="Times New Roman"/>
              <a:cs typeface="Times New Roman"/>
              <a:sym typeface="Times New Roman"/>
            </a:endParaRPr>
          </a:p>
          <a:p>
            <a:pPr marL="342900" lvl="0" indent="-342900">
              <a:buFont typeface="Arial" panose="020B0604020202020204" pitchFamily="34" charset="0"/>
              <a:buChar char="•"/>
              <a:defRPr sz="1800"/>
            </a:pPr>
            <a:r>
              <a:rPr sz="2000" dirty="0">
                <a:latin typeface="Symbol"/>
                <a:ea typeface="Symbol"/>
                <a:cs typeface="Symbol"/>
                <a:sym typeface="Symbol"/>
              </a:rPr>
              <a:t>   </a:t>
            </a:r>
            <a:r>
              <a:rPr sz="2000" dirty="0" smtClean="0">
                <a:latin typeface="Symbol"/>
                <a:ea typeface="Symbol"/>
                <a:cs typeface="Symbol"/>
                <a:sym typeface="Symbol"/>
              </a:rPr>
              <a:t> </a:t>
            </a:r>
            <a:r>
              <a:rPr sz="2000" dirty="0"/>
              <a:t>suppressed with laser cooling</a:t>
            </a:r>
          </a:p>
        </p:txBody>
      </p:sp>
      <p:sp>
        <p:nvSpPr>
          <p:cNvPr id="1703" name="Shape 1703"/>
          <p:cNvSpPr/>
          <p:nvPr/>
        </p:nvSpPr>
        <p:spPr>
          <a:xfrm>
            <a:off x="119047" y="5020292"/>
            <a:ext cx="8262837" cy="8309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defRPr sz="1800"/>
            </a:pPr>
            <a:r>
              <a:rPr sz="2400" u="sng" dirty="0"/>
              <a:t>gravitational-potential red shift</a:t>
            </a:r>
            <a:r>
              <a:rPr sz="2400" dirty="0"/>
              <a:t> </a:t>
            </a:r>
            <a:r>
              <a:rPr lang="es-MX" sz="2100" dirty="0">
                <a:latin typeface="Symbol"/>
                <a:sym typeface="Symbol"/>
              </a:rPr>
              <a:t></a:t>
            </a:r>
            <a:r>
              <a:rPr sz="2400" dirty="0" smtClean="0"/>
              <a:t>f/f</a:t>
            </a:r>
            <a:r>
              <a:rPr sz="2400" baseline="-25000" dirty="0" smtClean="0"/>
              <a:t>0</a:t>
            </a:r>
            <a:r>
              <a:rPr sz="2400" dirty="0" smtClean="0"/>
              <a:t> </a:t>
            </a:r>
            <a:r>
              <a:rPr sz="2400" dirty="0"/>
              <a:t>= </a:t>
            </a:r>
            <a:r>
              <a:rPr lang="es-MX" sz="2100" dirty="0">
                <a:latin typeface="Symbol"/>
                <a:sym typeface="Symbol"/>
              </a:rPr>
              <a:t> </a:t>
            </a:r>
            <a:r>
              <a:rPr lang="es-MX" sz="2100" dirty="0" smtClean="0">
                <a:latin typeface="Symbol"/>
                <a:sym typeface="Symbol" panose="05050102010706020507" pitchFamily="18" charset="2"/>
              </a:rPr>
              <a:t></a:t>
            </a:r>
            <a:r>
              <a:rPr sz="2400" baseline="-25000" dirty="0" err="1" smtClean="0"/>
              <a:t>grav</a:t>
            </a:r>
            <a:r>
              <a:rPr sz="2400" dirty="0" smtClean="0"/>
              <a:t>/mc</a:t>
            </a:r>
            <a:r>
              <a:rPr sz="2400" baseline="30000" dirty="0" smtClean="0"/>
              <a:t>2</a:t>
            </a:r>
            <a:r>
              <a:rPr sz="2400" dirty="0" smtClean="0"/>
              <a:t> </a:t>
            </a:r>
            <a:r>
              <a:rPr sz="2400" dirty="0"/>
              <a:t>= </a:t>
            </a:r>
            <a:r>
              <a:rPr sz="2400" dirty="0" err="1" smtClean="0"/>
              <a:t>g</a:t>
            </a:r>
            <a:r>
              <a:rPr sz="2400" baseline="-25000" dirty="0" err="1" smtClean="0"/>
              <a:t>local</a:t>
            </a:r>
            <a:r>
              <a:rPr lang="es-MX" sz="2100" dirty="0" err="1">
                <a:latin typeface="Symbol"/>
                <a:sym typeface="Symbol"/>
              </a:rPr>
              <a:t></a:t>
            </a:r>
            <a:r>
              <a:rPr sz="2400" dirty="0" smtClean="0"/>
              <a:t>h/c</a:t>
            </a:r>
            <a:r>
              <a:rPr sz="2400" baseline="30000" dirty="0" smtClean="0"/>
              <a:t>2</a:t>
            </a:r>
            <a:endParaRPr sz="2400" dirty="0">
              <a:latin typeface="Times New Roman"/>
              <a:ea typeface="Times New Roman"/>
              <a:cs typeface="Times New Roman"/>
              <a:sym typeface="Times New Roman"/>
            </a:endParaRPr>
          </a:p>
          <a:p>
            <a:pPr lvl="0" algn="ctr">
              <a:defRPr sz="1800"/>
            </a:pPr>
            <a:r>
              <a:rPr lang="es-MX" dirty="0">
                <a:latin typeface="Symbol"/>
                <a:ea typeface="Symbol"/>
                <a:cs typeface="Symbol"/>
                <a:sym typeface="Symbol"/>
              </a:rPr>
              <a:t></a:t>
            </a:r>
            <a:r>
              <a:rPr sz="2400" dirty="0" smtClean="0">
                <a:latin typeface="Symbol"/>
                <a:ea typeface="Symbol"/>
                <a:cs typeface="Symbol"/>
                <a:sym typeface="Symbol"/>
              </a:rPr>
              <a:t> </a:t>
            </a:r>
            <a:r>
              <a:rPr sz="2400" dirty="0"/>
              <a:t>2</a:t>
            </a:r>
            <a:r>
              <a:rPr sz="2400" baseline="30000" dirty="0"/>
              <a:t>nd</a:t>
            </a:r>
            <a:r>
              <a:rPr sz="2400" dirty="0"/>
              <a:t> twin paradox </a:t>
            </a:r>
          </a:p>
        </p:txBody>
      </p:sp>
      <p:sp>
        <p:nvSpPr>
          <p:cNvPr id="1704" name="Shape 1704"/>
          <p:cNvSpPr/>
          <p:nvPr/>
        </p:nvSpPr>
        <p:spPr>
          <a:xfrm>
            <a:off x="2114066" y="100699"/>
            <a:ext cx="4451336" cy="505257"/>
          </a:xfrm>
          <a:prstGeom prst="rect">
            <a:avLst/>
          </a:prstGeom>
          <a:ln w="19050">
            <a:solidFill>
              <a:srgbClr val="0000CC"/>
            </a:solidFill>
          </a:ln>
          <a:extLst>
            <a:ext uri="{C572A759-6A51-4108-AA02-DFA0A04FC94B}">
              <ma14:wrappingTextBoxFlag xmlns:ma14="http://schemas.microsoft.com/office/mac/drawingml/2011/main" xmlns="" val="1"/>
            </a:ext>
          </a:extLst>
        </p:spPr>
        <p:txBody>
          <a:bodyPr wrap="none" lIns="0" tIns="0" rIns="0" bIns="0">
            <a:spAutoFit/>
          </a:bodyPr>
          <a:lstStyle>
            <a:lvl1pPr>
              <a:defRPr sz="2800"/>
            </a:lvl1pPr>
          </a:lstStyle>
          <a:p>
            <a:pPr lvl="0">
              <a:defRPr sz="1800"/>
            </a:pPr>
            <a:r>
              <a:rPr sz="2800"/>
              <a:t>Systematic frequency shifts</a:t>
            </a:r>
          </a:p>
        </p:txBody>
      </p:sp>
      <p:sp>
        <p:nvSpPr>
          <p:cNvPr id="1705" name="Shape 1705"/>
          <p:cNvSpPr/>
          <p:nvPr/>
        </p:nvSpPr>
        <p:spPr>
          <a:xfrm>
            <a:off x="485013" y="1494944"/>
            <a:ext cx="5165836"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u="sng" dirty="0"/>
              <a:t>Doppler shifts</a:t>
            </a:r>
            <a:r>
              <a:rPr sz="2400" dirty="0"/>
              <a:t>: </a:t>
            </a:r>
            <a:r>
              <a:rPr lang="es-MX" dirty="0">
                <a:latin typeface="Symbol"/>
                <a:sym typeface="Symbol"/>
              </a:rPr>
              <a:t></a:t>
            </a:r>
            <a:r>
              <a:rPr sz="2400" dirty="0" smtClean="0"/>
              <a:t>f/f</a:t>
            </a:r>
            <a:r>
              <a:rPr sz="2400" baseline="-25000" dirty="0" smtClean="0"/>
              <a:t>0</a:t>
            </a:r>
            <a:r>
              <a:rPr sz="2400" dirty="0" smtClean="0"/>
              <a:t> </a:t>
            </a:r>
            <a:r>
              <a:rPr sz="2400" dirty="0"/>
              <a:t>= </a:t>
            </a:r>
            <a:r>
              <a:rPr lang="es-MX" dirty="0">
                <a:latin typeface="Symbol"/>
                <a:sym typeface="Symbol"/>
              </a:rPr>
              <a:t></a:t>
            </a:r>
            <a:r>
              <a:rPr sz="2400" dirty="0" smtClean="0"/>
              <a:t>v</a:t>
            </a:r>
            <a:r>
              <a:rPr lang="es-MX" dirty="0">
                <a:latin typeface="Symbol"/>
                <a:sym typeface="Symbol"/>
              </a:rPr>
              <a:t></a:t>
            </a:r>
            <a:r>
              <a:rPr sz="2400" dirty="0" smtClean="0"/>
              <a:t>/c </a:t>
            </a:r>
            <a:r>
              <a:rPr sz="2400" dirty="0"/>
              <a:t>– ½ </a:t>
            </a:r>
            <a:r>
              <a:rPr lang="es-MX" dirty="0">
                <a:latin typeface="Symbol"/>
                <a:sym typeface="Symbol"/>
              </a:rPr>
              <a:t></a:t>
            </a:r>
            <a:r>
              <a:rPr sz="2400" dirty="0" smtClean="0"/>
              <a:t>v</a:t>
            </a:r>
            <a:r>
              <a:rPr sz="2400" baseline="30000" dirty="0" smtClean="0"/>
              <a:t>2</a:t>
            </a:r>
            <a:r>
              <a:rPr lang="es-MX" dirty="0">
                <a:latin typeface="Symbol"/>
                <a:sym typeface="Symbol"/>
              </a:rPr>
              <a:t></a:t>
            </a:r>
            <a:r>
              <a:rPr sz="2400" dirty="0" smtClean="0"/>
              <a:t>/c</a:t>
            </a:r>
            <a:r>
              <a:rPr sz="2400" baseline="30000" dirty="0" smtClean="0"/>
              <a:t>2</a:t>
            </a:r>
            <a:r>
              <a:rPr sz="2400" dirty="0" smtClean="0"/>
              <a:t> </a:t>
            </a:r>
            <a:endParaRPr sz="2400" dirty="0"/>
          </a:p>
        </p:txBody>
      </p:sp>
      <p:sp>
        <p:nvSpPr>
          <p:cNvPr id="1706" name="Shape 1706"/>
          <p:cNvSpPr/>
          <p:nvPr/>
        </p:nvSpPr>
        <p:spPr>
          <a:xfrm>
            <a:off x="660558" y="4171033"/>
            <a:ext cx="5138450" cy="79266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with all systematic errors,  </a:t>
            </a:r>
            <a:endParaRPr sz="2400">
              <a:latin typeface="Times New Roman"/>
              <a:ea typeface="Times New Roman"/>
              <a:cs typeface="Times New Roman"/>
              <a:sym typeface="Times New Roman"/>
            </a:endParaRPr>
          </a:p>
          <a:p>
            <a:pPr lvl="0">
              <a:defRPr sz="1800"/>
            </a:pPr>
            <a:r>
              <a:rPr sz="2400"/>
              <a:t>	uncertainty (</a:t>
            </a:r>
            <a:r>
              <a:rPr sz="2400" baseline="30000"/>
              <a:t>27</a:t>
            </a:r>
            <a:r>
              <a:rPr sz="2400"/>
              <a:t>Al</a:t>
            </a:r>
            <a:r>
              <a:rPr sz="2400" baseline="30000"/>
              <a:t>+</a:t>
            </a:r>
            <a:r>
              <a:rPr sz="2400"/>
              <a:t>) = 8.0 x 10</a:t>
            </a:r>
            <a:r>
              <a:rPr sz="2400" baseline="30000"/>
              <a:t>-18</a:t>
            </a:r>
          </a:p>
        </p:txBody>
      </p:sp>
      <p:sp>
        <p:nvSpPr>
          <p:cNvPr id="1707" name="Shape 1707"/>
          <p:cNvSpPr/>
          <p:nvPr/>
        </p:nvSpPr>
        <p:spPr>
          <a:xfrm>
            <a:off x="1489845" y="5935562"/>
            <a:ext cx="5291099" cy="821245"/>
          </a:xfrm>
          <a:prstGeom prst="rect">
            <a:avLst/>
          </a:prstGeom>
          <a:solidFill>
            <a:srgbClr val="FFFF99"/>
          </a:solidFill>
          <a:ln w="28575">
            <a:solidFill>
              <a:srgbClr val="262699"/>
            </a:solidFill>
          </a:ln>
          <a:extLst>
            <a:ext uri="{C572A759-6A51-4108-AA02-DFA0A04FC94B}">
              <ma14:wrappingTextBoxFlag xmlns:ma14="http://schemas.microsoft.com/office/mac/drawingml/2011/main" xmlns="" val="1"/>
            </a:ext>
          </a:extLst>
        </p:spPr>
        <p:txBody>
          <a:bodyPr wrap="none" lIns="0" tIns="0" rIns="0" bIns="0">
            <a:spAutoFit/>
          </a:bodyPr>
          <a:lstStyle/>
          <a:p>
            <a:pPr lvl="0" algn="ctr">
              <a:defRPr sz="1800"/>
            </a:pPr>
            <a:r>
              <a:rPr sz="2400"/>
              <a:t>after 80 years, your twin (at sea level)</a:t>
            </a:r>
            <a:endParaRPr sz="2400">
              <a:latin typeface="Times New Roman"/>
              <a:ea typeface="Times New Roman"/>
              <a:cs typeface="Times New Roman"/>
              <a:sym typeface="Times New Roman"/>
            </a:endParaRPr>
          </a:p>
          <a:p>
            <a:pPr lvl="0" algn="ctr">
              <a:defRPr sz="1800"/>
            </a:pPr>
            <a:r>
              <a:rPr sz="2400"/>
              <a:t>would be 1/1000 second younger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3" grpId="2" animBg="1" advAuto="0"/>
      <p:bldP spid="1706" grpId="1" animBg="1" advAuto="0"/>
      <p:bldP spid="1707" grpId="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09" name="image28.jpeg" descr="100_3821"/>
          <p:cNvPicPr/>
          <p:nvPr/>
        </p:nvPicPr>
        <p:blipFill>
          <a:blip r:embed="rId2">
            <a:extLst/>
          </a:blip>
          <a:stretch>
            <a:fillRect/>
          </a:stretch>
        </p:blipFill>
        <p:spPr>
          <a:xfrm>
            <a:off x="0" y="-2878139"/>
            <a:ext cx="7327900" cy="9771065"/>
          </a:xfrm>
          <a:prstGeom prst="rect">
            <a:avLst/>
          </a:prstGeom>
          <a:ln w="12700">
            <a:miter lim="400000"/>
          </a:ln>
        </p:spPr>
      </p:pic>
      <p:sp>
        <p:nvSpPr>
          <p:cNvPr id="1710" name="Shape 1710"/>
          <p:cNvSpPr/>
          <p:nvPr/>
        </p:nvSpPr>
        <p:spPr>
          <a:xfrm>
            <a:off x="1256279" y="76200"/>
            <a:ext cx="4284028" cy="1059816"/>
          </a:xfrm>
          <a:prstGeom prst="rect">
            <a:avLst/>
          </a:prstGeom>
          <a:solidFill/>
          <a:ln w="28575">
            <a:solidFill>
              <a:srgbClr val="0000CC"/>
            </a:solidFill>
          </a:ln>
          <a:extLst>
            <a:ext uri="{C572A759-6A51-4108-AA02-DFA0A04FC94B}">
              <ma14:wrappingTextBoxFlag xmlns:ma14="http://schemas.microsoft.com/office/mac/drawingml/2011/main" xmlns="" val="1"/>
            </a:ext>
          </a:extLst>
        </p:spPr>
        <p:txBody>
          <a:bodyPr wrap="none" lIns="0" tIns="0" rIns="0" bIns="0">
            <a:spAutoFit/>
          </a:bodyPr>
          <a:lstStyle/>
          <a:p>
            <a:pPr lvl="0" algn="ctr">
              <a:defRPr sz="1800"/>
            </a:pPr>
            <a:r>
              <a:rPr sz="3200">
                <a:solidFill>
                  <a:srgbClr val="FFFFFF"/>
                </a:solidFill>
                <a:latin typeface="Calibri"/>
                <a:ea typeface="Calibri"/>
                <a:cs typeface="Calibri"/>
                <a:sym typeface="Calibri"/>
              </a:rPr>
              <a:t>Some fun science:</a:t>
            </a:r>
            <a:endParaRPr sz="2400">
              <a:latin typeface="Times New Roman"/>
              <a:ea typeface="Times New Roman"/>
              <a:cs typeface="Times New Roman"/>
              <a:sym typeface="Times New Roman"/>
            </a:endParaRPr>
          </a:p>
          <a:p>
            <a:pPr lvl="0" algn="ctr">
              <a:defRPr sz="1800"/>
            </a:pPr>
            <a:r>
              <a:rPr sz="3200">
                <a:solidFill>
                  <a:srgbClr val="FFFFFF"/>
                </a:solidFill>
                <a:latin typeface="Calibri"/>
                <a:ea typeface="Calibri"/>
                <a:cs typeface="Calibri"/>
                <a:sym typeface="Calibri"/>
              </a:rPr>
              <a:t>Clocks and “relativity”</a:t>
            </a:r>
          </a:p>
        </p:txBody>
      </p:sp>
      <p:grpSp>
        <p:nvGrpSpPr>
          <p:cNvPr id="1713" name="Group 1713"/>
          <p:cNvGrpSpPr/>
          <p:nvPr/>
        </p:nvGrpSpPr>
        <p:grpSpPr>
          <a:xfrm>
            <a:off x="383458" y="3208701"/>
            <a:ext cx="6877309" cy="1045871"/>
            <a:chOff x="0" y="0"/>
            <a:chExt cx="6877308" cy="1045869"/>
          </a:xfrm>
        </p:grpSpPr>
        <p:sp>
          <p:nvSpPr>
            <p:cNvPr id="1711" name="Shape 1711"/>
            <p:cNvSpPr/>
            <p:nvPr/>
          </p:nvSpPr>
          <p:spPr>
            <a:xfrm>
              <a:off x="-1" y="455954"/>
              <a:ext cx="6877309" cy="589916"/>
            </a:xfrm>
            <a:prstGeom prst="rect">
              <a:avLst/>
            </a:prstGeom>
            <a:solidFill>
              <a:srgbClr val="000000"/>
            </a:solidFill>
            <a:ln w="28575" cap="flat">
              <a:solidFill>
                <a:srgbClr val="0000CC"/>
              </a:solidFill>
              <a:prstDash val="solid"/>
              <a:bevel/>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lvl="0" algn="ctr">
                <a:defRPr sz="1800"/>
              </a:pPr>
              <a:r>
                <a:rPr sz="3200">
                  <a:solidFill>
                    <a:srgbClr val="FFFFFF"/>
                  </a:solidFill>
                  <a:latin typeface="Calibri"/>
                  <a:ea typeface="Calibri"/>
                  <a:cs typeface="Calibri"/>
                  <a:sym typeface="Calibri"/>
                </a:rPr>
                <a:t>single Al</a:t>
              </a:r>
              <a:r>
                <a:rPr sz="3200" baseline="30000">
                  <a:solidFill>
                    <a:srgbClr val="FFFFFF"/>
                  </a:solidFill>
                  <a:latin typeface="Calibri"/>
                  <a:ea typeface="Calibri"/>
                  <a:cs typeface="Calibri"/>
                  <a:sym typeface="Calibri"/>
                </a:rPr>
                <a:t>+</a:t>
              </a:r>
              <a:r>
                <a:rPr sz="3200">
                  <a:solidFill>
                    <a:srgbClr val="FFFFFF"/>
                  </a:solidFill>
                  <a:latin typeface="Calibri"/>
                  <a:ea typeface="Calibri"/>
                  <a:cs typeface="Calibri"/>
                  <a:sym typeface="Calibri"/>
                </a:rPr>
                <a:t> ion clock </a:t>
              </a:r>
              <a:r>
                <a:rPr sz="2400">
                  <a:solidFill>
                    <a:srgbClr val="FFFFFF"/>
                  </a:solidFill>
                  <a:latin typeface="Calibri"/>
                  <a:ea typeface="Calibri"/>
                  <a:cs typeface="Calibri"/>
                  <a:sym typeface="Calibri"/>
                </a:rPr>
                <a:t>(pre-wristwatch model)</a:t>
              </a:r>
            </a:p>
          </p:txBody>
        </p:sp>
        <p:sp>
          <p:nvSpPr>
            <p:cNvPr id="1712" name="Shape 1712"/>
            <p:cNvSpPr/>
            <p:nvPr/>
          </p:nvSpPr>
          <p:spPr>
            <a:xfrm flipH="1" flipV="1">
              <a:off x="3438653" y="-1"/>
              <a:ext cx="365855" cy="455956"/>
            </a:xfrm>
            <a:prstGeom prst="line">
              <a:avLst/>
            </a:prstGeom>
            <a:noFill/>
            <a:ln w="28575" cap="flat">
              <a:solidFill>
                <a:srgbClr val="FFFFFF"/>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15" name="image29.jpeg" descr="100_3827"/>
          <p:cNvPicPr/>
          <p:nvPr/>
        </p:nvPicPr>
        <p:blipFill>
          <a:blip r:embed="rId2">
            <a:extLst/>
          </a:blip>
          <a:stretch>
            <a:fillRect/>
          </a:stretch>
        </p:blipFill>
        <p:spPr>
          <a:xfrm>
            <a:off x="0" y="-2878139"/>
            <a:ext cx="7327900" cy="9771065"/>
          </a:xfrm>
          <a:prstGeom prst="rect">
            <a:avLst/>
          </a:prstGeom>
          <a:ln w="12700">
            <a:miter lim="400000"/>
          </a:ln>
        </p:spPr>
      </p:pic>
      <p:sp>
        <p:nvSpPr>
          <p:cNvPr id="1716" name="Shape 1716"/>
          <p:cNvSpPr/>
          <p:nvPr/>
        </p:nvSpPr>
        <p:spPr>
          <a:xfrm>
            <a:off x="-3065" y="5257800"/>
            <a:ext cx="8969337" cy="1059816"/>
          </a:xfrm>
          <a:prstGeom prst="rect">
            <a:avLst/>
          </a:prstGeom>
          <a:solidFill/>
          <a:ln w="28575">
            <a:solidFill>
              <a:srgbClr val="0000CC"/>
            </a:solidFill>
          </a:ln>
          <a:extLst>
            <a:ext uri="{C572A759-6A51-4108-AA02-DFA0A04FC94B}">
              <ma14:wrappingTextBoxFlag xmlns:ma14="http://schemas.microsoft.com/office/mac/drawingml/2011/main" xmlns="" val="1"/>
            </a:ext>
          </a:extLst>
        </p:spPr>
        <p:txBody>
          <a:bodyPr wrap="none" lIns="0" tIns="0" rIns="0" bIns="0">
            <a:spAutoFit/>
          </a:bodyPr>
          <a:lstStyle/>
          <a:p>
            <a:pPr lvl="0" algn="ctr">
              <a:defRPr sz="1800"/>
            </a:pPr>
            <a:r>
              <a:rPr sz="3200">
                <a:solidFill>
                  <a:srgbClr val="FFFFFF"/>
                </a:solidFill>
                <a:latin typeface="Calibri"/>
                <a:ea typeface="Calibri"/>
                <a:cs typeface="Calibri"/>
                <a:sym typeface="Calibri"/>
              </a:rPr>
              <a:t>James Chou with “portable” Al</a:t>
            </a:r>
            <a:r>
              <a:rPr sz="3200" baseline="30000">
                <a:solidFill>
                  <a:srgbClr val="FFFFFF"/>
                </a:solidFill>
                <a:latin typeface="Calibri"/>
                <a:ea typeface="Calibri"/>
                <a:cs typeface="Calibri"/>
                <a:sym typeface="Calibri"/>
              </a:rPr>
              <a:t>+</a:t>
            </a:r>
            <a:r>
              <a:rPr sz="3200">
                <a:solidFill>
                  <a:srgbClr val="FFFFFF"/>
                </a:solidFill>
                <a:latin typeface="Calibri"/>
                <a:ea typeface="Calibri"/>
                <a:cs typeface="Calibri"/>
                <a:sym typeface="Calibri"/>
              </a:rPr>
              <a:t> clock (clock #1)</a:t>
            </a:r>
            <a:endParaRPr sz="2400">
              <a:latin typeface="Times New Roman"/>
              <a:ea typeface="Times New Roman"/>
              <a:cs typeface="Times New Roman"/>
              <a:sym typeface="Times New Roman"/>
            </a:endParaRPr>
          </a:p>
          <a:p>
            <a:pPr lvl="0" algn="ctr">
              <a:defRPr sz="1800"/>
            </a:pPr>
            <a:r>
              <a:rPr sz="3200">
                <a:solidFill>
                  <a:srgbClr val="FFFFFF"/>
                </a:solidFill>
                <a:latin typeface="Calibri"/>
                <a:ea typeface="Calibri"/>
                <a:cs typeface="Calibri"/>
                <a:sym typeface="Calibri"/>
              </a:rPr>
              <a:t>(reference clock in adjacent room, clock #2)</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18" name="image30.jpeg" descr="100_3835"/>
          <p:cNvPicPr/>
          <p:nvPr/>
        </p:nvPicPr>
        <p:blipFill>
          <a:blip r:embed="rId2">
            <a:extLst/>
          </a:blip>
          <a:stretch>
            <a:fillRect/>
          </a:stretch>
        </p:blipFill>
        <p:spPr>
          <a:xfrm>
            <a:off x="0" y="-2878139"/>
            <a:ext cx="7327900" cy="977106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624" name="Shape 624"/>
          <p:cNvSpPr/>
          <p:nvPr/>
        </p:nvSpPr>
        <p:spPr>
          <a:xfrm>
            <a:off x="304799" y="2971799"/>
            <a:ext cx="2057401" cy="19812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lvl="0" algn="ctr">
              <a:defRPr>
                <a:solidFill>
                  <a:srgbClr val="FFFFFF"/>
                </a:solidFill>
              </a:defRPr>
            </a:pPr>
            <a:endParaRPr/>
          </a:p>
        </p:txBody>
      </p:sp>
      <p:sp>
        <p:nvSpPr>
          <p:cNvPr id="625" name="Shape 625"/>
          <p:cNvSpPr/>
          <p:nvPr/>
        </p:nvSpPr>
        <p:spPr>
          <a:xfrm>
            <a:off x="1295399" y="3962399"/>
            <a:ext cx="45722" cy="457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25400">
            <a:solidFill/>
          </a:ln>
        </p:spPr>
        <p:txBody>
          <a:bodyPr lIns="0" tIns="0" rIns="0" bIns="0" anchor="ctr"/>
          <a:lstStyle/>
          <a:p>
            <a:pPr lvl="0" algn="ctr">
              <a:defRPr>
                <a:solidFill>
                  <a:srgbClr val="FFFFFF"/>
                </a:solidFill>
              </a:defRPr>
            </a:pPr>
            <a:endParaRPr/>
          </a:p>
        </p:txBody>
      </p:sp>
      <p:grpSp>
        <p:nvGrpSpPr>
          <p:cNvPr id="632" name="Group 632"/>
          <p:cNvGrpSpPr/>
          <p:nvPr/>
        </p:nvGrpSpPr>
        <p:grpSpPr>
          <a:xfrm>
            <a:off x="2103561" y="2986833"/>
            <a:ext cx="469712" cy="388233"/>
            <a:chOff x="0" y="0"/>
            <a:chExt cx="469710" cy="388231"/>
          </a:xfrm>
        </p:grpSpPr>
        <p:sp>
          <p:nvSpPr>
            <p:cNvPr id="626" name="Shape 626"/>
            <p:cNvSpPr/>
            <p:nvPr/>
          </p:nvSpPr>
          <p:spPr>
            <a:xfrm flipH="1">
              <a:off x="0" y="235282"/>
              <a:ext cx="167415" cy="31698"/>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27" name="Shape 627"/>
            <p:cNvSpPr/>
            <p:nvPr/>
          </p:nvSpPr>
          <p:spPr>
            <a:xfrm flipH="1">
              <a:off x="92323" y="235282"/>
              <a:ext cx="75092" cy="152950"/>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28" name="Shape 628"/>
            <p:cNvSpPr/>
            <p:nvPr/>
          </p:nvSpPr>
          <p:spPr>
            <a:xfrm flipV="1">
              <a:off x="166300" y="87839"/>
              <a:ext cx="214296" cy="147293"/>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29" name="Shape 629"/>
            <p:cNvSpPr/>
            <p:nvPr/>
          </p:nvSpPr>
          <p:spPr>
            <a:xfrm flipH="1" flipV="1">
              <a:off x="196342" y="21706"/>
              <a:ext cx="91061" cy="122215"/>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30" name="Shape 630"/>
            <p:cNvSpPr/>
            <p:nvPr/>
          </p:nvSpPr>
          <p:spPr>
            <a:xfrm>
              <a:off x="288666" y="142958"/>
              <a:ext cx="128537" cy="95540"/>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31" name="Shape 631"/>
            <p:cNvSpPr/>
            <p:nvPr/>
          </p:nvSpPr>
          <p:spPr>
            <a:xfrm rot="3162819">
              <a:off x="361622" y="19432"/>
              <a:ext cx="91737" cy="865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grpSp>
      <p:pic>
        <p:nvPicPr>
          <p:cNvPr id="633" name="image3.jpg" descr="http://tbn2.google.com/images?q=tbn:oi3-m6DsRhi7QM:http://www.teacherfiles.com/clipart/time/clock_clip_art_04.jpg"/>
          <p:cNvPicPr/>
          <p:nvPr/>
        </p:nvPicPr>
        <p:blipFill>
          <a:blip r:embed="rId2">
            <a:extLst/>
          </a:blip>
          <a:stretch>
            <a:fillRect/>
          </a:stretch>
        </p:blipFill>
        <p:spPr>
          <a:xfrm>
            <a:off x="1905000" y="2819400"/>
            <a:ext cx="304800" cy="304800"/>
          </a:xfrm>
          <a:prstGeom prst="rect">
            <a:avLst/>
          </a:prstGeom>
          <a:ln w="12700">
            <a:miter lim="400000"/>
          </a:ln>
        </p:spPr>
      </p:pic>
      <p:grpSp>
        <p:nvGrpSpPr>
          <p:cNvPr id="640" name="Group 640"/>
          <p:cNvGrpSpPr/>
          <p:nvPr/>
        </p:nvGrpSpPr>
        <p:grpSpPr>
          <a:xfrm>
            <a:off x="4334521" y="1756354"/>
            <a:ext cx="1447115" cy="1279863"/>
            <a:chOff x="0" y="0"/>
            <a:chExt cx="1447113" cy="1279862"/>
          </a:xfrm>
        </p:grpSpPr>
        <p:sp>
          <p:nvSpPr>
            <p:cNvPr id="634" name="Shape 634"/>
            <p:cNvSpPr/>
            <p:nvPr/>
          </p:nvSpPr>
          <p:spPr>
            <a:xfrm>
              <a:off x="389877" y="301045"/>
              <a:ext cx="685802" cy="6858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pic>
          <p:nvPicPr>
            <p:cNvPr id="635" name="image3.jpg" descr="http://tbn2.google.com/images?q=tbn:oi3-m6DsRhi7QM:http://www.teacherfiles.com/clipart/time/clock_clip_art_04.jpg"/>
            <p:cNvPicPr/>
            <p:nvPr/>
          </p:nvPicPr>
          <p:blipFill>
            <a:blip r:embed="rId2">
              <a:extLst/>
            </a:blip>
            <a:stretch>
              <a:fillRect/>
            </a:stretch>
          </p:blipFill>
          <p:spPr>
            <a:xfrm>
              <a:off x="585926" y="487477"/>
              <a:ext cx="304801" cy="304801"/>
            </a:xfrm>
            <a:prstGeom prst="rect">
              <a:avLst/>
            </a:prstGeom>
            <a:ln w="12700" cap="flat">
              <a:noFill/>
              <a:miter lim="400000"/>
            </a:ln>
            <a:effectLst/>
          </p:spPr>
        </p:pic>
        <p:sp>
          <p:nvSpPr>
            <p:cNvPr id="636" name="Shape 636"/>
            <p:cNvSpPr/>
            <p:nvPr/>
          </p:nvSpPr>
          <p:spPr>
            <a:xfrm flipV="1">
              <a:off x="756028" y="-1"/>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37" name="Shape 637"/>
            <p:cNvSpPr/>
            <p:nvPr/>
          </p:nvSpPr>
          <p:spPr>
            <a:xfrm flipV="1">
              <a:off x="733834" y="975062"/>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38" name="Shape 638"/>
            <p:cNvSpPr/>
            <p:nvPr/>
          </p:nvSpPr>
          <p:spPr>
            <a:xfrm>
              <a:off x="-1" y="638397"/>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39" name="Shape 639"/>
            <p:cNvSpPr/>
            <p:nvPr/>
          </p:nvSpPr>
          <p:spPr>
            <a:xfrm>
              <a:off x="1065319" y="630259"/>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641" name="Shape 641"/>
          <p:cNvSpPr/>
          <p:nvPr/>
        </p:nvSpPr>
        <p:spPr>
          <a:xfrm>
            <a:off x="2514600" y="1524000"/>
            <a:ext cx="2538274" cy="49498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pulse emitted at t</a:t>
            </a:r>
            <a:r>
              <a:rPr sz="2400" baseline="-25000"/>
              <a:t>0</a:t>
            </a:r>
          </a:p>
        </p:txBody>
      </p:sp>
      <p:sp>
        <p:nvSpPr>
          <p:cNvPr id="642" name="Shape 642"/>
          <p:cNvSpPr/>
          <p:nvPr/>
        </p:nvSpPr>
        <p:spPr>
          <a:xfrm>
            <a:off x="2286000" y="3429000"/>
            <a:ext cx="2690823" cy="40698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ts val="1900"/>
              </a:lnSpc>
              <a:spcBef>
                <a:spcPts val="1000"/>
              </a:spcBef>
              <a:defRPr sz="1800"/>
            </a:pPr>
            <a:r>
              <a:rPr sz="2400"/>
              <a:t>pulse received at t</a:t>
            </a:r>
            <a:r>
              <a:rPr sz="2400" baseline="-25000"/>
              <a:t>1</a:t>
            </a:r>
          </a:p>
        </p:txBody>
      </p:sp>
      <p:grpSp>
        <p:nvGrpSpPr>
          <p:cNvPr id="658" name="Group 658"/>
          <p:cNvGrpSpPr/>
          <p:nvPr/>
        </p:nvGrpSpPr>
        <p:grpSpPr>
          <a:xfrm>
            <a:off x="2347834" y="2432613"/>
            <a:ext cx="2305229" cy="920544"/>
            <a:chOff x="0" y="0"/>
            <a:chExt cx="2305228" cy="920543"/>
          </a:xfrm>
        </p:grpSpPr>
        <p:grpSp>
          <p:nvGrpSpPr>
            <p:cNvPr id="654" name="Group 654"/>
            <p:cNvGrpSpPr/>
            <p:nvPr/>
          </p:nvGrpSpPr>
          <p:grpSpPr>
            <a:xfrm>
              <a:off x="1562882" y="0"/>
              <a:ext cx="527549" cy="302274"/>
              <a:chOff x="0" y="0"/>
              <a:chExt cx="527548" cy="302273"/>
            </a:xfrm>
          </p:grpSpPr>
          <p:sp>
            <p:nvSpPr>
              <p:cNvPr id="643" name="Shape 643"/>
              <p:cNvSpPr/>
              <p:nvPr/>
            </p:nvSpPr>
            <p:spPr>
              <a:xfrm rot="15018567">
                <a:off x="22778" y="126440"/>
                <a:ext cx="152400" cy="15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31" y="0"/>
                    </a:lnTo>
                    <a:lnTo>
                      <a:pt x="21600" y="21600"/>
                    </a:lnTo>
                    <a:close/>
                  </a:path>
                </a:pathLst>
              </a:custGeom>
              <a:solidFill>
                <a:srgbClr val="3333CC"/>
              </a:solidFill>
              <a:ln w="9525" cap="flat">
                <a:solidFill>
                  <a:srgbClr val="3333CC"/>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grpSp>
            <p:nvGrpSpPr>
              <p:cNvPr id="646" name="Group 646"/>
              <p:cNvGrpSpPr/>
              <p:nvPr/>
            </p:nvGrpSpPr>
            <p:grpSpPr>
              <a:xfrm>
                <a:off x="378365" y="0"/>
                <a:ext cx="149184" cy="143489"/>
                <a:chOff x="0" y="0"/>
                <a:chExt cx="149182" cy="143488"/>
              </a:xfrm>
            </p:grpSpPr>
            <p:sp>
              <p:nvSpPr>
                <p:cNvPr id="644" name="Shape 644"/>
                <p:cNvSpPr/>
                <p:nvPr/>
              </p:nvSpPr>
              <p:spPr>
                <a:xfrm rot="9618567">
                  <a:off x="85909" y="6076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645" name="Shape 645"/>
                <p:cNvSpPr/>
                <p:nvPr/>
              </p:nvSpPr>
              <p:spPr>
                <a:xfrm rot="20418567">
                  <a:off x="11318" y="6524"/>
                  <a:ext cx="51955"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649" name="Group 649"/>
              <p:cNvGrpSpPr/>
              <p:nvPr/>
            </p:nvGrpSpPr>
            <p:grpSpPr>
              <a:xfrm>
                <a:off x="280532" y="35011"/>
                <a:ext cx="149183" cy="143489"/>
                <a:chOff x="0" y="0"/>
                <a:chExt cx="149182" cy="143488"/>
              </a:xfrm>
            </p:grpSpPr>
            <p:sp>
              <p:nvSpPr>
                <p:cNvPr id="647" name="Shape 647"/>
                <p:cNvSpPr/>
                <p:nvPr/>
              </p:nvSpPr>
              <p:spPr>
                <a:xfrm rot="9618567">
                  <a:off x="85909" y="6076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648" name="Shape 648"/>
                <p:cNvSpPr/>
                <p:nvPr/>
              </p:nvSpPr>
              <p:spPr>
                <a:xfrm rot="20418567">
                  <a:off x="11318" y="6524"/>
                  <a:ext cx="51955"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652" name="Group 652"/>
              <p:cNvGrpSpPr/>
              <p:nvPr/>
            </p:nvGrpSpPr>
            <p:grpSpPr>
              <a:xfrm>
                <a:off x="182698" y="70022"/>
                <a:ext cx="149184" cy="143490"/>
                <a:chOff x="0" y="0"/>
                <a:chExt cx="149182" cy="143488"/>
              </a:xfrm>
            </p:grpSpPr>
            <p:sp>
              <p:nvSpPr>
                <p:cNvPr id="650" name="Shape 650"/>
                <p:cNvSpPr/>
                <p:nvPr/>
              </p:nvSpPr>
              <p:spPr>
                <a:xfrm rot="9618567">
                  <a:off x="85909" y="6076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651" name="Shape 651"/>
                <p:cNvSpPr/>
                <p:nvPr/>
              </p:nvSpPr>
              <p:spPr>
                <a:xfrm rot="20418567">
                  <a:off x="11318" y="6524"/>
                  <a:ext cx="51955"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653" name="Shape 653"/>
              <p:cNvSpPr/>
              <p:nvPr/>
            </p:nvSpPr>
            <p:spPr>
              <a:xfrm rot="9618567">
                <a:off x="167907" y="156509"/>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655" name="Shape 655"/>
            <p:cNvSpPr/>
            <p:nvPr/>
          </p:nvSpPr>
          <p:spPr>
            <a:xfrm rot="378327">
              <a:off x="808417" y="342230"/>
              <a:ext cx="381001" cy="4213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a:latin typeface="Times New Roman"/>
                  <a:ea typeface="Times New Roman"/>
                  <a:cs typeface="Times New Roman"/>
                  <a:sym typeface="Times New Roman"/>
                </a:defRPr>
              </a:lvl1pPr>
            </a:lstStyle>
            <a:p>
              <a:pPr lvl="0">
                <a:defRPr sz="1800"/>
              </a:pPr>
              <a:r>
                <a:rPr sz="2400"/>
                <a:t>ℓ</a:t>
              </a:r>
            </a:p>
          </p:txBody>
        </p:sp>
        <p:sp>
          <p:nvSpPr>
            <p:cNvPr id="656" name="Shape 656"/>
            <p:cNvSpPr/>
            <p:nvPr/>
          </p:nvSpPr>
          <p:spPr>
            <a:xfrm flipH="1">
              <a:off x="-1" y="692908"/>
              <a:ext cx="715129" cy="227636"/>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57" name="Shape 657"/>
            <p:cNvSpPr/>
            <p:nvPr/>
          </p:nvSpPr>
          <p:spPr>
            <a:xfrm flipV="1">
              <a:off x="1110560" y="178637"/>
              <a:ext cx="1194669" cy="404639"/>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659" name="Shape 659"/>
          <p:cNvSpPr/>
          <p:nvPr/>
        </p:nvSpPr>
        <p:spPr>
          <a:xfrm>
            <a:off x="2286000" y="4267200"/>
            <a:ext cx="3493903" cy="156966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dirty="0"/>
              <a:t>ℓ = c x (t</a:t>
            </a:r>
            <a:r>
              <a:rPr sz="2400" baseline="-25000" dirty="0"/>
              <a:t>1</a:t>
            </a:r>
            <a:r>
              <a:rPr sz="2400" dirty="0"/>
              <a:t> – t</a:t>
            </a:r>
            <a:r>
              <a:rPr sz="2400" baseline="-25000" dirty="0"/>
              <a:t>0</a:t>
            </a:r>
            <a:r>
              <a:rPr sz="2400" dirty="0"/>
              <a:t>)</a:t>
            </a:r>
            <a:endParaRPr sz="2400" baseline="-25000" dirty="0">
              <a:latin typeface="Times New Roman"/>
              <a:ea typeface="Times New Roman"/>
              <a:cs typeface="Times New Roman"/>
              <a:sym typeface="Times New Roman"/>
            </a:endParaRPr>
          </a:p>
          <a:p>
            <a:pPr lvl="0">
              <a:defRPr sz="1800"/>
            </a:pPr>
            <a:r>
              <a:rPr sz="2400" dirty="0"/>
              <a:t>error:  </a:t>
            </a:r>
            <a:r>
              <a:rPr lang="es-MX" sz="2100" dirty="0">
                <a:latin typeface="Symbol"/>
                <a:sym typeface="Symbol"/>
              </a:rPr>
              <a:t></a:t>
            </a:r>
            <a:r>
              <a:rPr sz="2400" dirty="0" smtClean="0"/>
              <a:t>ℓ </a:t>
            </a:r>
            <a:r>
              <a:rPr sz="2400" dirty="0"/>
              <a:t>= c </a:t>
            </a:r>
            <a:r>
              <a:rPr lang="es-MX" sz="2100" dirty="0">
                <a:latin typeface="Symbol"/>
                <a:sym typeface="Symbol"/>
              </a:rPr>
              <a:t></a:t>
            </a:r>
            <a:r>
              <a:rPr sz="2400" dirty="0" smtClean="0"/>
              <a:t>t</a:t>
            </a:r>
            <a:endParaRPr sz="2400" dirty="0">
              <a:latin typeface="Times New Roman"/>
              <a:ea typeface="Times New Roman"/>
              <a:cs typeface="Times New Roman"/>
              <a:sym typeface="Times New Roman"/>
            </a:endParaRPr>
          </a:p>
          <a:p>
            <a:pPr lvl="0">
              <a:defRPr sz="1800"/>
            </a:pPr>
            <a:r>
              <a:rPr sz="2400" dirty="0"/>
              <a:t>for </a:t>
            </a:r>
            <a:r>
              <a:rPr lang="es-MX" sz="2100" dirty="0" err="1">
                <a:latin typeface="Symbol"/>
                <a:sym typeface="Symbol"/>
              </a:rPr>
              <a:t></a:t>
            </a:r>
            <a:r>
              <a:rPr sz="2400" dirty="0" smtClean="0"/>
              <a:t>t </a:t>
            </a:r>
            <a:r>
              <a:rPr sz="2400" dirty="0"/>
              <a:t>= 10</a:t>
            </a:r>
            <a:r>
              <a:rPr sz="2400" baseline="30000" dirty="0"/>
              <a:t>-9</a:t>
            </a:r>
            <a:r>
              <a:rPr sz="2400" dirty="0"/>
              <a:t> s, </a:t>
            </a:r>
            <a:r>
              <a:rPr lang="es-MX" sz="2100" dirty="0">
                <a:latin typeface="Symbol"/>
                <a:sym typeface="Symbol"/>
              </a:rPr>
              <a:t></a:t>
            </a:r>
            <a:r>
              <a:rPr sz="2400" dirty="0" smtClean="0"/>
              <a:t>ℓ </a:t>
            </a:r>
            <a:r>
              <a:rPr lang="es-MX" sz="2100" dirty="0">
                <a:latin typeface="Symbol"/>
                <a:sym typeface="Symbol"/>
              </a:rPr>
              <a:t></a:t>
            </a:r>
            <a:r>
              <a:rPr sz="2400" dirty="0" smtClean="0"/>
              <a:t> </a:t>
            </a:r>
            <a:r>
              <a:rPr sz="2400" dirty="0"/>
              <a:t>30 cm</a:t>
            </a:r>
            <a:endParaRPr sz="2400" dirty="0">
              <a:latin typeface="Times New Roman"/>
              <a:ea typeface="Times New Roman"/>
              <a:cs typeface="Times New Roman"/>
              <a:sym typeface="Times New Roman"/>
            </a:endParaRPr>
          </a:p>
          <a:p>
            <a:pPr lvl="0">
              <a:defRPr sz="1800"/>
            </a:pPr>
            <a:r>
              <a:rPr sz="2400" dirty="0" smtClean="0"/>
              <a:t>(</a:t>
            </a:r>
            <a:r>
              <a:rPr lang="es-MX" sz="2100" dirty="0" err="1">
                <a:latin typeface="Symbol"/>
                <a:sym typeface="Symbol"/>
              </a:rPr>
              <a:t></a:t>
            </a:r>
            <a:r>
              <a:rPr sz="2400" dirty="0" smtClean="0"/>
              <a:t>t</a:t>
            </a:r>
            <a:r>
              <a:rPr sz="2400" dirty="0"/>
              <a:t>)/(1 day) = 10</a:t>
            </a:r>
            <a:r>
              <a:rPr sz="2400" baseline="30000" dirty="0"/>
              <a:t>-14</a:t>
            </a:r>
            <a:r>
              <a:rPr sz="2400" dirty="0"/>
              <a:t> </a:t>
            </a:r>
            <a:r>
              <a:rPr lang="es-MX" sz="2100" dirty="0">
                <a:latin typeface="Symbol"/>
                <a:sym typeface="Symbol"/>
              </a:rPr>
              <a:t></a:t>
            </a:r>
            <a:r>
              <a:rPr sz="2400" dirty="0" smtClean="0">
                <a:latin typeface="Symbol"/>
                <a:ea typeface="Symbol"/>
                <a:cs typeface="Symbol"/>
                <a:sym typeface="Symbol"/>
              </a:rPr>
              <a:t> </a:t>
            </a:r>
            <a:r>
              <a:rPr lang="es-MX" sz="2400" dirty="0" smtClean="0">
                <a:latin typeface="Symbol"/>
                <a:ea typeface="Symbol"/>
                <a:cs typeface="Symbol"/>
                <a:sym typeface="Symbol" panose="05050102010706020507" pitchFamily="18" charset="2"/>
              </a:rPr>
              <a:t></a:t>
            </a:r>
            <a:r>
              <a:rPr sz="2400" dirty="0" smtClean="0"/>
              <a:t>f/f</a:t>
            </a:r>
            <a:r>
              <a:rPr sz="2400" baseline="-25000" dirty="0" smtClean="0"/>
              <a:t>0</a:t>
            </a:r>
            <a:endParaRPr sz="2400" baseline="-25000" dirty="0"/>
          </a:p>
        </p:txBody>
      </p:sp>
      <p:sp>
        <p:nvSpPr>
          <p:cNvPr id="660" name="Shape 660"/>
          <p:cNvSpPr/>
          <p:nvPr/>
        </p:nvSpPr>
        <p:spPr>
          <a:xfrm>
            <a:off x="304800" y="228600"/>
            <a:ext cx="6686213" cy="8926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800"/>
              <a:t>Why precise clocks?</a:t>
            </a:r>
            <a:endParaRPr sz="2400">
              <a:latin typeface="Times New Roman"/>
              <a:ea typeface="Times New Roman"/>
              <a:cs typeface="Times New Roman"/>
              <a:sym typeface="Times New Roman"/>
            </a:endParaRPr>
          </a:p>
          <a:p>
            <a:pPr lvl="0">
              <a:defRPr sz="1800"/>
            </a:pPr>
            <a:r>
              <a:rPr sz="2800"/>
              <a:t>Navigation: e.g. satellite navigation (GPS)</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20" name="image31.jpeg" descr="100_3846"/>
          <p:cNvPicPr/>
          <p:nvPr/>
        </p:nvPicPr>
        <p:blipFill>
          <a:blip r:embed="rId2">
            <a:extLst/>
          </a:blip>
          <a:srcRect t="29455"/>
          <a:stretch>
            <a:fillRect/>
          </a:stretch>
        </p:blipFill>
        <p:spPr>
          <a:xfrm>
            <a:off x="0" y="0"/>
            <a:ext cx="7327900" cy="6892925"/>
          </a:xfrm>
          <a:prstGeom prst="rect">
            <a:avLst/>
          </a:prstGeom>
          <a:ln w="12700">
            <a:miter lim="400000"/>
          </a:ln>
        </p:spPr>
      </p:pic>
      <p:sp>
        <p:nvSpPr>
          <p:cNvPr id="1721" name="Shape 1721"/>
          <p:cNvSpPr/>
          <p:nvPr/>
        </p:nvSpPr>
        <p:spPr>
          <a:xfrm>
            <a:off x="480269" y="5294090"/>
            <a:ext cx="6923843" cy="1137032"/>
          </a:xfrm>
          <a:prstGeom prst="rect">
            <a:avLst/>
          </a:prstGeom>
          <a:solidFill/>
          <a:ln w="28575">
            <a:solidFill>
              <a:srgbClr val="0000CC"/>
            </a:solidFill>
          </a:ln>
          <a:extLst>
            <a:ext uri="{C572A759-6A51-4108-AA02-DFA0A04FC94B}">
              <ma14:wrappingTextBoxFlag xmlns:ma14="http://schemas.microsoft.com/office/mac/drawingml/2011/main" xmlns="" val="1"/>
            </a:ext>
          </a:extLst>
        </p:spPr>
        <p:txBody>
          <a:bodyPr wrap="none" lIns="0" tIns="0" rIns="0" bIns="0">
            <a:spAutoFit/>
          </a:bodyPr>
          <a:lstStyle/>
          <a:p>
            <a:pPr lvl="0" algn="ctr">
              <a:defRPr sz="1800"/>
            </a:pPr>
            <a:r>
              <a:rPr sz="3200">
                <a:solidFill>
                  <a:srgbClr val="FFFFFF"/>
                </a:solidFill>
                <a:latin typeface="Calibri"/>
                <a:ea typeface="Calibri"/>
                <a:cs typeface="Calibri"/>
                <a:sym typeface="Calibri"/>
              </a:rPr>
              <a:t>clock #1 raised 33 cm (~ 13 inches)</a:t>
            </a:r>
            <a:endParaRPr sz="2400">
              <a:latin typeface="Times New Roman"/>
              <a:ea typeface="Times New Roman"/>
              <a:cs typeface="Times New Roman"/>
              <a:sym typeface="Times New Roman"/>
            </a:endParaRPr>
          </a:p>
          <a:p>
            <a:pPr lvl="0" algn="ctr">
              <a:defRPr sz="1800"/>
            </a:pPr>
            <a:r>
              <a:rPr sz="3200">
                <a:solidFill>
                  <a:srgbClr val="FFFFFF"/>
                </a:solidFill>
                <a:latin typeface="Calibri"/>
                <a:ea typeface="Calibri"/>
                <a:cs typeface="Calibri"/>
                <a:sym typeface="Calibri"/>
              </a:rPr>
              <a:t>f</a:t>
            </a:r>
            <a:r>
              <a:rPr sz="3200" baseline="-25000">
                <a:solidFill>
                  <a:srgbClr val="FFFFFF"/>
                </a:solidFill>
                <a:latin typeface="Calibri"/>
                <a:ea typeface="Calibri"/>
                <a:cs typeface="Calibri"/>
                <a:sym typeface="Calibri"/>
              </a:rPr>
              <a:t>1</a:t>
            </a:r>
            <a:r>
              <a:rPr sz="3200">
                <a:solidFill>
                  <a:srgbClr val="FFFFFF"/>
                </a:solidFill>
                <a:latin typeface="Calibri"/>
                <a:ea typeface="Calibri"/>
                <a:cs typeface="Calibri"/>
                <a:sym typeface="Calibri"/>
              </a:rPr>
              <a:t>/f</a:t>
            </a:r>
            <a:r>
              <a:rPr sz="3200" baseline="-25000">
                <a:solidFill>
                  <a:srgbClr val="FFFFFF"/>
                </a:solidFill>
                <a:latin typeface="Calibri"/>
                <a:ea typeface="Calibri"/>
                <a:cs typeface="Calibri"/>
                <a:sym typeface="Calibri"/>
              </a:rPr>
              <a:t>2</a:t>
            </a:r>
            <a:r>
              <a:rPr sz="3200">
                <a:solidFill>
                  <a:srgbClr val="FFFFFF"/>
                </a:solidFill>
                <a:latin typeface="Calibri"/>
                <a:ea typeface="Calibri"/>
                <a:cs typeface="Calibri"/>
                <a:sym typeface="Calibri"/>
              </a:rPr>
              <a:t> = 1.000 000 000 000 000 041(16)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 name="Shape 1723"/>
          <p:cNvSpPr/>
          <p:nvPr/>
        </p:nvSpPr>
        <p:spPr>
          <a:xfrm>
            <a:off x="1205685" y="1162049"/>
            <a:ext cx="6486710" cy="501675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endParaRPr sz="2000" dirty="0">
              <a:latin typeface="Times New Roman"/>
              <a:ea typeface="Times New Roman"/>
              <a:cs typeface="Times New Roman"/>
              <a:sym typeface="Times New Roman"/>
            </a:endParaRPr>
          </a:p>
          <a:p>
            <a:pPr lvl="0">
              <a:defRPr sz="1800"/>
            </a:pPr>
            <a:r>
              <a:rPr sz="2000" u="sng" dirty="0"/>
              <a:t>Jun </a:t>
            </a:r>
            <a:r>
              <a:rPr sz="2000" u="sng" dirty="0" err="1"/>
              <a:t>Ye’s</a:t>
            </a:r>
            <a:r>
              <a:rPr sz="2000" u="sng" dirty="0"/>
              <a:t> group (JILA), </a:t>
            </a:r>
            <a:r>
              <a:rPr sz="2000" u="sng" dirty="0" err="1"/>
              <a:t>Sr</a:t>
            </a:r>
            <a:r>
              <a:rPr sz="2000" u="sng" dirty="0"/>
              <a:t> neutral atoms in optical lattice</a:t>
            </a:r>
            <a:r>
              <a:rPr sz="2000" dirty="0"/>
              <a:t>:</a:t>
            </a:r>
            <a:endParaRPr sz="2400" dirty="0">
              <a:latin typeface="Times New Roman"/>
              <a:ea typeface="Times New Roman"/>
              <a:cs typeface="Times New Roman"/>
              <a:sym typeface="Times New Roman"/>
            </a:endParaRPr>
          </a:p>
          <a:p>
            <a:pPr lvl="0">
              <a:defRPr sz="1800"/>
            </a:pPr>
            <a:r>
              <a:rPr sz="2000" dirty="0"/>
              <a:t> </a:t>
            </a:r>
            <a:endParaRPr sz="2400" dirty="0">
              <a:latin typeface="Times New Roman"/>
              <a:ea typeface="Times New Roman"/>
              <a:cs typeface="Times New Roman"/>
              <a:sym typeface="Times New Roman"/>
            </a:endParaRPr>
          </a:p>
          <a:p>
            <a:pPr lvl="0">
              <a:defRPr sz="1800"/>
            </a:pPr>
            <a:r>
              <a:rPr lang="es-MX" sz="2000" dirty="0">
                <a:latin typeface="Symbol"/>
                <a:sym typeface="Symbol"/>
              </a:rPr>
              <a:t></a:t>
            </a:r>
            <a:r>
              <a:rPr sz="2000" dirty="0" smtClean="0"/>
              <a:t>f/f</a:t>
            </a:r>
            <a:r>
              <a:rPr sz="2000" baseline="-25000" dirty="0" smtClean="0"/>
              <a:t>0</a:t>
            </a:r>
            <a:r>
              <a:rPr sz="2000" dirty="0" smtClean="0"/>
              <a:t>(systematic</a:t>
            </a:r>
            <a:r>
              <a:rPr sz="2000" dirty="0"/>
              <a:t>) = </a:t>
            </a:r>
            <a:r>
              <a:rPr sz="2000" dirty="0">
                <a:solidFill>
                  <a:srgbClr val="262699"/>
                </a:solidFill>
              </a:rPr>
              <a:t>6.4 x 10</a:t>
            </a:r>
            <a:r>
              <a:rPr sz="2000" baseline="30000" dirty="0">
                <a:solidFill>
                  <a:srgbClr val="262699"/>
                </a:solidFill>
              </a:rPr>
              <a:t>-18</a:t>
            </a:r>
            <a:r>
              <a:rPr sz="2000" dirty="0"/>
              <a:t> </a:t>
            </a:r>
            <a:endParaRPr sz="2000" dirty="0">
              <a:latin typeface="Times New Roman"/>
              <a:ea typeface="Times New Roman"/>
              <a:cs typeface="Times New Roman"/>
              <a:sym typeface="Times New Roman"/>
            </a:endParaRPr>
          </a:p>
          <a:p>
            <a:pPr lvl="0">
              <a:defRPr sz="1800"/>
            </a:pPr>
            <a:r>
              <a:rPr sz="2000" dirty="0"/>
              <a:t>	(B. J. Bloom et al., </a:t>
            </a:r>
            <a:r>
              <a:rPr sz="2000" i="1" dirty="0"/>
              <a:t>Nature</a:t>
            </a:r>
            <a:r>
              <a:rPr sz="2000" dirty="0"/>
              <a:t> 506, 71 (2014))</a:t>
            </a:r>
            <a:endParaRPr sz="2400" dirty="0">
              <a:latin typeface="Times New Roman"/>
              <a:ea typeface="Times New Roman"/>
              <a:cs typeface="Times New Roman"/>
              <a:sym typeface="Times New Roman"/>
            </a:endParaRPr>
          </a:p>
          <a:p>
            <a:pPr lvl="0">
              <a:defRPr sz="1800"/>
            </a:pPr>
            <a:r>
              <a:rPr sz="2000" dirty="0"/>
              <a:t>	</a:t>
            </a:r>
            <a:r>
              <a:rPr lang="es-MX" sz="2000" dirty="0">
                <a:latin typeface="Symbol"/>
                <a:sym typeface="Symbol"/>
              </a:rPr>
              <a:t>  </a:t>
            </a:r>
            <a:r>
              <a:rPr sz="2000" dirty="0" smtClean="0"/>
              <a:t>T </a:t>
            </a:r>
            <a:r>
              <a:rPr lang="es-MX" sz="2000" dirty="0" smtClean="0">
                <a:latin typeface="Symbol"/>
                <a:ea typeface="Symbol"/>
                <a:cs typeface="Symbol"/>
                <a:sym typeface="Symbol" panose="05050102010706020507" pitchFamily="18" charset="2"/>
              </a:rPr>
              <a:t></a:t>
            </a:r>
            <a:r>
              <a:rPr sz="2000" dirty="0" smtClean="0">
                <a:latin typeface="Symbol"/>
                <a:ea typeface="Symbol"/>
                <a:cs typeface="Symbol"/>
                <a:sym typeface="Symbol"/>
              </a:rPr>
              <a:t> </a:t>
            </a:r>
            <a:r>
              <a:rPr sz="2000" dirty="0"/>
              <a:t>30 </a:t>
            </a:r>
            <a:r>
              <a:rPr sz="2000" dirty="0" err="1"/>
              <a:t>mK</a:t>
            </a:r>
            <a:endParaRPr sz="2000" dirty="0">
              <a:latin typeface="Times New Roman"/>
              <a:ea typeface="Times New Roman"/>
              <a:cs typeface="Times New Roman"/>
              <a:sym typeface="Times New Roman"/>
            </a:endParaRPr>
          </a:p>
          <a:p>
            <a:pPr lvl="0">
              <a:defRPr sz="1800"/>
            </a:pPr>
            <a:r>
              <a:rPr sz="2000" dirty="0"/>
              <a:t> </a:t>
            </a:r>
            <a:endParaRPr sz="2400" dirty="0">
              <a:latin typeface="Times New Roman"/>
              <a:ea typeface="Times New Roman"/>
              <a:cs typeface="Times New Roman"/>
              <a:sym typeface="Times New Roman"/>
            </a:endParaRPr>
          </a:p>
          <a:p>
            <a:pPr lvl="0">
              <a:defRPr sz="1800"/>
            </a:pPr>
            <a:r>
              <a:rPr sz="2000" u="sng" dirty="0"/>
              <a:t>PTB, </a:t>
            </a:r>
            <a:r>
              <a:rPr sz="2000" u="sng" dirty="0" err="1"/>
              <a:t>Braunschweig</a:t>
            </a:r>
            <a:r>
              <a:rPr sz="2000" u="sng" dirty="0"/>
              <a:t>, Germany</a:t>
            </a:r>
            <a:endParaRPr sz="2000" u="sng" dirty="0">
              <a:latin typeface="Times New Roman"/>
              <a:ea typeface="Times New Roman"/>
              <a:cs typeface="Times New Roman"/>
              <a:sym typeface="Times New Roman"/>
            </a:endParaRPr>
          </a:p>
          <a:p>
            <a:pPr lvl="0">
              <a:defRPr sz="1800"/>
            </a:pPr>
            <a:endParaRPr sz="2000" u="sng" dirty="0">
              <a:latin typeface="Times New Roman"/>
              <a:ea typeface="Times New Roman"/>
              <a:cs typeface="Times New Roman"/>
              <a:sym typeface="Times New Roman"/>
            </a:endParaRPr>
          </a:p>
          <a:p>
            <a:pPr lvl="0">
              <a:defRPr sz="1800"/>
            </a:pPr>
            <a:r>
              <a:rPr lang="es-MX" sz="2000" dirty="0">
                <a:latin typeface="Symbol"/>
                <a:sym typeface="Symbol"/>
              </a:rPr>
              <a:t> </a:t>
            </a:r>
            <a:r>
              <a:rPr sz="2000" dirty="0" smtClean="0"/>
              <a:t>f/f</a:t>
            </a:r>
            <a:r>
              <a:rPr sz="2000" baseline="-25000" dirty="0" smtClean="0"/>
              <a:t>0</a:t>
            </a:r>
            <a:r>
              <a:rPr sz="2000" dirty="0" smtClean="0"/>
              <a:t>(systematic</a:t>
            </a:r>
            <a:r>
              <a:rPr sz="2000" dirty="0"/>
              <a:t>) = </a:t>
            </a:r>
            <a:r>
              <a:rPr sz="2000" dirty="0">
                <a:solidFill>
                  <a:srgbClr val="262699"/>
                </a:solidFill>
              </a:rPr>
              <a:t>3.3 x 10</a:t>
            </a:r>
            <a:r>
              <a:rPr sz="2000" baseline="30000" dirty="0">
                <a:solidFill>
                  <a:srgbClr val="262699"/>
                </a:solidFill>
              </a:rPr>
              <a:t>-18</a:t>
            </a:r>
            <a:endParaRPr sz="2000" dirty="0">
              <a:solidFill>
                <a:srgbClr val="262699"/>
              </a:solidFill>
              <a:latin typeface="Times New Roman"/>
              <a:ea typeface="Times New Roman"/>
              <a:cs typeface="Times New Roman"/>
              <a:sym typeface="Times New Roman"/>
            </a:endParaRPr>
          </a:p>
          <a:p>
            <a:pPr lvl="0">
              <a:defRPr sz="1800"/>
            </a:pPr>
            <a:r>
              <a:rPr sz="2000" dirty="0"/>
              <a:t>	(unpublished)</a:t>
            </a:r>
            <a:endParaRPr sz="2400" dirty="0">
              <a:latin typeface="Times New Roman"/>
              <a:ea typeface="Times New Roman"/>
              <a:cs typeface="Times New Roman"/>
              <a:sym typeface="Times New Roman"/>
            </a:endParaRPr>
          </a:p>
          <a:p>
            <a:pPr lvl="0">
              <a:defRPr sz="1800"/>
            </a:pPr>
            <a:r>
              <a:rPr sz="2000" dirty="0"/>
              <a:t>	weak (</a:t>
            </a:r>
            <a:r>
              <a:rPr sz="2000" dirty="0" err="1"/>
              <a:t>octupole</a:t>
            </a:r>
            <a:r>
              <a:rPr sz="2000" dirty="0"/>
              <a:t>) transition, laser Stark shifts, …</a:t>
            </a:r>
            <a:endParaRPr sz="2400" dirty="0">
              <a:latin typeface="Times New Roman"/>
              <a:ea typeface="Times New Roman"/>
              <a:cs typeface="Times New Roman"/>
              <a:sym typeface="Times New Roman"/>
            </a:endParaRPr>
          </a:p>
          <a:p>
            <a:pPr lvl="0">
              <a:defRPr sz="1800"/>
            </a:pPr>
            <a:endParaRPr sz="2000" dirty="0">
              <a:latin typeface="Times New Roman"/>
              <a:ea typeface="Times New Roman"/>
              <a:cs typeface="Times New Roman"/>
              <a:sym typeface="Times New Roman"/>
            </a:endParaRPr>
          </a:p>
          <a:p>
            <a:pPr lvl="0">
              <a:defRPr sz="1800"/>
            </a:pPr>
            <a:r>
              <a:rPr sz="2000" u="sng" dirty="0"/>
              <a:t>H. </a:t>
            </a:r>
            <a:r>
              <a:rPr sz="2000" u="sng" dirty="0" err="1"/>
              <a:t>Katori</a:t>
            </a:r>
            <a:r>
              <a:rPr sz="2000" u="sng" dirty="0"/>
              <a:t> group (Riken) </a:t>
            </a:r>
            <a:r>
              <a:rPr sz="2000" u="sng" dirty="0" err="1"/>
              <a:t>Sr</a:t>
            </a:r>
            <a:r>
              <a:rPr sz="2000" u="sng" dirty="0"/>
              <a:t> neutral atoms in optical lattice</a:t>
            </a:r>
            <a:endParaRPr sz="2000" dirty="0">
              <a:latin typeface="Times New Roman"/>
              <a:ea typeface="Times New Roman"/>
              <a:cs typeface="Times New Roman"/>
              <a:sym typeface="Times New Roman"/>
            </a:endParaRPr>
          </a:p>
          <a:p>
            <a:pPr lvl="0">
              <a:defRPr sz="1800"/>
            </a:pPr>
            <a:endParaRPr sz="2000" dirty="0">
              <a:latin typeface="Times New Roman"/>
              <a:ea typeface="Times New Roman"/>
              <a:cs typeface="Times New Roman"/>
              <a:sym typeface="Times New Roman"/>
            </a:endParaRPr>
          </a:p>
          <a:p>
            <a:pPr lvl="0">
              <a:defRPr sz="1800"/>
            </a:pPr>
            <a:r>
              <a:rPr lang="es-MX" sz="2000" dirty="0">
                <a:latin typeface="Symbol"/>
                <a:sym typeface="Symbol"/>
              </a:rPr>
              <a:t> </a:t>
            </a:r>
            <a:r>
              <a:rPr sz="2000" dirty="0" smtClean="0"/>
              <a:t>f/f</a:t>
            </a:r>
            <a:r>
              <a:rPr sz="2000" baseline="-25000" dirty="0" smtClean="0"/>
              <a:t>0</a:t>
            </a:r>
            <a:r>
              <a:rPr sz="2000" dirty="0" smtClean="0"/>
              <a:t>(systematic</a:t>
            </a:r>
            <a:r>
              <a:rPr sz="2000" dirty="0"/>
              <a:t>) = </a:t>
            </a:r>
            <a:r>
              <a:rPr sz="2000" dirty="0">
                <a:solidFill>
                  <a:srgbClr val="262699"/>
                </a:solidFill>
              </a:rPr>
              <a:t>7.2 x 10</a:t>
            </a:r>
            <a:r>
              <a:rPr sz="2000" baseline="30000" dirty="0">
                <a:solidFill>
                  <a:srgbClr val="262699"/>
                </a:solidFill>
              </a:rPr>
              <a:t>-18</a:t>
            </a:r>
            <a:r>
              <a:rPr sz="2000" dirty="0"/>
              <a:t> (arXiv:1405.4071)</a:t>
            </a:r>
          </a:p>
        </p:txBody>
      </p:sp>
      <p:sp>
        <p:nvSpPr>
          <p:cNvPr id="1724" name="Shape 1724"/>
          <p:cNvSpPr/>
          <p:nvPr/>
        </p:nvSpPr>
        <p:spPr>
          <a:xfrm>
            <a:off x="3427446" y="479423"/>
            <a:ext cx="2064059" cy="465645"/>
          </a:xfrm>
          <a:prstGeom prst="rect">
            <a:avLst/>
          </a:prstGeom>
          <a:solidFill>
            <a:srgbClr val="FFFFCC"/>
          </a:solidFill>
          <a:ln w="28575">
            <a:solidFill>
              <a:srgbClr val="0000CC"/>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Moving target!</a:t>
            </a:r>
          </a:p>
        </p:txBody>
      </p:sp>
      <p:sp>
        <p:nvSpPr>
          <p:cNvPr id="1725" name="Shape 1725"/>
          <p:cNvSpPr/>
          <p:nvPr/>
        </p:nvSpPr>
        <p:spPr>
          <a:xfrm>
            <a:off x="3327400" y="2120900"/>
            <a:ext cx="444501" cy="306090"/>
          </a:xfrm>
          <a:prstGeom prst="line">
            <a:avLst/>
          </a:prstGeom>
          <a:ln w="28575">
            <a:solidFill>
              <a:srgbClr val="FF0000"/>
            </a:solidFill>
          </a:ln>
        </p:spPr>
        <p:txBody>
          <a:bodyPr lIns="0" tIns="0" rIns="0" bIns="0"/>
          <a:lstStyle/>
          <a:p>
            <a:pPr lvl="0" defTabSz="457200">
              <a:defRPr sz="1200">
                <a:latin typeface="+mn-lt"/>
                <a:ea typeface="+mn-ea"/>
                <a:cs typeface="+mn-cs"/>
                <a:sym typeface="Helvetica"/>
              </a:defRPr>
            </a:pPr>
            <a:endParaRPr/>
          </a:p>
        </p:txBody>
      </p:sp>
      <p:sp>
        <p:nvSpPr>
          <p:cNvPr id="1726" name="Shape 1726"/>
          <p:cNvSpPr/>
          <p:nvPr/>
        </p:nvSpPr>
        <p:spPr>
          <a:xfrm>
            <a:off x="3427446" y="1810365"/>
            <a:ext cx="457236" cy="3752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solidFill>
                  <a:srgbClr val="FF0000"/>
                </a:solidFill>
              </a:defRPr>
            </a:lvl1pPr>
          </a:lstStyle>
          <a:p>
            <a:pPr lvl="0">
              <a:defRPr sz="1800">
                <a:solidFill>
                  <a:srgbClr val="000000"/>
                </a:solidFill>
              </a:defRPr>
            </a:pPr>
            <a:r>
              <a:rPr sz="2000">
                <a:solidFill>
                  <a:srgbClr val="FF0000"/>
                </a:solidFill>
              </a:rPr>
              <a:t>2.4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5" grpId="1" animBg="1" advAuto="0"/>
      <p:bldP spid="1726"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p:nvPr/>
        </p:nvSpPr>
        <p:spPr>
          <a:xfrm>
            <a:off x="304799" y="1371600"/>
            <a:ext cx="8388535" cy="38009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3200"/>
              <a:t>Future? </a:t>
            </a:r>
            <a:endParaRPr sz="2400">
              <a:latin typeface="Times New Roman"/>
              <a:ea typeface="Times New Roman"/>
              <a:cs typeface="Times New Roman"/>
              <a:sym typeface="Times New Roman"/>
            </a:endParaRPr>
          </a:p>
          <a:p>
            <a:pPr lvl="0">
              <a:defRPr sz="1800"/>
            </a:pPr>
            <a:r>
              <a:rPr sz="2800"/>
              <a:t>   * “Navigation” at &lt; 1 cm scale:  </a:t>
            </a:r>
            <a:endParaRPr sz="2400">
              <a:latin typeface="Times New Roman"/>
              <a:ea typeface="Times New Roman"/>
              <a:cs typeface="Times New Roman"/>
              <a:sym typeface="Times New Roman"/>
            </a:endParaRPr>
          </a:p>
          <a:p>
            <a:pPr lvl="0">
              <a:defRPr sz="1800"/>
            </a:pPr>
            <a:r>
              <a:rPr sz="2800"/>
              <a:t>	- Measure earth strain – earthquake prediction</a:t>
            </a:r>
            <a:endParaRPr sz="2400">
              <a:latin typeface="Times New Roman"/>
              <a:ea typeface="Times New Roman"/>
              <a:cs typeface="Times New Roman"/>
              <a:sym typeface="Times New Roman"/>
            </a:endParaRPr>
          </a:p>
          <a:p>
            <a:pPr lvl="0">
              <a:defRPr sz="1800"/>
            </a:pPr>
            <a:r>
              <a:rPr sz="2800"/>
              <a:t>	- geodesy: map earth via gravitational red shift</a:t>
            </a:r>
            <a:endParaRPr sz="2400">
              <a:latin typeface="Times New Roman"/>
              <a:ea typeface="Times New Roman"/>
              <a:cs typeface="Times New Roman"/>
              <a:sym typeface="Times New Roman"/>
            </a:endParaRPr>
          </a:p>
          <a:p>
            <a:pPr lvl="0">
              <a:defRPr sz="1800"/>
            </a:pPr>
            <a:r>
              <a:rPr sz="2800"/>
              <a:t>  * Fundamental science: </a:t>
            </a:r>
            <a:endParaRPr sz="2400">
              <a:latin typeface="Times New Roman"/>
              <a:ea typeface="Times New Roman"/>
              <a:cs typeface="Times New Roman"/>
              <a:sym typeface="Times New Roman"/>
            </a:endParaRPr>
          </a:p>
          <a:p>
            <a:pPr lvl="0">
              <a:defRPr sz="1800"/>
            </a:pPr>
            <a:r>
              <a:rPr sz="2800"/>
              <a:t>	- are the strengths of the basic forces really</a:t>
            </a:r>
            <a:endParaRPr sz="2400">
              <a:latin typeface="Times New Roman"/>
              <a:ea typeface="Times New Roman"/>
              <a:cs typeface="Times New Roman"/>
              <a:sym typeface="Times New Roman"/>
            </a:endParaRPr>
          </a:p>
          <a:p>
            <a:pPr lvl="0">
              <a:defRPr sz="1800"/>
            </a:pPr>
            <a:r>
              <a:rPr sz="2800"/>
              <a:t>	  constant in time?</a:t>
            </a:r>
            <a:endParaRPr sz="2400">
              <a:latin typeface="Times New Roman"/>
              <a:ea typeface="Times New Roman"/>
              <a:cs typeface="Times New Roman"/>
              <a:sym typeface="Times New Roman"/>
            </a:endParaRPr>
          </a:p>
          <a:p>
            <a:pPr lvl="0">
              <a:defRPr sz="1800"/>
            </a:pPr>
            <a:r>
              <a:rPr sz="2800"/>
              <a:t>	- possible deviations from Einstein’s</a:t>
            </a:r>
            <a:endParaRPr sz="2400">
              <a:latin typeface="Times New Roman"/>
              <a:ea typeface="Times New Roman"/>
              <a:cs typeface="Times New Roman"/>
              <a:sym typeface="Times New Roman"/>
            </a:endParaRPr>
          </a:p>
          <a:p>
            <a:pPr lvl="0">
              <a:defRPr sz="1800"/>
            </a:pPr>
            <a:r>
              <a:rPr sz="2800"/>
              <a:t>	  general relativity?</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 name="image32.jpg"/>
          <p:cNvPicPr/>
          <p:nvPr/>
        </p:nvPicPr>
        <p:blipFill>
          <a:blip r:embed="rId2">
            <a:extLst/>
          </a:blip>
          <a:srcRect t="7834" b="2457"/>
          <a:stretch>
            <a:fillRect/>
          </a:stretch>
        </p:blipFill>
        <p:spPr>
          <a:xfrm>
            <a:off x="76200" y="89356"/>
            <a:ext cx="9001195" cy="5375274"/>
          </a:xfrm>
          <a:prstGeom prst="rect">
            <a:avLst/>
          </a:prstGeom>
          <a:ln w="28575">
            <a:solidFill>
              <a:srgbClr val="3333CC"/>
            </a:solidFill>
          </a:ln>
        </p:spPr>
      </p:pic>
      <p:sp>
        <p:nvSpPr>
          <p:cNvPr id="1731" name="Shape 1731"/>
          <p:cNvSpPr/>
          <p:nvPr/>
        </p:nvSpPr>
        <p:spPr>
          <a:xfrm>
            <a:off x="-33628" y="6109156"/>
            <a:ext cx="7979926" cy="20142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00">
                <a:latin typeface="Times New Roman"/>
                <a:ea typeface="Times New Roman"/>
                <a:cs typeface="Times New Roman"/>
                <a:sym typeface="Times New Roman"/>
              </a:defRPr>
            </a:lvl1pPr>
          </a:lstStyle>
          <a:p>
            <a:pPr lvl="0">
              <a:defRPr sz="1800"/>
            </a:pPr>
            <a:r>
              <a:rPr sz="800"/>
              <a:t>Shlomi Kotler, Dustin Hite, Katie McCormick ,Susanna Todaro, Leif Waldner, Yiheng Lin, Daniel Slichter, James Chou, David Allcock, Didi Leibfried, Jwo-Sy Chen, Sam Brewer, Kyle McKay</a:t>
            </a:r>
          </a:p>
        </p:txBody>
      </p:sp>
      <p:sp>
        <p:nvSpPr>
          <p:cNvPr id="1732" name="Shape 1732"/>
          <p:cNvSpPr/>
          <p:nvPr/>
        </p:nvSpPr>
        <p:spPr>
          <a:xfrm>
            <a:off x="7277113" y="5867400"/>
            <a:ext cx="1382128" cy="2014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00">
                <a:latin typeface="Times New Roman"/>
                <a:ea typeface="Times New Roman"/>
                <a:cs typeface="Times New Roman"/>
                <a:sym typeface="Times New Roman"/>
              </a:defRPr>
            </a:lvl1pPr>
          </a:lstStyle>
          <a:p>
            <a:pPr lvl="0">
              <a:defRPr sz="1800"/>
            </a:pPr>
            <a:r>
              <a:rPr sz="800"/>
              <a:t>David Hume       Ting Rei Tan  </a:t>
            </a:r>
          </a:p>
        </p:txBody>
      </p:sp>
      <p:sp>
        <p:nvSpPr>
          <p:cNvPr id="1733" name="Shape 1733"/>
          <p:cNvSpPr/>
          <p:nvPr/>
        </p:nvSpPr>
        <p:spPr>
          <a:xfrm>
            <a:off x="118771" y="5651956"/>
            <a:ext cx="8020657" cy="20142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00">
                <a:latin typeface="Times New Roman"/>
                <a:ea typeface="Times New Roman"/>
                <a:cs typeface="Times New Roman"/>
                <a:sym typeface="Times New Roman"/>
              </a:defRPr>
            </a:lvl1pPr>
          </a:lstStyle>
          <a:p>
            <a:pPr lvl="0">
              <a:defRPr sz="1800"/>
            </a:pPr>
            <a:r>
              <a:rPr sz="800"/>
              <a:t>Jim Bergquist, John Bollinger, Joe Britton, Justin Bonet, Ryan Bowler, John Gaebler, Andrew Wilson, Dave Wineland, David Leibrandt, Peter Burns, Raghu Srinivas, Shon Cook, Robert Jordens </a:t>
            </a:r>
          </a:p>
        </p:txBody>
      </p:sp>
      <p:sp>
        <p:nvSpPr>
          <p:cNvPr id="1734" name="Shape 1734"/>
          <p:cNvSpPr/>
          <p:nvPr/>
        </p:nvSpPr>
        <p:spPr>
          <a:xfrm>
            <a:off x="194972" y="6566355"/>
            <a:ext cx="3699084" cy="20142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00">
                <a:latin typeface="Times New Roman"/>
                <a:ea typeface="Times New Roman"/>
                <a:cs typeface="Times New Roman"/>
                <a:sym typeface="Times New Roman"/>
              </a:defRPr>
            </a:lvl1pPr>
          </a:lstStyle>
          <a:p>
            <a:pPr lvl="0">
              <a:defRPr sz="1800"/>
            </a:pPr>
            <a:r>
              <a:rPr sz="800"/>
              <a:t>Not pictured: Brian Sawyer, Till Rosenband, Wayne Itano, Dave Pappas, Bob Drullinger</a:t>
            </a:r>
          </a:p>
        </p:txBody>
      </p:sp>
      <p:grpSp>
        <p:nvGrpSpPr>
          <p:cNvPr id="1742" name="Group 1742"/>
          <p:cNvGrpSpPr/>
          <p:nvPr/>
        </p:nvGrpSpPr>
        <p:grpSpPr>
          <a:xfrm>
            <a:off x="1413375" y="4869062"/>
            <a:ext cx="5997715" cy="749491"/>
            <a:chOff x="0" y="0"/>
            <a:chExt cx="5997714" cy="749490"/>
          </a:xfrm>
        </p:grpSpPr>
        <p:sp>
          <p:nvSpPr>
            <p:cNvPr id="1735" name="Shape 1735"/>
            <p:cNvSpPr/>
            <p:nvPr/>
          </p:nvSpPr>
          <p:spPr>
            <a:xfrm>
              <a:off x="0" y="-1"/>
              <a:ext cx="5997715" cy="749492"/>
            </a:xfrm>
            <a:prstGeom prst="rect">
              <a:avLst/>
            </a:prstGeom>
            <a:solidFill>
              <a:srgbClr val="FFFFFF"/>
            </a:solidFill>
            <a:ln w="25400" cap="flat">
              <a:solidFill>
                <a:srgbClr val="3333CC"/>
              </a:solidFill>
              <a:prstDash val="solid"/>
              <a:bevel/>
            </a:ln>
            <a:effectLst/>
          </p:spPr>
          <p:txBody>
            <a:bodyPr wrap="square" lIns="0" tIns="0" rIns="0" bIns="0" numCol="1" anchor="ctr">
              <a:noAutofit/>
            </a:bodyPr>
            <a:lstStyle/>
            <a:p>
              <a:pPr lvl="0" algn="ctr">
                <a:defRPr>
                  <a:solidFill>
                    <a:srgbClr val="FFFFFF"/>
                  </a:solidFill>
                </a:defRPr>
              </a:pPr>
              <a:endParaRPr/>
            </a:p>
          </p:txBody>
        </p:sp>
        <p:pic>
          <p:nvPicPr>
            <p:cNvPr id="1736" name="image33.png" descr="NISTBLUE"/>
            <p:cNvPicPr/>
            <p:nvPr/>
          </p:nvPicPr>
          <p:blipFill>
            <a:blip r:embed="rId3">
              <a:extLst/>
            </a:blip>
            <a:stretch>
              <a:fillRect/>
            </a:stretch>
          </p:blipFill>
          <p:spPr>
            <a:xfrm>
              <a:off x="4818321" y="228600"/>
              <a:ext cx="1129785" cy="324948"/>
            </a:xfrm>
            <a:prstGeom prst="rect">
              <a:avLst/>
            </a:prstGeom>
            <a:ln w="12700" cap="flat">
              <a:noFill/>
              <a:miter lim="400000"/>
            </a:ln>
            <a:effectLst/>
          </p:spPr>
        </p:pic>
        <p:pic>
          <p:nvPicPr>
            <p:cNvPr id="1737" name="image34.jpg" descr="darpa.JPG"/>
            <p:cNvPicPr/>
            <p:nvPr/>
          </p:nvPicPr>
          <p:blipFill>
            <a:blip r:embed="rId4">
              <a:extLst/>
            </a:blip>
            <a:stretch>
              <a:fillRect/>
            </a:stretch>
          </p:blipFill>
          <p:spPr>
            <a:xfrm>
              <a:off x="3088834" y="110088"/>
              <a:ext cx="956443" cy="540088"/>
            </a:xfrm>
            <a:prstGeom prst="rect">
              <a:avLst/>
            </a:prstGeom>
            <a:ln w="12700" cap="flat">
              <a:noFill/>
              <a:miter lim="400000"/>
            </a:ln>
            <a:effectLst/>
          </p:spPr>
        </p:pic>
        <p:pic>
          <p:nvPicPr>
            <p:cNvPr id="1738" name="image35.jpg" descr="ONR09.JPG"/>
            <p:cNvPicPr/>
            <p:nvPr/>
          </p:nvPicPr>
          <p:blipFill>
            <a:blip r:embed="rId5">
              <a:extLst/>
            </a:blip>
            <a:stretch>
              <a:fillRect/>
            </a:stretch>
          </p:blipFill>
          <p:spPr>
            <a:xfrm>
              <a:off x="2042414" y="192754"/>
              <a:ext cx="956443" cy="408805"/>
            </a:xfrm>
            <a:prstGeom prst="rect">
              <a:avLst/>
            </a:prstGeom>
            <a:ln w="12700" cap="flat">
              <a:noFill/>
              <a:miter lim="400000"/>
            </a:ln>
            <a:effectLst/>
          </p:spPr>
        </p:pic>
        <p:pic>
          <p:nvPicPr>
            <p:cNvPr id="1739" name="image36.jpg" descr="IARPA_RGB_NoTag"/>
            <p:cNvPicPr/>
            <p:nvPr/>
          </p:nvPicPr>
          <p:blipFill>
            <a:blip r:embed="rId6">
              <a:extLst/>
            </a:blip>
            <a:stretch>
              <a:fillRect/>
            </a:stretch>
          </p:blipFill>
          <p:spPr>
            <a:xfrm>
              <a:off x="171892" y="53001"/>
              <a:ext cx="614856" cy="604446"/>
            </a:xfrm>
            <a:prstGeom prst="rect">
              <a:avLst/>
            </a:prstGeom>
            <a:ln w="12700" cap="flat">
              <a:noFill/>
              <a:miter lim="400000"/>
            </a:ln>
            <a:effectLst/>
          </p:spPr>
        </p:pic>
        <p:pic>
          <p:nvPicPr>
            <p:cNvPr id="1740" name="image37.png" descr="afrtitle"/>
            <p:cNvPicPr/>
            <p:nvPr/>
          </p:nvPicPr>
          <p:blipFill>
            <a:blip r:embed="rId7">
              <a:extLst/>
            </a:blip>
            <a:srcRect l="79999" r="4000"/>
            <a:stretch>
              <a:fillRect/>
            </a:stretch>
          </p:blipFill>
          <p:spPr>
            <a:xfrm>
              <a:off x="4193712" y="86273"/>
              <a:ext cx="575035" cy="609601"/>
            </a:xfrm>
            <a:prstGeom prst="rect">
              <a:avLst/>
            </a:prstGeom>
            <a:ln w="12700" cap="flat">
              <a:noFill/>
              <a:miter lim="400000"/>
            </a:ln>
            <a:effectLst/>
          </p:spPr>
        </p:pic>
        <p:pic>
          <p:nvPicPr>
            <p:cNvPr id="1741" name="image38.gif"/>
            <p:cNvPicPr/>
            <p:nvPr/>
          </p:nvPicPr>
          <p:blipFill>
            <a:blip r:embed="rId8">
              <a:extLst/>
            </a:blip>
            <a:stretch>
              <a:fillRect/>
            </a:stretch>
          </p:blipFill>
          <p:spPr>
            <a:xfrm>
              <a:off x="1180982" y="49431"/>
              <a:ext cx="580954" cy="580954"/>
            </a:xfrm>
            <a:prstGeom prst="rect">
              <a:avLst/>
            </a:prstGeom>
            <a:ln w="12700" cap="flat">
              <a:noFill/>
              <a:miter lim="400000"/>
            </a:ln>
            <a:effectLst/>
          </p:spPr>
        </p:pic>
      </p:grpSp>
      <p:sp>
        <p:nvSpPr>
          <p:cNvPr id="1743" name="Shape 1743"/>
          <p:cNvSpPr/>
          <p:nvPr/>
        </p:nvSpPr>
        <p:spPr>
          <a:xfrm>
            <a:off x="4951855" y="381000"/>
            <a:ext cx="3872494" cy="4862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NIST “IONS” June 2014</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662" name="Shape 662"/>
          <p:cNvSpPr/>
          <p:nvPr/>
        </p:nvSpPr>
        <p:spPr>
          <a:xfrm>
            <a:off x="304799" y="2971799"/>
            <a:ext cx="2057401" cy="19812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lvl="0" algn="ctr">
              <a:defRPr>
                <a:solidFill>
                  <a:srgbClr val="FFFFFF"/>
                </a:solidFill>
              </a:defRPr>
            </a:pPr>
            <a:endParaRPr/>
          </a:p>
        </p:txBody>
      </p:sp>
      <p:sp>
        <p:nvSpPr>
          <p:cNvPr id="663" name="Shape 663"/>
          <p:cNvSpPr/>
          <p:nvPr/>
        </p:nvSpPr>
        <p:spPr>
          <a:xfrm>
            <a:off x="1295399" y="3962399"/>
            <a:ext cx="45722" cy="457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25400">
            <a:solidFill/>
          </a:ln>
        </p:spPr>
        <p:txBody>
          <a:bodyPr lIns="0" tIns="0" rIns="0" bIns="0" anchor="ctr"/>
          <a:lstStyle/>
          <a:p>
            <a:pPr lvl="0" algn="ctr">
              <a:defRPr>
                <a:solidFill>
                  <a:srgbClr val="FFFFFF"/>
                </a:solidFill>
              </a:defRPr>
            </a:pPr>
            <a:endParaRPr/>
          </a:p>
        </p:txBody>
      </p:sp>
      <p:grpSp>
        <p:nvGrpSpPr>
          <p:cNvPr id="670" name="Group 670"/>
          <p:cNvGrpSpPr/>
          <p:nvPr/>
        </p:nvGrpSpPr>
        <p:grpSpPr>
          <a:xfrm>
            <a:off x="2103561" y="2986833"/>
            <a:ext cx="469712" cy="388233"/>
            <a:chOff x="0" y="0"/>
            <a:chExt cx="469710" cy="388231"/>
          </a:xfrm>
        </p:grpSpPr>
        <p:sp>
          <p:nvSpPr>
            <p:cNvPr id="664" name="Shape 664"/>
            <p:cNvSpPr/>
            <p:nvPr/>
          </p:nvSpPr>
          <p:spPr>
            <a:xfrm flipH="1">
              <a:off x="0" y="235282"/>
              <a:ext cx="167415" cy="31698"/>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65" name="Shape 665"/>
            <p:cNvSpPr/>
            <p:nvPr/>
          </p:nvSpPr>
          <p:spPr>
            <a:xfrm flipH="1">
              <a:off x="92323" y="235282"/>
              <a:ext cx="75092" cy="152950"/>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66" name="Shape 666"/>
            <p:cNvSpPr/>
            <p:nvPr/>
          </p:nvSpPr>
          <p:spPr>
            <a:xfrm flipV="1">
              <a:off x="166300" y="87839"/>
              <a:ext cx="214296" cy="147293"/>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67" name="Shape 667"/>
            <p:cNvSpPr/>
            <p:nvPr/>
          </p:nvSpPr>
          <p:spPr>
            <a:xfrm flipH="1" flipV="1">
              <a:off x="196342" y="21706"/>
              <a:ext cx="91061" cy="122215"/>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68" name="Shape 668"/>
            <p:cNvSpPr/>
            <p:nvPr/>
          </p:nvSpPr>
          <p:spPr>
            <a:xfrm>
              <a:off x="288666" y="142958"/>
              <a:ext cx="128537" cy="95540"/>
            </a:xfrm>
            <a:prstGeom prst="line">
              <a:avLst/>
            </a:prstGeom>
            <a:noFill/>
            <a:ln w="1905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69" name="Shape 669"/>
            <p:cNvSpPr/>
            <p:nvPr/>
          </p:nvSpPr>
          <p:spPr>
            <a:xfrm rot="3162819">
              <a:off x="361622" y="19432"/>
              <a:ext cx="91737" cy="865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grpSp>
      <p:pic>
        <p:nvPicPr>
          <p:cNvPr id="671" name="image3.jpg" descr="http://tbn2.google.com/images?q=tbn:oi3-m6DsRhi7QM:http://www.teacherfiles.com/clipart/time/clock_clip_art_04.jpg"/>
          <p:cNvPicPr/>
          <p:nvPr/>
        </p:nvPicPr>
        <p:blipFill>
          <a:blip r:embed="rId2">
            <a:extLst/>
          </a:blip>
          <a:stretch>
            <a:fillRect/>
          </a:stretch>
        </p:blipFill>
        <p:spPr>
          <a:xfrm>
            <a:off x="1905000" y="2819400"/>
            <a:ext cx="304800" cy="304800"/>
          </a:xfrm>
          <a:prstGeom prst="rect">
            <a:avLst/>
          </a:prstGeom>
          <a:ln w="12700">
            <a:miter lim="400000"/>
          </a:ln>
        </p:spPr>
      </p:pic>
      <p:grpSp>
        <p:nvGrpSpPr>
          <p:cNvPr id="678" name="Group 678"/>
          <p:cNvGrpSpPr/>
          <p:nvPr/>
        </p:nvGrpSpPr>
        <p:grpSpPr>
          <a:xfrm>
            <a:off x="4334521" y="1756354"/>
            <a:ext cx="1447115" cy="1279863"/>
            <a:chOff x="0" y="0"/>
            <a:chExt cx="1447113" cy="1279862"/>
          </a:xfrm>
        </p:grpSpPr>
        <p:sp>
          <p:nvSpPr>
            <p:cNvPr id="672" name="Shape 672"/>
            <p:cNvSpPr/>
            <p:nvPr/>
          </p:nvSpPr>
          <p:spPr>
            <a:xfrm>
              <a:off x="389877" y="301045"/>
              <a:ext cx="685802" cy="6858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pic>
          <p:nvPicPr>
            <p:cNvPr id="673" name="image3.jpg" descr="http://tbn2.google.com/images?q=tbn:oi3-m6DsRhi7QM:http://www.teacherfiles.com/clipart/time/clock_clip_art_04.jpg"/>
            <p:cNvPicPr/>
            <p:nvPr/>
          </p:nvPicPr>
          <p:blipFill>
            <a:blip r:embed="rId2">
              <a:extLst/>
            </a:blip>
            <a:stretch>
              <a:fillRect/>
            </a:stretch>
          </p:blipFill>
          <p:spPr>
            <a:xfrm>
              <a:off x="585926" y="487477"/>
              <a:ext cx="304801" cy="304801"/>
            </a:xfrm>
            <a:prstGeom prst="rect">
              <a:avLst/>
            </a:prstGeom>
            <a:ln w="12700" cap="flat">
              <a:noFill/>
              <a:miter lim="400000"/>
            </a:ln>
            <a:effectLst/>
          </p:spPr>
        </p:pic>
        <p:sp>
          <p:nvSpPr>
            <p:cNvPr id="674" name="Shape 674"/>
            <p:cNvSpPr/>
            <p:nvPr/>
          </p:nvSpPr>
          <p:spPr>
            <a:xfrm flipV="1">
              <a:off x="756028" y="-1"/>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5" name="Shape 675"/>
            <p:cNvSpPr/>
            <p:nvPr/>
          </p:nvSpPr>
          <p:spPr>
            <a:xfrm flipV="1">
              <a:off x="733834" y="975062"/>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6" name="Shape 676"/>
            <p:cNvSpPr/>
            <p:nvPr/>
          </p:nvSpPr>
          <p:spPr>
            <a:xfrm>
              <a:off x="-1" y="638397"/>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77" name="Shape 677"/>
            <p:cNvSpPr/>
            <p:nvPr/>
          </p:nvSpPr>
          <p:spPr>
            <a:xfrm>
              <a:off x="1065319" y="630259"/>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grpSp>
        <p:nvGrpSpPr>
          <p:cNvPr id="690" name="Group 690"/>
          <p:cNvGrpSpPr/>
          <p:nvPr/>
        </p:nvGrpSpPr>
        <p:grpSpPr>
          <a:xfrm>
            <a:off x="3910715" y="2432613"/>
            <a:ext cx="527550" cy="302274"/>
            <a:chOff x="0" y="0"/>
            <a:chExt cx="527548" cy="302273"/>
          </a:xfrm>
        </p:grpSpPr>
        <p:sp>
          <p:nvSpPr>
            <p:cNvPr id="679" name="Shape 679"/>
            <p:cNvSpPr/>
            <p:nvPr/>
          </p:nvSpPr>
          <p:spPr>
            <a:xfrm rot="15018567">
              <a:off x="22778" y="126440"/>
              <a:ext cx="152400" cy="15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31" y="0"/>
                  </a:lnTo>
                  <a:lnTo>
                    <a:pt x="21600" y="21600"/>
                  </a:lnTo>
                  <a:close/>
                </a:path>
              </a:pathLst>
            </a:custGeom>
            <a:solidFill>
              <a:srgbClr val="3333CC"/>
            </a:solidFill>
            <a:ln w="9525" cap="flat">
              <a:solidFill>
                <a:srgbClr val="3333CC"/>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grpSp>
          <p:nvGrpSpPr>
            <p:cNvPr id="682" name="Group 682"/>
            <p:cNvGrpSpPr/>
            <p:nvPr/>
          </p:nvGrpSpPr>
          <p:grpSpPr>
            <a:xfrm>
              <a:off x="378365" y="0"/>
              <a:ext cx="149184" cy="143489"/>
              <a:chOff x="0" y="0"/>
              <a:chExt cx="149182" cy="143488"/>
            </a:xfrm>
          </p:grpSpPr>
          <p:sp>
            <p:nvSpPr>
              <p:cNvPr id="680" name="Shape 680"/>
              <p:cNvSpPr/>
              <p:nvPr/>
            </p:nvSpPr>
            <p:spPr>
              <a:xfrm rot="9618567">
                <a:off x="85909" y="6076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681" name="Shape 681"/>
              <p:cNvSpPr/>
              <p:nvPr/>
            </p:nvSpPr>
            <p:spPr>
              <a:xfrm rot="20418567">
                <a:off x="11318" y="6524"/>
                <a:ext cx="51955"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685" name="Group 685"/>
            <p:cNvGrpSpPr/>
            <p:nvPr/>
          </p:nvGrpSpPr>
          <p:grpSpPr>
            <a:xfrm>
              <a:off x="280532" y="35011"/>
              <a:ext cx="149183" cy="143489"/>
              <a:chOff x="0" y="0"/>
              <a:chExt cx="149182" cy="143488"/>
            </a:xfrm>
          </p:grpSpPr>
          <p:sp>
            <p:nvSpPr>
              <p:cNvPr id="683" name="Shape 683"/>
              <p:cNvSpPr/>
              <p:nvPr/>
            </p:nvSpPr>
            <p:spPr>
              <a:xfrm rot="9618567">
                <a:off x="85909" y="6076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684" name="Shape 684"/>
              <p:cNvSpPr/>
              <p:nvPr/>
            </p:nvSpPr>
            <p:spPr>
              <a:xfrm rot="20418567">
                <a:off x="11318" y="6524"/>
                <a:ext cx="51955"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688" name="Group 688"/>
            <p:cNvGrpSpPr/>
            <p:nvPr/>
          </p:nvGrpSpPr>
          <p:grpSpPr>
            <a:xfrm>
              <a:off x="182698" y="70022"/>
              <a:ext cx="149184" cy="143490"/>
              <a:chOff x="0" y="0"/>
              <a:chExt cx="149182" cy="143488"/>
            </a:xfrm>
          </p:grpSpPr>
          <p:sp>
            <p:nvSpPr>
              <p:cNvPr id="686" name="Shape 686"/>
              <p:cNvSpPr/>
              <p:nvPr/>
            </p:nvSpPr>
            <p:spPr>
              <a:xfrm rot="9618567">
                <a:off x="85909" y="6076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687" name="Shape 687"/>
              <p:cNvSpPr/>
              <p:nvPr/>
            </p:nvSpPr>
            <p:spPr>
              <a:xfrm rot="20418567">
                <a:off x="11318" y="6524"/>
                <a:ext cx="51955"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689" name="Shape 689"/>
            <p:cNvSpPr/>
            <p:nvPr/>
          </p:nvSpPr>
          <p:spPr>
            <a:xfrm rot="9618567">
              <a:off x="167907" y="156509"/>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691" name="Shape 691"/>
          <p:cNvSpPr/>
          <p:nvPr/>
        </p:nvSpPr>
        <p:spPr>
          <a:xfrm>
            <a:off x="1752600" y="152400"/>
            <a:ext cx="5005795" cy="4862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800"/>
            </a:lvl1pPr>
          </a:lstStyle>
          <a:p>
            <a:pPr lvl="0">
              <a:defRPr sz="1800"/>
            </a:pPr>
            <a:r>
              <a:rPr sz="2800"/>
              <a:t>Global positioning system GPS</a:t>
            </a:r>
          </a:p>
        </p:txBody>
      </p:sp>
      <p:grpSp>
        <p:nvGrpSpPr>
          <p:cNvPr id="698" name="Group 698"/>
          <p:cNvGrpSpPr/>
          <p:nvPr/>
        </p:nvGrpSpPr>
        <p:grpSpPr>
          <a:xfrm>
            <a:off x="4724399" y="3733799"/>
            <a:ext cx="1447115" cy="1279864"/>
            <a:chOff x="0" y="0"/>
            <a:chExt cx="1447113" cy="1279862"/>
          </a:xfrm>
        </p:grpSpPr>
        <p:sp>
          <p:nvSpPr>
            <p:cNvPr id="692" name="Shape 692"/>
            <p:cNvSpPr/>
            <p:nvPr/>
          </p:nvSpPr>
          <p:spPr>
            <a:xfrm>
              <a:off x="389877" y="301045"/>
              <a:ext cx="685802" cy="6858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pic>
          <p:nvPicPr>
            <p:cNvPr id="693" name="image3.jpg" descr="http://tbn2.google.com/images?q=tbn:oi3-m6DsRhi7QM:http://www.teacherfiles.com/clipart/time/clock_clip_art_04.jpg"/>
            <p:cNvPicPr/>
            <p:nvPr/>
          </p:nvPicPr>
          <p:blipFill>
            <a:blip r:embed="rId2">
              <a:extLst/>
            </a:blip>
            <a:stretch>
              <a:fillRect/>
            </a:stretch>
          </p:blipFill>
          <p:spPr>
            <a:xfrm>
              <a:off x="585926" y="487477"/>
              <a:ext cx="304801" cy="304801"/>
            </a:xfrm>
            <a:prstGeom prst="rect">
              <a:avLst/>
            </a:prstGeom>
            <a:ln w="12700" cap="flat">
              <a:noFill/>
              <a:miter lim="400000"/>
            </a:ln>
            <a:effectLst/>
          </p:spPr>
        </p:pic>
        <p:sp>
          <p:nvSpPr>
            <p:cNvPr id="694" name="Shape 694"/>
            <p:cNvSpPr/>
            <p:nvPr/>
          </p:nvSpPr>
          <p:spPr>
            <a:xfrm flipV="1">
              <a:off x="756028" y="-1"/>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95" name="Shape 695"/>
            <p:cNvSpPr/>
            <p:nvPr/>
          </p:nvSpPr>
          <p:spPr>
            <a:xfrm flipV="1">
              <a:off x="733834" y="975062"/>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96" name="Shape 696"/>
            <p:cNvSpPr/>
            <p:nvPr/>
          </p:nvSpPr>
          <p:spPr>
            <a:xfrm>
              <a:off x="-1" y="638397"/>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697" name="Shape 697"/>
            <p:cNvSpPr/>
            <p:nvPr/>
          </p:nvSpPr>
          <p:spPr>
            <a:xfrm>
              <a:off x="1065319" y="630259"/>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grpSp>
        <p:nvGrpSpPr>
          <p:cNvPr id="705" name="Group 705"/>
          <p:cNvGrpSpPr/>
          <p:nvPr/>
        </p:nvGrpSpPr>
        <p:grpSpPr>
          <a:xfrm>
            <a:off x="2133599" y="609599"/>
            <a:ext cx="1447115" cy="1279864"/>
            <a:chOff x="0" y="0"/>
            <a:chExt cx="1447113" cy="1279862"/>
          </a:xfrm>
        </p:grpSpPr>
        <p:sp>
          <p:nvSpPr>
            <p:cNvPr id="699" name="Shape 699"/>
            <p:cNvSpPr/>
            <p:nvPr/>
          </p:nvSpPr>
          <p:spPr>
            <a:xfrm>
              <a:off x="389877" y="301045"/>
              <a:ext cx="685802" cy="6858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pic>
          <p:nvPicPr>
            <p:cNvPr id="700" name="image3.jpg" descr="http://tbn2.google.com/images?q=tbn:oi3-m6DsRhi7QM:http://www.teacherfiles.com/clipart/time/clock_clip_art_04.jpg"/>
            <p:cNvPicPr/>
            <p:nvPr/>
          </p:nvPicPr>
          <p:blipFill>
            <a:blip r:embed="rId2">
              <a:extLst/>
            </a:blip>
            <a:stretch>
              <a:fillRect/>
            </a:stretch>
          </p:blipFill>
          <p:spPr>
            <a:xfrm>
              <a:off x="585926" y="487477"/>
              <a:ext cx="304801" cy="304801"/>
            </a:xfrm>
            <a:prstGeom prst="rect">
              <a:avLst/>
            </a:prstGeom>
            <a:ln w="12700" cap="flat">
              <a:noFill/>
              <a:miter lim="400000"/>
            </a:ln>
            <a:effectLst/>
          </p:spPr>
        </p:pic>
        <p:sp>
          <p:nvSpPr>
            <p:cNvPr id="701" name="Shape 701"/>
            <p:cNvSpPr/>
            <p:nvPr/>
          </p:nvSpPr>
          <p:spPr>
            <a:xfrm flipV="1">
              <a:off x="756028" y="-1"/>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02" name="Shape 702"/>
            <p:cNvSpPr/>
            <p:nvPr/>
          </p:nvSpPr>
          <p:spPr>
            <a:xfrm flipV="1">
              <a:off x="733834" y="975062"/>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03" name="Shape 703"/>
            <p:cNvSpPr/>
            <p:nvPr/>
          </p:nvSpPr>
          <p:spPr>
            <a:xfrm>
              <a:off x="-1" y="638397"/>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04" name="Shape 704"/>
            <p:cNvSpPr/>
            <p:nvPr/>
          </p:nvSpPr>
          <p:spPr>
            <a:xfrm>
              <a:off x="1065319" y="630259"/>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grpSp>
        <p:nvGrpSpPr>
          <p:cNvPr id="712" name="Group 712"/>
          <p:cNvGrpSpPr/>
          <p:nvPr/>
        </p:nvGrpSpPr>
        <p:grpSpPr>
          <a:xfrm>
            <a:off x="3428999" y="5333999"/>
            <a:ext cx="1447115" cy="1279864"/>
            <a:chOff x="0" y="0"/>
            <a:chExt cx="1447113" cy="1279862"/>
          </a:xfrm>
        </p:grpSpPr>
        <p:sp>
          <p:nvSpPr>
            <p:cNvPr id="706" name="Shape 706"/>
            <p:cNvSpPr/>
            <p:nvPr/>
          </p:nvSpPr>
          <p:spPr>
            <a:xfrm>
              <a:off x="389877" y="301045"/>
              <a:ext cx="685802" cy="6858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pic>
          <p:nvPicPr>
            <p:cNvPr id="707" name="image3.jpg" descr="http://tbn2.google.com/images?q=tbn:oi3-m6DsRhi7QM:http://www.teacherfiles.com/clipart/time/clock_clip_art_04.jpg"/>
            <p:cNvPicPr/>
            <p:nvPr/>
          </p:nvPicPr>
          <p:blipFill>
            <a:blip r:embed="rId2">
              <a:extLst/>
            </a:blip>
            <a:stretch>
              <a:fillRect/>
            </a:stretch>
          </p:blipFill>
          <p:spPr>
            <a:xfrm>
              <a:off x="585926" y="487477"/>
              <a:ext cx="304801" cy="304801"/>
            </a:xfrm>
            <a:prstGeom prst="rect">
              <a:avLst/>
            </a:prstGeom>
            <a:ln w="12700" cap="flat">
              <a:noFill/>
              <a:miter lim="400000"/>
            </a:ln>
            <a:effectLst/>
          </p:spPr>
        </p:pic>
        <p:sp>
          <p:nvSpPr>
            <p:cNvPr id="708" name="Shape 708"/>
            <p:cNvSpPr/>
            <p:nvPr/>
          </p:nvSpPr>
          <p:spPr>
            <a:xfrm flipV="1">
              <a:off x="756028" y="-1"/>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09" name="Shape 709"/>
            <p:cNvSpPr/>
            <p:nvPr/>
          </p:nvSpPr>
          <p:spPr>
            <a:xfrm flipV="1">
              <a:off x="733834" y="975062"/>
              <a:ext cx="1589" cy="304801"/>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10" name="Shape 710"/>
            <p:cNvSpPr/>
            <p:nvPr/>
          </p:nvSpPr>
          <p:spPr>
            <a:xfrm>
              <a:off x="-1" y="638397"/>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11" name="Shape 711"/>
            <p:cNvSpPr/>
            <p:nvPr/>
          </p:nvSpPr>
          <p:spPr>
            <a:xfrm>
              <a:off x="1065319" y="630259"/>
              <a:ext cx="381795" cy="794"/>
            </a:xfrm>
            <a:prstGeom prst="line">
              <a:avLst/>
            </a:prstGeom>
            <a:noFill/>
            <a:ln w="2857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grpSp>
        <p:nvGrpSpPr>
          <p:cNvPr id="724" name="Group 724"/>
          <p:cNvGrpSpPr/>
          <p:nvPr/>
        </p:nvGrpSpPr>
        <p:grpSpPr>
          <a:xfrm>
            <a:off x="2373777" y="1708301"/>
            <a:ext cx="278287" cy="510987"/>
            <a:chOff x="0" y="0"/>
            <a:chExt cx="278285" cy="510986"/>
          </a:xfrm>
        </p:grpSpPr>
        <p:sp>
          <p:nvSpPr>
            <p:cNvPr id="713" name="Shape 713"/>
            <p:cNvSpPr/>
            <p:nvPr/>
          </p:nvSpPr>
          <p:spPr>
            <a:xfrm rot="11738174">
              <a:off x="18164" y="337617"/>
              <a:ext cx="152400" cy="15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31" y="0"/>
                  </a:lnTo>
                  <a:lnTo>
                    <a:pt x="21600" y="21600"/>
                  </a:lnTo>
                  <a:close/>
                </a:path>
              </a:pathLst>
            </a:custGeom>
            <a:solidFill>
              <a:srgbClr val="3333CC"/>
            </a:solidFill>
            <a:ln w="9525" cap="flat">
              <a:solidFill>
                <a:srgbClr val="3333CC"/>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grpSp>
          <p:nvGrpSpPr>
            <p:cNvPr id="716" name="Group 716"/>
            <p:cNvGrpSpPr/>
            <p:nvPr/>
          </p:nvGrpSpPr>
          <p:grpSpPr>
            <a:xfrm>
              <a:off x="103518" y="-1"/>
              <a:ext cx="174768" cy="100066"/>
              <a:chOff x="0" y="0"/>
              <a:chExt cx="174766" cy="100064"/>
            </a:xfrm>
          </p:grpSpPr>
          <p:sp>
            <p:nvSpPr>
              <p:cNvPr id="714" name="Shape 714"/>
              <p:cNvSpPr/>
              <p:nvPr/>
            </p:nvSpPr>
            <p:spPr>
              <a:xfrm rot="6338177">
                <a:off x="105097" y="-2815"/>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15" name="Shape 715"/>
              <p:cNvSpPr/>
              <p:nvPr/>
            </p:nvSpPr>
            <p:spPr>
              <a:xfrm rot="17138177">
                <a:off x="17714" y="26679"/>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719" name="Group 719"/>
            <p:cNvGrpSpPr/>
            <p:nvPr/>
          </p:nvGrpSpPr>
          <p:grpSpPr>
            <a:xfrm>
              <a:off x="75511" y="100064"/>
              <a:ext cx="174768" cy="100066"/>
              <a:chOff x="0" y="0"/>
              <a:chExt cx="174766" cy="100064"/>
            </a:xfrm>
          </p:grpSpPr>
          <p:sp>
            <p:nvSpPr>
              <p:cNvPr id="717" name="Shape 717"/>
              <p:cNvSpPr/>
              <p:nvPr/>
            </p:nvSpPr>
            <p:spPr>
              <a:xfrm rot="6338177">
                <a:off x="105097" y="-2815"/>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18" name="Shape 718"/>
              <p:cNvSpPr/>
              <p:nvPr/>
            </p:nvSpPr>
            <p:spPr>
              <a:xfrm rot="17138177">
                <a:off x="17714" y="26679"/>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722" name="Group 722"/>
            <p:cNvGrpSpPr/>
            <p:nvPr/>
          </p:nvGrpSpPr>
          <p:grpSpPr>
            <a:xfrm>
              <a:off x="47504" y="200129"/>
              <a:ext cx="174768" cy="100066"/>
              <a:chOff x="0" y="0"/>
              <a:chExt cx="174766" cy="100064"/>
            </a:xfrm>
          </p:grpSpPr>
          <p:sp>
            <p:nvSpPr>
              <p:cNvPr id="720" name="Shape 720"/>
              <p:cNvSpPr/>
              <p:nvPr/>
            </p:nvSpPr>
            <p:spPr>
              <a:xfrm rot="6338177">
                <a:off x="105097" y="-2815"/>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21" name="Shape 721"/>
              <p:cNvSpPr/>
              <p:nvPr/>
            </p:nvSpPr>
            <p:spPr>
              <a:xfrm rot="17138177">
                <a:off x="17714" y="26679"/>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723" name="Shape 723"/>
            <p:cNvSpPr/>
            <p:nvPr/>
          </p:nvSpPr>
          <p:spPr>
            <a:xfrm rot="6338177">
              <a:off x="115362" y="294341"/>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736" name="Group 736"/>
          <p:cNvGrpSpPr/>
          <p:nvPr/>
        </p:nvGrpSpPr>
        <p:grpSpPr>
          <a:xfrm>
            <a:off x="4337803" y="4038299"/>
            <a:ext cx="506458" cy="305325"/>
            <a:chOff x="0" y="0"/>
            <a:chExt cx="506457" cy="305323"/>
          </a:xfrm>
        </p:grpSpPr>
        <p:sp>
          <p:nvSpPr>
            <p:cNvPr id="725" name="Shape 725"/>
            <p:cNvSpPr/>
            <p:nvPr/>
          </p:nvSpPr>
          <p:spPr>
            <a:xfrm rot="17349163">
              <a:off x="22347" y="19669"/>
              <a:ext cx="152400" cy="15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31" y="0"/>
                  </a:lnTo>
                  <a:lnTo>
                    <a:pt x="21600" y="21600"/>
                  </a:lnTo>
                  <a:close/>
                </a:path>
              </a:pathLst>
            </a:custGeom>
            <a:solidFill>
              <a:srgbClr val="3333CC"/>
            </a:solidFill>
            <a:ln w="9525" cap="flat">
              <a:solidFill>
                <a:srgbClr val="3333CC"/>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grpSp>
          <p:nvGrpSpPr>
            <p:cNvPr id="728" name="Group 728"/>
            <p:cNvGrpSpPr/>
            <p:nvPr/>
          </p:nvGrpSpPr>
          <p:grpSpPr>
            <a:xfrm>
              <a:off x="408299" y="127267"/>
              <a:ext cx="98159" cy="178057"/>
              <a:chOff x="0" y="0"/>
              <a:chExt cx="98158" cy="178055"/>
            </a:xfrm>
          </p:grpSpPr>
          <p:sp>
            <p:nvSpPr>
              <p:cNvPr id="726" name="Shape 726"/>
              <p:cNvSpPr/>
              <p:nvPr/>
            </p:nvSpPr>
            <p:spPr>
              <a:xfrm rot="11949164">
                <a:off x="35141" y="95441"/>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27" name="Shape 727"/>
              <p:cNvSpPr/>
              <p:nvPr/>
            </p:nvSpPr>
            <p:spPr>
              <a:xfrm rot="1149163">
                <a:off x="11062" y="641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731" name="Group 731"/>
            <p:cNvGrpSpPr/>
            <p:nvPr/>
          </p:nvGrpSpPr>
          <p:grpSpPr>
            <a:xfrm>
              <a:off x="310140" y="93175"/>
              <a:ext cx="98160" cy="178057"/>
              <a:chOff x="0" y="0"/>
              <a:chExt cx="98158" cy="178055"/>
            </a:xfrm>
          </p:grpSpPr>
          <p:sp>
            <p:nvSpPr>
              <p:cNvPr id="729" name="Shape 729"/>
              <p:cNvSpPr/>
              <p:nvPr/>
            </p:nvSpPr>
            <p:spPr>
              <a:xfrm rot="11949164">
                <a:off x="35141" y="95441"/>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30" name="Shape 730"/>
              <p:cNvSpPr/>
              <p:nvPr/>
            </p:nvSpPr>
            <p:spPr>
              <a:xfrm rot="1149163">
                <a:off x="11062" y="641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734" name="Group 734"/>
            <p:cNvGrpSpPr/>
            <p:nvPr/>
          </p:nvGrpSpPr>
          <p:grpSpPr>
            <a:xfrm>
              <a:off x="211982" y="59084"/>
              <a:ext cx="98159" cy="178057"/>
              <a:chOff x="0" y="0"/>
              <a:chExt cx="98158" cy="178055"/>
            </a:xfrm>
          </p:grpSpPr>
          <p:sp>
            <p:nvSpPr>
              <p:cNvPr id="732" name="Shape 732"/>
              <p:cNvSpPr/>
              <p:nvPr/>
            </p:nvSpPr>
            <p:spPr>
              <a:xfrm rot="11949164">
                <a:off x="35141" y="95441"/>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33" name="Shape 733"/>
              <p:cNvSpPr/>
              <p:nvPr/>
            </p:nvSpPr>
            <p:spPr>
              <a:xfrm rot="1149163">
                <a:off x="11062" y="641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735" name="Shape 735"/>
            <p:cNvSpPr/>
            <p:nvPr/>
          </p:nvSpPr>
          <p:spPr>
            <a:xfrm rot="11949164">
              <a:off x="152563" y="111405"/>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748" name="Group 748"/>
          <p:cNvGrpSpPr/>
          <p:nvPr/>
        </p:nvGrpSpPr>
        <p:grpSpPr>
          <a:xfrm>
            <a:off x="3424846" y="5069067"/>
            <a:ext cx="422738" cy="475221"/>
            <a:chOff x="0" y="0"/>
            <a:chExt cx="422736" cy="475220"/>
          </a:xfrm>
        </p:grpSpPr>
        <p:sp>
          <p:nvSpPr>
            <p:cNvPr id="737" name="Shape 737"/>
            <p:cNvSpPr/>
            <p:nvPr/>
          </p:nvSpPr>
          <p:spPr>
            <a:xfrm rot="19074298">
              <a:off x="32534" y="30997"/>
              <a:ext cx="152400" cy="15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31" y="0"/>
                  </a:lnTo>
                  <a:lnTo>
                    <a:pt x="21600" y="21600"/>
                  </a:lnTo>
                  <a:close/>
                </a:path>
              </a:pathLst>
            </a:custGeom>
            <a:solidFill>
              <a:srgbClr val="3333CC"/>
            </a:solidFill>
            <a:ln w="9525" cap="flat">
              <a:solidFill>
                <a:srgbClr val="3333CC"/>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grpSp>
          <p:nvGrpSpPr>
            <p:cNvPr id="740" name="Group 740"/>
            <p:cNvGrpSpPr/>
            <p:nvPr/>
          </p:nvGrpSpPr>
          <p:grpSpPr>
            <a:xfrm>
              <a:off x="309650" y="295952"/>
              <a:ext cx="113087" cy="179269"/>
              <a:chOff x="0" y="0"/>
              <a:chExt cx="113086" cy="179267"/>
            </a:xfrm>
          </p:grpSpPr>
          <p:sp>
            <p:nvSpPr>
              <p:cNvPr id="738" name="Shape 738"/>
              <p:cNvSpPr/>
              <p:nvPr/>
            </p:nvSpPr>
            <p:spPr>
              <a:xfrm rot="13674300">
                <a:off x="19708" y="96350"/>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39" name="Shape 739"/>
              <p:cNvSpPr/>
              <p:nvPr/>
            </p:nvSpPr>
            <p:spPr>
              <a:xfrm rot="2874300">
                <a:off x="41422" y="6716"/>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743" name="Group 743"/>
            <p:cNvGrpSpPr/>
            <p:nvPr/>
          </p:nvGrpSpPr>
          <p:grpSpPr>
            <a:xfrm>
              <a:off x="239993" y="218847"/>
              <a:ext cx="113087" cy="179269"/>
              <a:chOff x="0" y="0"/>
              <a:chExt cx="113086" cy="179267"/>
            </a:xfrm>
          </p:grpSpPr>
          <p:sp>
            <p:nvSpPr>
              <p:cNvPr id="741" name="Shape 741"/>
              <p:cNvSpPr/>
              <p:nvPr/>
            </p:nvSpPr>
            <p:spPr>
              <a:xfrm rot="13674300">
                <a:off x="19708" y="96350"/>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42" name="Shape 742"/>
              <p:cNvSpPr/>
              <p:nvPr/>
            </p:nvSpPr>
            <p:spPr>
              <a:xfrm rot="2874300">
                <a:off x="41422" y="6716"/>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746" name="Group 746"/>
            <p:cNvGrpSpPr/>
            <p:nvPr/>
          </p:nvGrpSpPr>
          <p:grpSpPr>
            <a:xfrm>
              <a:off x="170335" y="141742"/>
              <a:ext cx="113087" cy="179269"/>
              <a:chOff x="0" y="0"/>
              <a:chExt cx="113086" cy="179267"/>
            </a:xfrm>
          </p:grpSpPr>
          <p:sp>
            <p:nvSpPr>
              <p:cNvPr id="744" name="Shape 744"/>
              <p:cNvSpPr/>
              <p:nvPr/>
            </p:nvSpPr>
            <p:spPr>
              <a:xfrm rot="13674300">
                <a:off x="19708" y="96350"/>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45" name="Shape 745"/>
              <p:cNvSpPr/>
              <p:nvPr/>
            </p:nvSpPr>
            <p:spPr>
              <a:xfrm rot="2874300">
                <a:off x="41422" y="6716"/>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747" name="Shape 747"/>
            <p:cNvSpPr/>
            <p:nvPr/>
          </p:nvSpPr>
          <p:spPr>
            <a:xfrm rot="13674300">
              <a:off x="127885" y="154803"/>
              <a:ext cx="51956" cy="7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749" name="Shape 749"/>
          <p:cNvSpPr/>
          <p:nvPr/>
        </p:nvSpPr>
        <p:spPr>
          <a:xfrm>
            <a:off x="6324600" y="799833"/>
            <a:ext cx="2365733" cy="150386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satellite network</a:t>
            </a:r>
            <a:endParaRPr sz="2400">
              <a:latin typeface="Times New Roman"/>
              <a:ea typeface="Times New Roman"/>
              <a:cs typeface="Times New Roman"/>
              <a:sym typeface="Times New Roman"/>
            </a:endParaRPr>
          </a:p>
          <a:p>
            <a:pPr lvl="0">
              <a:defRPr sz="1800"/>
            </a:pPr>
            <a:r>
              <a:rPr sz="2400"/>
              <a:t>gives 3 space </a:t>
            </a:r>
            <a:endParaRPr sz="2400">
              <a:latin typeface="Times New Roman"/>
              <a:ea typeface="Times New Roman"/>
              <a:cs typeface="Times New Roman"/>
              <a:sym typeface="Times New Roman"/>
            </a:endParaRPr>
          </a:p>
          <a:p>
            <a:pPr lvl="0">
              <a:defRPr sz="1800"/>
            </a:pPr>
            <a:r>
              <a:rPr sz="2400"/>
              <a:t>dimensions</a:t>
            </a:r>
            <a:endParaRPr sz="2400">
              <a:latin typeface="Times New Roman"/>
              <a:ea typeface="Times New Roman"/>
              <a:cs typeface="Times New Roman"/>
              <a:sym typeface="Times New Roman"/>
            </a:endParaRPr>
          </a:p>
          <a:p>
            <a:pPr lvl="0">
              <a:defRPr sz="1800"/>
            </a:pPr>
            <a:r>
              <a:rPr sz="2400"/>
              <a:t>    + time</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p:nvPr/>
        </p:nvSpPr>
        <p:spPr>
          <a:xfrm>
            <a:off x="3429000" y="228600"/>
            <a:ext cx="1199689" cy="514782"/>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lvl1pPr>
              <a:defRPr sz="2800"/>
            </a:lvl1pPr>
          </a:lstStyle>
          <a:p>
            <a:pPr lvl="0">
              <a:defRPr sz="1800"/>
            </a:pPr>
            <a:r>
              <a:rPr sz="2800"/>
              <a:t>Clocks</a:t>
            </a:r>
          </a:p>
        </p:txBody>
      </p:sp>
      <p:sp>
        <p:nvSpPr>
          <p:cNvPr id="752" name="Shape 752"/>
          <p:cNvSpPr/>
          <p:nvPr/>
        </p:nvSpPr>
        <p:spPr>
          <a:xfrm>
            <a:off x="3735439" y="2362200"/>
            <a:ext cx="5217875" cy="79266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Traditional periodic event-generators,</a:t>
            </a:r>
            <a:endParaRPr sz="2400">
              <a:latin typeface="Times New Roman"/>
              <a:ea typeface="Times New Roman"/>
              <a:cs typeface="Times New Roman"/>
              <a:sym typeface="Times New Roman"/>
            </a:endParaRPr>
          </a:p>
          <a:p>
            <a:pPr lvl="0">
              <a:defRPr sz="1800"/>
            </a:pPr>
            <a:r>
              <a:rPr sz="2400"/>
              <a:t>or frequency references:</a:t>
            </a:r>
          </a:p>
        </p:txBody>
      </p:sp>
      <p:grpSp>
        <p:nvGrpSpPr>
          <p:cNvPr id="763" name="Group 763"/>
          <p:cNvGrpSpPr/>
          <p:nvPr/>
        </p:nvGrpSpPr>
        <p:grpSpPr>
          <a:xfrm>
            <a:off x="769048" y="1395899"/>
            <a:ext cx="2123283" cy="5309701"/>
            <a:chOff x="0" y="0"/>
            <a:chExt cx="2123282" cy="5309700"/>
          </a:xfrm>
        </p:grpSpPr>
        <p:sp>
          <p:nvSpPr>
            <p:cNvPr id="753" name="Shape 753"/>
            <p:cNvSpPr/>
            <p:nvPr/>
          </p:nvSpPr>
          <p:spPr>
            <a:xfrm>
              <a:off x="-1" y="0"/>
              <a:ext cx="2123284" cy="5309700"/>
            </a:xfrm>
            <a:prstGeom prst="rect">
              <a:avLst/>
            </a:prstGeom>
            <a:solidFill>
              <a:srgbClr val="FFFFFF"/>
            </a:solidFill>
            <a:ln w="25400" cap="flat">
              <a:solidFill>
                <a:srgbClr val="3333CC"/>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754" name="Shape 754"/>
            <p:cNvSpPr/>
            <p:nvPr/>
          </p:nvSpPr>
          <p:spPr>
            <a:xfrm>
              <a:off x="526352" y="813899"/>
              <a:ext cx="1044577" cy="990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a:solidFill>
                <a:srgbClr val="000000"/>
              </a:solidFill>
              <a:prstDash val="solid"/>
              <a:round/>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sp>
          <p:nvSpPr>
            <p:cNvPr id="755" name="Shape 755"/>
            <p:cNvSpPr/>
            <p:nvPr/>
          </p:nvSpPr>
          <p:spPr>
            <a:xfrm flipH="1">
              <a:off x="1059752" y="1804499"/>
              <a:ext cx="1" cy="914401"/>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56" name="Shape 756"/>
            <p:cNvSpPr/>
            <p:nvPr/>
          </p:nvSpPr>
          <p:spPr>
            <a:xfrm>
              <a:off x="586677" y="2809387"/>
              <a:ext cx="979920" cy="403806"/>
            </a:xfrm>
            <a:prstGeom prst="rect">
              <a:avLst/>
            </a:prstGeom>
            <a:noFill/>
            <a:ln w="28575" cap="flat">
              <a:solidFill>
                <a:srgbClr val="000000"/>
              </a:solidFill>
              <a:prstDash val="solid"/>
              <a:miter lim="8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defRPr sz="2000"/>
              </a:lvl1pPr>
            </a:lstStyle>
            <a:p>
              <a:pPr lvl="0">
                <a:defRPr sz="1800"/>
              </a:pPr>
              <a:r>
                <a:rPr sz="2000"/>
                <a:t>counter</a:t>
              </a:r>
            </a:p>
          </p:txBody>
        </p:sp>
        <p:sp>
          <p:nvSpPr>
            <p:cNvPr id="757" name="Shape 757"/>
            <p:cNvSpPr/>
            <p:nvPr/>
          </p:nvSpPr>
          <p:spPr>
            <a:xfrm>
              <a:off x="13114" y="-1"/>
              <a:ext cx="2094866" cy="7926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gn="ctr">
                <a:defRPr sz="1800"/>
              </a:pPr>
              <a:r>
                <a:rPr sz="2400"/>
                <a:t>periodic-event</a:t>
              </a:r>
              <a:endParaRPr sz="2400">
                <a:latin typeface="Times New Roman"/>
                <a:ea typeface="Times New Roman"/>
                <a:cs typeface="Times New Roman"/>
                <a:sym typeface="Times New Roman"/>
              </a:endParaRPr>
            </a:p>
            <a:p>
              <a:pPr lvl="0" algn="ctr">
                <a:defRPr sz="1800"/>
              </a:pPr>
              <a:r>
                <a:rPr sz="2400"/>
                <a:t>generator</a:t>
              </a:r>
            </a:p>
          </p:txBody>
        </p:sp>
        <p:pic>
          <p:nvPicPr>
            <p:cNvPr id="758" name="image3.jpg" descr="http://tbn2.google.com/images?q=tbn:oi3-m6DsRhi7QM:http://www.teacherfiles.com/clipart/time/clock_clip_art_04.jpg"/>
            <p:cNvPicPr/>
            <p:nvPr/>
          </p:nvPicPr>
          <p:blipFill>
            <a:blip r:embed="rId2">
              <a:extLst/>
            </a:blip>
            <a:stretch>
              <a:fillRect/>
            </a:stretch>
          </p:blipFill>
          <p:spPr>
            <a:xfrm>
              <a:off x="526352" y="4090499"/>
              <a:ext cx="1104901" cy="1104902"/>
            </a:xfrm>
            <a:prstGeom prst="rect">
              <a:avLst/>
            </a:prstGeom>
            <a:ln w="12700" cap="flat">
              <a:noFill/>
              <a:miter lim="400000"/>
            </a:ln>
            <a:effectLst/>
          </p:spPr>
        </p:pic>
        <p:sp>
          <p:nvSpPr>
            <p:cNvPr id="759" name="Shape 759"/>
            <p:cNvSpPr/>
            <p:nvPr/>
          </p:nvSpPr>
          <p:spPr>
            <a:xfrm flipH="1">
              <a:off x="1058957" y="3253094"/>
              <a:ext cx="1590" cy="762001"/>
            </a:xfrm>
            <a:prstGeom prst="line">
              <a:avLst/>
            </a:prstGeom>
            <a:noFill/>
            <a:ln w="2857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762" name="Group 762"/>
            <p:cNvGrpSpPr/>
            <p:nvPr/>
          </p:nvGrpSpPr>
          <p:grpSpPr>
            <a:xfrm>
              <a:off x="831151" y="1042499"/>
              <a:ext cx="457201" cy="533401"/>
              <a:chOff x="0" y="0"/>
              <a:chExt cx="457200" cy="533400"/>
            </a:xfrm>
          </p:grpSpPr>
          <p:sp>
            <p:nvSpPr>
              <p:cNvPr id="760" name="Shape 760"/>
              <p:cNvSpPr/>
              <p:nvPr/>
            </p:nvSpPr>
            <p:spPr>
              <a:xfrm>
                <a:off x="0" y="0"/>
                <a:ext cx="228600" cy="266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FF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761" name="Shape 761"/>
              <p:cNvSpPr/>
              <p:nvPr/>
            </p:nvSpPr>
            <p:spPr>
              <a:xfrm rot="10800000">
                <a:off x="228600" y="266700"/>
                <a:ext cx="228600" cy="266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FF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grpSp>
        <p:nvGrpSpPr>
          <p:cNvPr id="783" name="Group 783"/>
          <p:cNvGrpSpPr/>
          <p:nvPr/>
        </p:nvGrpSpPr>
        <p:grpSpPr>
          <a:xfrm>
            <a:off x="4191000" y="3459479"/>
            <a:ext cx="4572000" cy="2788921"/>
            <a:chOff x="0" y="0"/>
            <a:chExt cx="4572000" cy="2788920"/>
          </a:xfrm>
        </p:grpSpPr>
        <p:sp>
          <p:nvSpPr>
            <p:cNvPr id="764" name="Shape 764"/>
            <p:cNvSpPr/>
            <p:nvPr/>
          </p:nvSpPr>
          <p:spPr>
            <a:xfrm>
              <a:off x="0" y="-1"/>
              <a:ext cx="4572000" cy="2788922"/>
            </a:xfrm>
            <a:prstGeom prst="rect">
              <a:avLst/>
            </a:prstGeom>
            <a:solidFill>
              <a:srgbClr val="FFFFFF"/>
            </a:solidFill>
            <a:ln w="25400" cap="flat">
              <a:solidFill>
                <a:srgbClr val="3333CC"/>
              </a:solidFill>
              <a:prstDash val="solid"/>
              <a:bevel/>
            </a:ln>
            <a:effectLst/>
          </p:spPr>
          <p:txBody>
            <a:bodyPr wrap="square" lIns="0" tIns="0" rIns="0" bIns="0" numCol="1" anchor="ctr">
              <a:noAutofit/>
            </a:bodyPr>
            <a:lstStyle/>
            <a:p>
              <a:pPr lvl="0" algn="ctr">
                <a:defRPr>
                  <a:solidFill>
                    <a:srgbClr val="FFFFFF"/>
                  </a:solidFill>
                </a:defRPr>
              </a:pPr>
              <a:endParaRPr/>
            </a:p>
          </p:txBody>
        </p:sp>
        <p:grpSp>
          <p:nvGrpSpPr>
            <p:cNvPr id="767" name="Group 767"/>
            <p:cNvGrpSpPr/>
            <p:nvPr/>
          </p:nvGrpSpPr>
          <p:grpSpPr>
            <a:xfrm>
              <a:off x="269229" y="878432"/>
              <a:ext cx="1905001" cy="1676401"/>
              <a:chOff x="0" y="0"/>
              <a:chExt cx="1905000" cy="1676400"/>
            </a:xfrm>
          </p:grpSpPr>
          <p:pic>
            <p:nvPicPr>
              <p:cNvPr id="765" name="image4.jpg" descr="http://tbn2.google.com/images?q=tbn:o4U6irpYjrSs4M:http://www.clker.com/cliparts/b/f/0/3/1195421721682602329johnny_automatic_earth.svg.med.png"/>
              <p:cNvPicPr/>
              <p:nvPr/>
            </p:nvPicPr>
            <p:blipFill>
              <a:blip r:embed="rId3">
                <a:extLst/>
              </a:blip>
              <a:stretch>
                <a:fillRect/>
              </a:stretch>
            </p:blipFill>
            <p:spPr>
              <a:xfrm>
                <a:off x="-1" y="0"/>
                <a:ext cx="1717032" cy="1676400"/>
              </a:xfrm>
              <a:prstGeom prst="rect">
                <a:avLst/>
              </a:prstGeom>
              <a:ln w="12700" cap="flat">
                <a:noFill/>
                <a:miter lim="400000"/>
              </a:ln>
              <a:effectLst/>
            </p:spPr>
          </p:pic>
          <p:sp>
            <p:nvSpPr>
              <p:cNvPr id="766" name="Shape 766"/>
              <p:cNvSpPr/>
              <p:nvPr/>
            </p:nvSpPr>
            <p:spPr>
              <a:xfrm>
                <a:off x="592078" y="321896"/>
                <a:ext cx="1312922" cy="325517"/>
              </a:xfrm>
              <a:custGeom>
                <a:avLst/>
                <a:gdLst/>
                <a:ahLst/>
                <a:cxnLst>
                  <a:cxn ang="0">
                    <a:pos x="wd2" y="hd2"/>
                  </a:cxn>
                  <a:cxn ang="5400000">
                    <a:pos x="wd2" y="hd2"/>
                  </a:cxn>
                  <a:cxn ang="10800000">
                    <a:pos x="wd2" y="hd2"/>
                  </a:cxn>
                  <a:cxn ang="16200000">
                    <a:pos x="wd2" y="hd2"/>
                  </a:cxn>
                </a:cxnLst>
                <a:rect l="0" t="0" r="r" b="b"/>
                <a:pathLst>
                  <a:path w="21600" h="21600" extrusionOk="0">
                    <a:moveTo>
                      <a:pt x="0" y="5684"/>
                    </a:moveTo>
                    <a:cubicBezTo>
                      <a:pt x="3092" y="2842"/>
                      <a:pt x="6185" y="0"/>
                      <a:pt x="8862" y="0"/>
                    </a:cubicBezTo>
                    <a:cubicBezTo>
                      <a:pt x="11538" y="0"/>
                      <a:pt x="13938" y="2084"/>
                      <a:pt x="16062" y="5684"/>
                    </a:cubicBezTo>
                    <a:cubicBezTo>
                      <a:pt x="18185" y="9284"/>
                      <a:pt x="19892" y="15442"/>
                      <a:pt x="21600" y="21600"/>
                    </a:cubicBezTo>
                  </a:path>
                </a:pathLst>
              </a:custGeom>
              <a:noFill/>
              <a:ln w="28575" cap="flat">
                <a:solidFill>
                  <a:srgbClr val="FF0000"/>
                </a:solidFill>
                <a:prstDash val="solid"/>
                <a:bevel/>
                <a:tailEnd type="triangle" w="med" len="med"/>
              </a:ln>
              <a:effectLst/>
            </p:spPr>
            <p:txBody>
              <a:bodyPr wrap="square" lIns="0" tIns="0" rIns="0" bIns="0" numCol="1" anchor="ctr">
                <a:noAutofit/>
              </a:bodyPr>
              <a:lstStyle/>
              <a:p>
                <a:pPr lvl="0" algn="ctr"/>
                <a:endParaRPr/>
              </a:p>
            </p:txBody>
          </p:sp>
        </p:grpSp>
        <p:grpSp>
          <p:nvGrpSpPr>
            <p:cNvPr id="781" name="Group 781"/>
            <p:cNvGrpSpPr/>
            <p:nvPr/>
          </p:nvGrpSpPr>
          <p:grpSpPr>
            <a:xfrm>
              <a:off x="2626667" y="415313"/>
              <a:ext cx="1682751" cy="2200924"/>
              <a:chOff x="0" y="0"/>
              <a:chExt cx="1682749" cy="2200922"/>
            </a:xfrm>
          </p:grpSpPr>
          <p:sp>
            <p:nvSpPr>
              <p:cNvPr id="768" name="Shape 768"/>
              <p:cNvSpPr/>
              <p:nvPr/>
            </p:nvSpPr>
            <p:spPr>
              <a:xfrm>
                <a:off x="1071562" y="1682318"/>
                <a:ext cx="228601" cy="228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769" name="Shape 769"/>
              <p:cNvSpPr/>
              <p:nvPr/>
            </p:nvSpPr>
            <p:spPr>
              <a:xfrm flipH="1">
                <a:off x="3968" y="6712"/>
                <a:ext cx="1588" cy="685801"/>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0" name="Shape 770"/>
              <p:cNvSpPr/>
              <p:nvPr/>
            </p:nvSpPr>
            <p:spPr>
              <a:xfrm>
                <a:off x="4761" y="691718"/>
                <a:ext cx="1676402" cy="1588"/>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1" name="Shape 771"/>
              <p:cNvSpPr/>
              <p:nvPr/>
            </p:nvSpPr>
            <p:spPr>
              <a:xfrm flipH="1">
                <a:off x="1681162" y="5918"/>
                <a:ext cx="1588" cy="685801"/>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2" name="Shape 772"/>
              <p:cNvSpPr/>
              <p:nvPr/>
            </p:nvSpPr>
            <p:spPr>
              <a:xfrm flipH="1">
                <a:off x="309561" y="5918"/>
                <a:ext cx="533402" cy="685801"/>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3" name="Shape 773"/>
              <p:cNvSpPr/>
              <p:nvPr/>
            </p:nvSpPr>
            <p:spPr>
              <a:xfrm flipH="1">
                <a:off x="598085" y="0"/>
                <a:ext cx="533402" cy="685801"/>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4" name="Shape 774"/>
              <p:cNvSpPr/>
              <p:nvPr/>
            </p:nvSpPr>
            <p:spPr>
              <a:xfrm flipH="1">
                <a:off x="854058" y="6658"/>
                <a:ext cx="533402" cy="685801"/>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5" name="Shape 775"/>
              <p:cNvSpPr/>
              <p:nvPr/>
            </p:nvSpPr>
            <p:spPr>
              <a:xfrm flipH="1">
                <a:off x="1107811" y="17755"/>
                <a:ext cx="533402" cy="685801"/>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6" name="Shape 776"/>
              <p:cNvSpPr/>
              <p:nvPr/>
            </p:nvSpPr>
            <p:spPr>
              <a:xfrm flipH="1">
                <a:off x="1383020" y="305956"/>
                <a:ext cx="298143" cy="385023"/>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7" name="Shape 777"/>
              <p:cNvSpPr/>
              <p:nvPr/>
            </p:nvSpPr>
            <p:spPr>
              <a:xfrm flipH="1">
                <a:off x="13084" y="5317"/>
                <a:ext cx="533402" cy="685802"/>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8" name="Shape 778"/>
              <p:cNvSpPr/>
              <p:nvPr/>
            </p:nvSpPr>
            <p:spPr>
              <a:xfrm flipH="1">
                <a:off x="-1" y="24968"/>
                <a:ext cx="252415" cy="319088"/>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79" name="Shape 779"/>
              <p:cNvSpPr/>
              <p:nvPr/>
            </p:nvSpPr>
            <p:spPr>
              <a:xfrm>
                <a:off x="842962" y="691717"/>
                <a:ext cx="314325" cy="1033464"/>
              </a:xfrm>
              <a:prstGeom prst="line">
                <a:avLst/>
              </a:prstGeom>
              <a:noFill/>
              <a:ln w="3810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80" name="Shape 780"/>
              <p:cNvSpPr/>
              <p:nvPr/>
            </p:nvSpPr>
            <p:spPr>
              <a:xfrm>
                <a:off x="233361" y="2063318"/>
                <a:ext cx="1180732" cy="1376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397" y="10800"/>
                      <a:pt x="6794" y="21600"/>
                      <a:pt x="10394" y="21600"/>
                    </a:cubicBezTo>
                    <a:cubicBezTo>
                      <a:pt x="13994" y="21600"/>
                      <a:pt x="17797" y="10800"/>
                      <a:pt x="21600" y="0"/>
                    </a:cubicBezTo>
                  </a:path>
                </a:pathLst>
              </a:custGeom>
              <a:noFill/>
              <a:ln w="28575" cap="flat">
                <a:solidFill>
                  <a:srgbClr val="FF0000"/>
                </a:solidFill>
                <a:prstDash val="solid"/>
                <a:bevel/>
                <a:headEnd type="triangle" w="med" len="med"/>
                <a:tailEnd type="triangle" w="med" len="med"/>
              </a:ln>
              <a:effectLst/>
            </p:spPr>
            <p:txBody>
              <a:bodyPr wrap="square" lIns="0" tIns="0" rIns="0" bIns="0" numCol="1" anchor="ctr">
                <a:noAutofit/>
              </a:bodyPr>
              <a:lstStyle/>
              <a:p>
                <a:pPr lvl="0" algn="ctr">
                  <a:defRPr>
                    <a:solidFill>
                      <a:srgbClr val="FF0000"/>
                    </a:solidFill>
                  </a:defRPr>
                </a:pPr>
                <a:endParaRPr/>
              </a:p>
            </p:txBody>
          </p:sp>
        </p:grpSp>
        <p:sp>
          <p:nvSpPr>
            <p:cNvPr id="782" name="Shape 782"/>
            <p:cNvSpPr/>
            <p:nvPr/>
          </p:nvSpPr>
          <p:spPr>
            <a:xfrm>
              <a:off x="2626667" y="0"/>
              <a:ext cx="1692510"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800"/>
              </a:lvl1pPr>
            </a:lstStyle>
            <a:p>
              <a:pPr lvl="0"/>
              <a:r>
                <a:t>pendulum clock</a:t>
              </a:r>
            </a:p>
          </p:txBody>
        </p:sp>
      </p:grpSp>
      <p:sp>
        <p:nvSpPr>
          <p:cNvPr id="784" name="Shape 784"/>
          <p:cNvSpPr/>
          <p:nvPr/>
        </p:nvSpPr>
        <p:spPr>
          <a:xfrm>
            <a:off x="-1" y="7112000"/>
            <a:ext cx="5653384" cy="6173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t>TexPoint fonts used in EMF. </a:t>
            </a:r>
            <a:endParaRPr sz="2400">
              <a:latin typeface="Times New Roman"/>
              <a:ea typeface="Times New Roman"/>
              <a:cs typeface="Times New Roman"/>
              <a:sym typeface="Times New Roman"/>
            </a:endParaRPr>
          </a:p>
          <a:p>
            <a:pPr lvl="0">
              <a:defRPr sz="1800"/>
            </a:pPr>
            <a:r>
              <a:t>Read the TexPoint manual before you delete this box.: </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86" name="Shape 786"/>
          <p:cNvSpPr/>
          <p:nvPr/>
        </p:nvSpPr>
        <p:spPr>
          <a:xfrm>
            <a:off x="716368" y="123697"/>
            <a:ext cx="8151576" cy="43707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 Atomic energy state superpositions act like pendulum clock</a:t>
            </a:r>
          </a:p>
        </p:txBody>
      </p:sp>
      <p:sp>
        <p:nvSpPr>
          <p:cNvPr id="787" name="Shape 787"/>
          <p:cNvSpPr/>
          <p:nvPr/>
        </p:nvSpPr>
        <p:spPr>
          <a:xfrm>
            <a:off x="1656352" y="658157"/>
            <a:ext cx="3221393" cy="163121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dirty="0"/>
              <a:t>	</a:t>
            </a:r>
            <a:r>
              <a:rPr sz="2000" dirty="0">
                <a:solidFill>
                  <a:srgbClr val="0000CC"/>
                </a:solidFill>
              </a:rPr>
              <a:t>superposition</a:t>
            </a:r>
            <a:r>
              <a:rPr sz="2000" dirty="0"/>
              <a:t> of </a:t>
            </a:r>
            <a:endParaRPr sz="2400" dirty="0">
              <a:latin typeface="Times New Roman"/>
              <a:ea typeface="Times New Roman"/>
              <a:cs typeface="Times New Roman"/>
              <a:sym typeface="Times New Roman"/>
            </a:endParaRPr>
          </a:p>
          <a:p>
            <a:pPr lvl="0">
              <a:defRPr sz="1800"/>
            </a:pPr>
            <a:r>
              <a:rPr sz="2000" dirty="0"/>
              <a:t>        electron energy levels,</a:t>
            </a:r>
            <a:endParaRPr sz="2400" dirty="0">
              <a:latin typeface="Times New Roman"/>
              <a:ea typeface="Times New Roman"/>
              <a:cs typeface="Times New Roman"/>
              <a:sym typeface="Times New Roman"/>
            </a:endParaRPr>
          </a:p>
          <a:p>
            <a:pPr lvl="0">
              <a:defRPr sz="1800"/>
            </a:pPr>
            <a:r>
              <a:rPr sz="2000" dirty="0"/>
              <a:t>       wave function: </a:t>
            </a:r>
            <a:endParaRPr sz="2400" dirty="0">
              <a:latin typeface="Times New Roman"/>
              <a:ea typeface="Times New Roman"/>
              <a:cs typeface="Times New Roman"/>
              <a:sym typeface="Times New Roman"/>
            </a:endParaRPr>
          </a:p>
          <a:p>
            <a:pPr lvl="0">
              <a:defRPr sz="1800"/>
            </a:pPr>
            <a:r>
              <a:rPr lang="es-MX" sz="2000" dirty="0">
                <a:latin typeface="Symbol"/>
                <a:sym typeface="Symbol"/>
              </a:rPr>
              <a:t></a:t>
            </a:r>
            <a:r>
              <a:rPr sz="2000" dirty="0" smtClean="0"/>
              <a:t> </a:t>
            </a:r>
            <a:r>
              <a:rPr sz="2000" dirty="0"/>
              <a:t>= |</a:t>
            </a:r>
            <a:r>
              <a:rPr sz="2000" dirty="0" smtClean="0"/>
              <a:t>1</a:t>
            </a:r>
            <a:r>
              <a:rPr lang="es-MX" sz="2000" dirty="0">
                <a:latin typeface="Symbol"/>
                <a:sym typeface="Symbol"/>
              </a:rPr>
              <a:t></a:t>
            </a:r>
            <a:r>
              <a:rPr sz="2000" dirty="0" smtClean="0"/>
              <a:t> </a:t>
            </a:r>
            <a:r>
              <a:rPr sz="2000" dirty="0"/>
              <a:t>+ </a:t>
            </a:r>
            <a:r>
              <a:rPr sz="2000" dirty="0" err="1"/>
              <a:t>exp</a:t>
            </a:r>
            <a:r>
              <a:rPr sz="2000" dirty="0"/>
              <a:t>(-</a:t>
            </a:r>
            <a:r>
              <a:rPr sz="2000" dirty="0" smtClean="0"/>
              <a:t>i2</a:t>
            </a:r>
            <a:r>
              <a:rPr lang="es-MX" sz="2000" dirty="0">
                <a:latin typeface="Symbol"/>
                <a:sym typeface="Symbol"/>
              </a:rPr>
              <a:t></a:t>
            </a:r>
            <a:r>
              <a:rPr sz="2000" dirty="0" smtClean="0"/>
              <a:t>f</a:t>
            </a:r>
            <a:r>
              <a:rPr sz="2000" baseline="-25000" dirty="0" smtClean="0"/>
              <a:t>0</a:t>
            </a:r>
            <a:r>
              <a:rPr sz="2000" dirty="0" smtClean="0"/>
              <a:t>t</a:t>
            </a:r>
            <a:r>
              <a:rPr sz="2000" dirty="0"/>
              <a:t>) |</a:t>
            </a:r>
            <a:r>
              <a:rPr sz="2000" dirty="0" smtClean="0"/>
              <a:t>2</a:t>
            </a:r>
            <a:r>
              <a:rPr lang="es-MX" sz="2000" dirty="0">
                <a:latin typeface="Symbol"/>
                <a:sym typeface="Symbol"/>
              </a:rPr>
              <a:t></a:t>
            </a:r>
            <a:endParaRPr sz="2000" dirty="0">
              <a:latin typeface="Times New Roman"/>
              <a:ea typeface="Times New Roman"/>
              <a:cs typeface="Times New Roman"/>
              <a:sym typeface="Times New Roman"/>
            </a:endParaRPr>
          </a:p>
          <a:p>
            <a:pPr lvl="0">
              <a:defRPr sz="1800"/>
            </a:pPr>
            <a:r>
              <a:rPr sz="2000" dirty="0"/>
              <a:t>oscillating electric dipole</a:t>
            </a:r>
          </a:p>
        </p:txBody>
      </p:sp>
      <p:sp>
        <p:nvSpPr>
          <p:cNvPr id="788" name="Shape 788"/>
          <p:cNvSpPr/>
          <p:nvPr/>
        </p:nvSpPr>
        <p:spPr>
          <a:xfrm>
            <a:off x="5833500" y="2987658"/>
            <a:ext cx="3198608" cy="31339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600"/>
            </a:lvl1pPr>
          </a:lstStyle>
          <a:p>
            <a:pPr lvl="0">
              <a:defRPr sz="1800"/>
            </a:pPr>
            <a:r>
              <a:rPr sz="1600"/>
              <a:t>plot of electron density vs. time</a:t>
            </a:r>
          </a:p>
        </p:txBody>
      </p:sp>
      <p:grpSp>
        <p:nvGrpSpPr>
          <p:cNvPr id="791" name="Group 791"/>
          <p:cNvGrpSpPr/>
          <p:nvPr/>
        </p:nvGrpSpPr>
        <p:grpSpPr>
          <a:xfrm>
            <a:off x="5628904" y="647645"/>
            <a:ext cx="2491492" cy="2256251"/>
            <a:chOff x="0" y="0"/>
            <a:chExt cx="2491491" cy="2256250"/>
          </a:xfrm>
        </p:grpSpPr>
        <p:pic>
          <p:nvPicPr>
            <p:cNvPr id="789" name="image5.gif"/>
            <p:cNvPicPr/>
            <p:nvPr/>
          </p:nvPicPr>
          <p:blipFill>
            <a:blip r:embed="rId2">
              <a:extLst/>
            </a:blip>
            <a:stretch>
              <a:fillRect/>
            </a:stretch>
          </p:blipFill>
          <p:spPr>
            <a:xfrm>
              <a:off x="235242" y="0"/>
              <a:ext cx="2256250" cy="2256251"/>
            </a:xfrm>
            <a:prstGeom prst="rect">
              <a:avLst/>
            </a:prstGeom>
            <a:ln w="28575" cap="flat">
              <a:solidFill>
                <a:srgbClr val="000000"/>
              </a:solidFill>
              <a:prstDash val="solid"/>
              <a:miter lim="800000"/>
            </a:ln>
            <a:effectLst/>
          </p:spPr>
        </p:pic>
        <p:sp>
          <p:nvSpPr>
            <p:cNvPr id="790" name="Shape 790"/>
            <p:cNvSpPr/>
            <p:nvPr/>
          </p:nvSpPr>
          <p:spPr>
            <a:xfrm flipV="1">
              <a:off x="0" y="1058489"/>
              <a:ext cx="1363367" cy="673346"/>
            </a:xfrm>
            <a:prstGeom prst="line">
              <a:avLst/>
            </a:prstGeom>
            <a:noFill/>
            <a:ln w="28575" cap="flat">
              <a:solidFill>
                <a:srgbClr val="0000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792" name="Shape 792"/>
          <p:cNvSpPr/>
          <p:nvPr/>
        </p:nvSpPr>
        <p:spPr>
          <a:xfrm flipV="1">
            <a:off x="3705461" y="2529307"/>
            <a:ext cx="655511" cy="317287"/>
          </a:xfrm>
          <a:prstGeom prst="line">
            <a:avLst/>
          </a:prstGeom>
          <a:ln w="28575">
            <a:solidFill>
              <a:srgbClr val="0000FF"/>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793" name="Shape 793"/>
          <p:cNvSpPr/>
          <p:nvPr/>
        </p:nvSpPr>
        <p:spPr>
          <a:xfrm>
            <a:off x="1529673" y="2646538"/>
            <a:ext cx="2076113" cy="3752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vl1pPr>
          </a:lstStyle>
          <a:p>
            <a:pPr lvl="0">
              <a:defRPr sz="1800"/>
            </a:pPr>
            <a:r>
              <a:rPr sz="2000"/>
              <a:t>Planck’s constant</a:t>
            </a:r>
          </a:p>
        </p:txBody>
      </p:sp>
      <p:sp>
        <p:nvSpPr>
          <p:cNvPr id="794" name="Shape 794"/>
          <p:cNvSpPr/>
          <p:nvPr/>
        </p:nvSpPr>
        <p:spPr>
          <a:xfrm>
            <a:off x="1242123" y="2179423"/>
            <a:ext cx="3217378" cy="42349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a:t>at frequency f</a:t>
            </a:r>
            <a:r>
              <a:rPr sz="2000" baseline="-25000"/>
              <a:t>0</a:t>
            </a:r>
            <a:r>
              <a:rPr sz="2000"/>
              <a:t> = (E</a:t>
            </a:r>
            <a:r>
              <a:rPr sz="2000" baseline="-25000"/>
              <a:t>2</a:t>
            </a:r>
            <a:r>
              <a:rPr sz="2000"/>
              <a:t> – E</a:t>
            </a:r>
            <a:r>
              <a:rPr sz="2000" baseline="-25000"/>
              <a:t>1</a:t>
            </a:r>
            <a:r>
              <a:rPr sz="2000"/>
              <a:t>)/h</a:t>
            </a:r>
          </a:p>
        </p:txBody>
      </p:sp>
      <p:sp>
        <p:nvSpPr>
          <p:cNvPr id="795" name="Shape 795"/>
          <p:cNvSpPr/>
          <p:nvPr/>
        </p:nvSpPr>
        <p:spPr>
          <a:xfrm>
            <a:off x="4668270" y="2310033"/>
            <a:ext cx="956852" cy="667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r">
              <a:defRPr sz="1800"/>
            </a:pPr>
            <a:r>
              <a:rPr sz="2000"/>
              <a:t>center </a:t>
            </a:r>
            <a:endParaRPr sz="2400">
              <a:latin typeface="Times New Roman"/>
              <a:ea typeface="Times New Roman"/>
              <a:cs typeface="Times New Roman"/>
              <a:sym typeface="Times New Roman"/>
            </a:endParaRPr>
          </a:p>
          <a:p>
            <a:pPr lvl="0" algn="r">
              <a:defRPr sz="1800"/>
            </a:pPr>
            <a:r>
              <a:rPr sz="2000"/>
              <a:t>of atom</a:t>
            </a:r>
          </a:p>
        </p:txBody>
      </p:sp>
      <p:grpSp>
        <p:nvGrpSpPr>
          <p:cNvPr id="801" name="Group 801"/>
          <p:cNvGrpSpPr/>
          <p:nvPr/>
        </p:nvGrpSpPr>
        <p:grpSpPr>
          <a:xfrm>
            <a:off x="90736" y="513422"/>
            <a:ext cx="1571900" cy="1775950"/>
            <a:chOff x="948" y="35501"/>
            <a:chExt cx="1571899" cy="1775949"/>
          </a:xfrm>
        </p:grpSpPr>
        <p:sp>
          <p:nvSpPr>
            <p:cNvPr id="796" name="Shape 796"/>
            <p:cNvSpPr/>
            <p:nvPr/>
          </p:nvSpPr>
          <p:spPr>
            <a:xfrm>
              <a:off x="271164" y="1611396"/>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97" name="Shape 797"/>
            <p:cNvSpPr/>
            <p:nvPr/>
          </p:nvSpPr>
          <p:spPr>
            <a:xfrm>
              <a:off x="771335" y="298951"/>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798" name="Shape 798"/>
            <p:cNvSpPr/>
            <p:nvPr/>
          </p:nvSpPr>
          <p:spPr>
            <a:xfrm>
              <a:off x="652164" y="1411342"/>
              <a:ext cx="387283"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dirty="0"/>
                <a:t>|</a:t>
              </a:r>
              <a:r>
                <a:rPr sz="2000" dirty="0" smtClean="0"/>
                <a:t>1</a:t>
              </a:r>
              <a:r>
                <a:rPr lang="es-MX" sz="2000" dirty="0" smtClean="0">
                  <a:sym typeface="Symbol" panose="05050102010706020507" pitchFamily="18" charset="2"/>
                </a:rPr>
                <a:t></a:t>
              </a:r>
              <a:endParaRPr sz="2000" dirty="0">
                <a:latin typeface="Symbol"/>
                <a:ea typeface="Symbol"/>
                <a:cs typeface="Symbol"/>
                <a:sym typeface="Symbol"/>
              </a:endParaRPr>
            </a:p>
          </p:txBody>
        </p:sp>
        <p:sp>
          <p:nvSpPr>
            <p:cNvPr id="799" name="Shape 799"/>
            <p:cNvSpPr/>
            <p:nvPr/>
          </p:nvSpPr>
          <p:spPr>
            <a:xfrm>
              <a:off x="1185564" y="115942"/>
              <a:ext cx="387283"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dirty="0"/>
                <a:t>|</a:t>
              </a:r>
              <a:r>
                <a:rPr sz="2000" dirty="0" smtClean="0"/>
                <a:t>2</a:t>
              </a:r>
              <a:r>
                <a:rPr lang="es-MX" sz="2000" dirty="0" smtClean="0">
                  <a:sym typeface="Symbol" panose="05050102010706020507" pitchFamily="18" charset="2"/>
                </a:rPr>
                <a:t></a:t>
              </a:r>
              <a:endParaRPr sz="2000" dirty="0">
                <a:latin typeface="Symbol"/>
                <a:ea typeface="Symbol"/>
                <a:cs typeface="Symbol"/>
                <a:sym typeface="Symbol"/>
              </a:endParaRPr>
            </a:p>
          </p:txBody>
        </p:sp>
        <p:sp>
          <p:nvSpPr>
            <p:cNvPr id="800" name="Shape 800"/>
            <p:cNvSpPr/>
            <p:nvPr/>
          </p:nvSpPr>
          <p:spPr>
            <a:xfrm rot="16200000">
              <a:off x="-460395" y="496844"/>
              <a:ext cx="1384350"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dirty="0"/>
                <a:t>Energy </a:t>
              </a:r>
              <a:r>
                <a:rPr lang="es-MX" dirty="0">
                  <a:sym typeface="Symbol" panose="05050102010706020507" pitchFamily="18" charset="2"/>
                </a:rPr>
                <a:t></a:t>
              </a:r>
              <a:endParaRPr sz="2400" dirty="0">
                <a:latin typeface="Symbol"/>
                <a:ea typeface="Symbol"/>
                <a:cs typeface="Symbol"/>
                <a:sym typeface="Symbol"/>
              </a:endParaRPr>
            </a:p>
          </p:txBody>
        </p:sp>
      </p:gr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03" name="Shape 803"/>
          <p:cNvSpPr/>
          <p:nvPr/>
        </p:nvSpPr>
        <p:spPr>
          <a:xfrm>
            <a:off x="5833500" y="2987658"/>
            <a:ext cx="3198608" cy="31339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600"/>
            </a:lvl1pPr>
          </a:lstStyle>
          <a:p>
            <a:pPr lvl="0">
              <a:defRPr sz="1800"/>
            </a:pPr>
            <a:r>
              <a:rPr sz="1600"/>
              <a:t>plot of electron density vs. time</a:t>
            </a:r>
          </a:p>
        </p:txBody>
      </p:sp>
      <p:pic>
        <p:nvPicPr>
          <p:cNvPr id="804" name="image6.png"/>
          <p:cNvPicPr/>
          <p:nvPr/>
        </p:nvPicPr>
        <p:blipFill>
          <a:blip r:embed="rId2">
            <a:extLst/>
          </a:blip>
          <a:stretch>
            <a:fillRect/>
          </a:stretch>
        </p:blipFill>
        <p:spPr>
          <a:xfrm>
            <a:off x="5623561" y="533400"/>
            <a:ext cx="2987039" cy="2484521"/>
          </a:xfrm>
          <a:prstGeom prst="rect">
            <a:avLst/>
          </a:prstGeom>
          <a:ln w="12700">
            <a:miter lim="400000"/>
          </a:ln>
        </p:spPr>
      </p:pic>
      <p:grpSp>
        <p:nvGrpSpPr>
          <p:cNvPr id="813" name="Group 813"/>
          <p:cNvGrpSpPr/>
          <p:nvPr/>
        </p:nvGrpSpPr>
        <p:grpSpPr>
          <a:xfrm>
            <a:off x="1395738" y="5112175"/>
            <a:ext cx="1370779" cy="197488"/>
            <a:chOff x="0" y="15275"/>
            <a:chExt cx="1370778" cy="197487"/>
          </a:xfrm>
        </p:grpSpPr>
        <p:sp>
          <p:nvSpPr>
            <p:cNvPr id="805" name="Shape 805"/>
            <p:cNvSpPr/>
            <p:nvPr/>
          </p:nvSpPr>
          <p:spPr>
            <a:xfrm rot="16200000">
              <a:off x="11549" y="3726"/>
              <a:ext cx="197488" cy="220586"/>
            </a:xfrm>
            <a:prstGeom prst="triangle">
              <a:avLst/>
            </a:prstGeom>
            <a:solidFill>
              <a:srgbClr val="7030A0"/>
            </a:solidFill>
            <a:ln w="12700" cap="flat">
              <a:noFill/>
              <a:miter lim="400000"/>
            </a:ln>
            <a:effectLst/>
          </p:spPr>
          <p:txBody>
            <a:bodyPr wrap="square" lIns="0" tIns="0" rIns="0" bIns="0" numCol="1" anchor="ctr">
              <a:noAutofit/>
            </a:bodyPr>
            <a:lstStyle/>
            <a:p>
              <a:pPr lvl="0"/>
              <a:endParaRPr/>
            </a:p>
          </p:txBody>
        </p:sp>
        <p:sp>
          <p:nvSpPr>
            <p:cNvPr id="806" name="Shape 806"/>
            <p:cNvSpPr/>
            <p:nvPr/>
          </p:nvSpPr>
          <p:spPr>
            <a:xfrm>
              <a:off x="1205339" y="1527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7030A0"/>
              </a:solidFill>
              <a:prstDash val="solid"/>
              <a:round/>
            </a:ln>
            <a:effectLst/>
          </p:spPr>
          <p:txBody>
            <a:bodyPr wrap="square" lIns="0" tIns="0" rIns="0" bIns="0" numCol="1" anchor="t">
              <a:noAutofit/>
            </a:bodyPr>
            <a:lstStyle/>
            <a:p>
              <a:pPr lvl="0"/>
              <a:endParaRPr/>
            </a:p>
          </p:txBody>
        </p:sp>
        <p:sp>
          <p:nvSpPr>
            <p:cNvPr id="807" name="Shape 807"/>
            <p:cNvSpPr/>
            <p:nvPr/>
          </p:nvSpPr>
          <p:spPr>
            <a:xfrm rot="10800000">
              <a:off x="1039900" y="94270"/>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7030A0"/>
              </a:solidFill>
              <a:prstDash val="solid"/>
              <a:round/>
            </a:ln>
            <a:effectLst/>
          </p:spPr>
          <p:txBody>
            <a:bodyPr wrap="square" lIns="0" tIns="0" rIns="0" bIns="0" numCol="1" anchor="t">
              <a:noAutofit/>
            </a:bodyPr>
            <a:lstStyle/>
            <a:p>
              <a:pPr lvl="0"/>
              <a:endParaRPr/>
            </a:p>
          </p:txBody>
        </p:sp>
        <p:sp>
          <p:nvSpPr>
            <p:cNvPr id="808" name="Shape 808"/>
            <p:cNvSpPr/>
            <p:nvPr/>
          </p:nvSpPr>
          <p:spPr>
            <a:xfrm>
              <a:off x="874461" y="1527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7030A0"/>
              </a:solidFill>
              <a:prstDash val="solid"/>
              <a:round/>
            </a:ln>
            <a:effectLst/>
          </p:spPr>
          <p:txBody>
            <a:bodyPr wrap="square" lIns="0" tIns="0" rIns="0" bIns="0" numCol="1" anchor="t">
              <a:noAutofit/>
            </a:bodyPr>
            <a:lstStyle/>
            <a:p>
              <a:pPr lvl="0"/>
              <a:endParaRPr/>
            </a:p>
          </p:txBody>
        </p:sp>
        <p:sp>
          <p:nvSpPr>
            <p:cNvPr id="809" name="Shape 809"/>
            <p:cNvSpPr/>
            <p:nvPr/>
          </p:nvSpPr>
          <p:spPr>
            <a:xfrm rot="10800000">
              <a:off x="709022" y="94270"/>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7030A0"/>
              </a:solidFill>
              <a:prstDash val="solid"/>
              <a:round/>
            </a:ln>
            <a:effectLst/>
          </p:spPr>
          <p:txBody>
            <a:bodyPr wrap="square" lIns="0" tIns="0" rIns="0" bIns="0" numCol="1" anchor="t">
              <a:noAutofit/>
            </a:bodyPr>
            <a:lstStyle/>
            <a:p>
              <a:pPr lvl="0"/>
              <a:endParaRPr/>
            </a:p>
          </p:txBody>
        </p:sp>
        <p:sp>
          <p:nvSpPr>
            <p:cNvPr id="810" name="Shape 810"/>
            <p:cNvSpPr/>
            <p:nvPr/>
          </p:nvSpPr>
          <p:spPr>
            <a:xfrm>
              <a:off x="543583" y="1527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7030A0"/>
              </a:solidFill>
              <a:prstDash val="solid"/>
              <a:round/>
            </a:ln>
            <a:effectLst/>
          </p:spPr>
          <p:txBody>
            <a:bodyPr wrap="square" lIns="0" tIns="0" rIns="0" bIns="0" numCol="1" anchor="t">
              <a:noAutofit/>
            </a:bodyPr>
            <a:lstStyle/>
            <a:p>
              <a:pPr lvl="0"/>
              <a:endParaRPr/>
            </a:p>
          </p:txBody>
        </p:sp>
        <p:sp>
          <p:nvSpPr>
            <p:cNvPr id="811" name="Shape 811"/>
            <p:cNvSpPr/>
            <p:nvPr/>
          </p:nvSpPr>
          <p:spPr>
            <a:xfrm rot="10800000">
              <a:off x="378145" y="94270"/>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7030A0"/>
              </a:solidFill>
              <a:prstDash val="solid"/>
              <a:round/>
            </a:ln>
            <a:effectLst/>
          </p:spPr>
          <p:txBody>
            <a:bodyPr wrap="square" lIns="0" tIns="0" rIns="0" bIns="0" numCol="1" anchor="t">
              <a:noAutofit/>
            </a:bodyPr>
            <a:lstStyle/>
            <a:p>
              <a:pPr lvl="0"/>
              <a:endParaRPr/>
            </a:p>
          </p:txBody>
        </p:sp>
        <p:sp>
          <p:nvSpPr>
            <p:cNvPr id="812" name="Shape 812"/>
            <p:cNvSpPr/>
            <p:nvPr/>
          </p:nvSpPr>
          <p:spPr>
            <a:xfrm>
              <a:off x="212706" y="15275"/>
              <a:ext cx="165440" cy="78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7030A0"/>
              </a:solidFill>
              <a:prstDash val="solid"/>
              <a:round/>
            </a:ln>
            <a:effectLst/>
          </p:spPr>
          <p:txBody>
            <a:bodyPr wrap="square" lIns="0" tIns="0" rIns="0" bIns="0" numCol="1" anchor="t">
              <a:noAutofit/>
            </a:bodyPr>
            <a:lstStyle/>
            <a:p>
              <a:pPr lvl="0"/>
              <a:endParaRPr/>
            </a:p>
          </p:txBody>
        </p:sp>
      </p:grpSp>
      <p:sp>
        <p:nvSpPr>
          <p:cNvPr id="814" name="Shape 814"/>
          <p:cNvSpPr/>
          <p:nvPr/>
        </p:nvSpPr>
        <p:spPr>
          <a:xfrm flipV="1">
            <a:off x="381119" y="4524883"/>
            <a:ext cx="838201" cy="1295401"/>
          </a:xfrm>
          <a:prstGeom prst="line">
            <a:avLst/>
          </a:prstGeom>
          <a:ln w="19050">
            <a:solidFill>
              <a:srgbClr val="9966FF"/>
            </a:solidFill>
            <a:round/>
            <a:tailEnd type="stealth"/>
          </a:ln>
        </p:spPr>
        <p:txBody>
          <a:bodyPr lIns="0" tIns="0" rIns="0" bIns="0"/>
          <a:lstStyle/>
          <a:p>
            <a:pPr lvl="0" defTabSz="457200">
              <a:defRPr sz="1200">
                <a:latin typeface="+mn-lt"/>
                <a:ea typeface="+mn-ea"/>
                <a:cs typeface="+mn-cs"/>
                <a:sym typeface="Helvetica"/>
              </a:defRPr>
            </a:pPr>
            <a:endParaRPr/>
          </a:p>
        </p:txBody>
      </p:sp>
      <p:grpSp>
        <p:nvGrpSpPr>
          <p:cNvPr id="819" name="Group 819"/>
          <p:cNvGrpSpPr/>
          <p:nvPr/>
        </p:nvGrpSpPr>
        <p:grpSpPr>
          <a:xfrm>
            <a:off x="115101" y="4341876"/>
            <a:ext cx="1715913" cy="1678463"/>
            <a:chOff x="0" y="0"/>
            <a:chExt cx="1715911" cy="1678462"/>
          </a:xfrm>
        </p:grpSpPr>
        <p:sp>
          <p:nvSpPr>
            <p:cNvPr id="815" name="Shape 815"/>
            <p:cNvSpPr/>
            <p:nvPr/>
          </p:nvSpPr>
          <p:spPr>
            <a:xfrm>
              <a:off x="0" y="1478408"/>
              <a:ext cx="381000"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816" name="Shape 816"/>
            <p:cNvSpPr/>
            <p:nvPr/>
          </p:nvSpPr>
          <p:spPr>
            <a:xfrm>
              <a:off x="914400" y="183008"/>
              <a:ext cx="381000"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817" name="Shape 817"/>
            <p:cNvSpPr/>
            <p:nvPr/>
          </p:nvSpPr>
          <p:spPr>
            <a:xfrm>
              <a:off x="381000" y="1278354"/>
              <a:ext cx="387283"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dirty="0"/>
                <a:t>|</a:t>
              </a:r>
              <a:r>
                <a:rPr sz="2000" dirty="0" smtClean="0"/>
                <a:t>1</a:t>
              </a:r>
              <a:r>
                <a:rPr lang="es-MX" sz="2000" dirty="0">
                  <a:latin typeface="Symbol"/>
                  <a:sym typeface="Symbol"/>
                </a:rPr>
                <a:t></a:t>
              </a:r>
              <a:endParaRPr sz="2000" dirty="0">
                <a:latin typeface="Symbol"/>
                <a:ea typeface="Symbol"/>
                <a:cs typeface="Symbol"/>
                <a:sym typeface="Symbol"/>
              </a:endParaRPr>
            </a:p>
          </p:txBody>
        </p:sp>
        <p:sp>
          <p:nvSpPr>
            <p:cNvPr id="818" name="Shape 818"/>
            <p:cNvSpPr/>
            <p:nvPr/>
          </p:nvSpPr>
          <p:spPr>
            <a:xfrm>
              <a:off x="1328628" y="0"/>
              <a:ext cx="387283"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dirty="0"/>
                <a:t>|</a:t>
              </a:r>
              <a:r>
                <a:rPr sz="2000" dirty="0" smtClean="0"/>
                <a:t>2</a:t>
              </a:r>
              <a:r>
                <a:rPr lang="es-MX" sz="2000" dirty="0">
                  <a:latin typeface="Symbol"/>
                  <a:sym typeface="Symbol"/>
                </a:rPr>
                <a:t></a:t>
              </a:r>
              <a:endParaRPr sz="2000" dirty="0">
                <a:latin typeface="Symbol"/>
                <a:ea typeface="Symbol"/>
                <a:cs typeface="Symbol"/>
                <a:sym typeface="Symbol"/>
              </a:endParaRPr>
            </a:p>
          </p:txBody>
        </p:sp>
      </p:grpSp>
      <p:sp>
        <p:nvSpPr>
          <p:cNvPr id="820" name="Shape 820"/>
          <p:cNvSpPr/>
          <p:nvPr/>
        </p:nvSpPr>
        <p:spPr>
          <a:xfrm>
            <a:off x="1998397" y="3309167"/>
            <a:ext cx="3282307" cy="70788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u="sng" dirty="0"/>
              <a:t>Practical mode of operation</a:t>
            </a:r>
            <a:r>
              <a:rPr sz="2000" dirty="0"/>
              <a:t>:</a:t>
            </a:r>
            <a:endParaRPr sz="2400" dirty="0">
              <a:latin typeface="Times New Roman"/>
              <a:ea typeface="Times New Roman"/>
              <a:cs typeface="Times New Roman"/>
              <a:sym typeface="Times New Roman"/>
            </a:endParaRPr>
          </a:p>
          <a:p>
            <a:pPr lvl="0">
              <a:defRPr sz="1800"/>
            </a:pPr>
            <a:r>
              <a:rPr sz="2000" dirty="0"/>
              <a:t>1. Start atom in  |</a:t>
            </a:r>
            <a:r>
              <a:rPr sz="2000" dirty="0" smtClean="0"/>
              <a:t>1</a:t>
            </a:r>
            <a:r>
              <a:rPr lang="es-MX" sz="2000" dirty="0">
                <a:latin typeface="Symbol"/>
                <a:sym typeface="Symbol"/>
              </a:rPr>
              <a:t></a:t>
            </a:r>
            <a:r>
              <a:rPr sz="2000" dirty="0" smtClean="0"/>
              <a:t>.  </a:t>
            </a:r>
            <a:endParaRPr sz="2000" dirty="0"/>
          </a:p>
        </p:txBody>
      </p:sp>
      <p:sp>
        <p:nvSpPr>
          <p:cNvPr id="821" name="Shape 821"/>
          <p:cNvSpPr/>
          <p:nvPr/>
        </p:nvSpPr>
        <p:spPr>
          <a:xfrm>
            <a:off x="2043439" y="5322029"/>
            <a:ext cx="6385720" cy="70788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dirty="0"/>
              <a:t>3. Measure probability of </a:t>
            </a:r>
            <a:r>
              <a:rPr lang="es-MX" sz="2000" dirty="0" smtClean="0"/>
              <a:t> | </a:t>
            </a:r>
            <a:r>
              <a:rPr lang="es-MX" sz="2000" dirty="0"/>
              <a:t>2</a:t>
            </a:r>
            <a:r>
              <a:rPr lang="es-MX" sz="2000" dirty="0">
                <a:latin typeface="Symbol"/>
                <a:sym typeface="Symbol"/>
              </a:rPr>
              <a:t></a:t>
            </a:r>
            <a:r>
              <a:rPr sz="2000" dirty="0" smtClean="0"/>
              <a:t>.</a:t>
            </a:r>
            <a:endParaRPr sz="2400" dirty="0">
              <a:latin typeface="Times New Roman"/>
              <a:ea typeface="Times New Roman"/>
              <a:cs typeface="Times New Roman"/>
              <a:sym typeface="Times New Roman"/>
            </a:endParaRPr>
          </a:p>
          <a:p>
            <a:pPr lvl="0">
              <a:defRPr sz="1800"/>
            </a:pPr>
            <a:r>
              <a:rPr sz="2000" dirty="0" smtClean="0"/>
              <a:t>Maximum </a:t>
            </a:r>
            <a:r>
              <a:rPr lang="es-MX" sz="2000" dirty="0" smtClean="0">
                <a:latin typeface="Arial" panose="020B0604020202020204" pitchFamily="34" charset="0"/>
                <a:cs typeface="Arial" panose="020B0604020202020204" pitchFamily="34" charset="0"/>
              </a:rPr>
              <a:t>| 1</a:t>
            </a:r>
            <a:r>
              <a:rPr lang="es-MX" sz="2000" dirty="0" smtClean="0">
                <a:latin typeface="Arial" panose="020B0604020202020204" pitchFamily="34" charset="0"/>
                <a:cs typeface="Arial" panose="020B0604020202020204" pitchFamily="34" charset="0"/>
                <a:sym typeface="Symbol"/>
              </a:rPr>
              <a:t></a:t>
            </a:r>
            <a:r>
              <a:rPr sz="2000" dirty="0" smtClean="0"/>
              <a:t> </a:t>
            </a:r>
            <a:r>
              <a:rPr lang="es-MX" sz="2000" dirty="0" smtClean="0"/>
              <a:t> </a:t>
            </a:r>
            <a:r>
              <a:rPr lang="es-MX" sz="2000" dirty="0" smtClean="0">
                <a:sym typeface="Symbol" panose="05050102010706020507" pitchFamily="18" charset="2"/>
              </a:rPr>
              <a:t></a:t>
            </a:r>
            <a:r>
              <a:rPr lang="es-MX" sz="2000" dirty="0"/>
              <a:t> </a:t>
            </a:r>
            <a:r>
              <a:rPr lang="es-MX" sz="2000" dirty="0" smtClean="0"/>
              <a:t>| 2</a:t>
            </a:r>
            <a:r>
              <a:rPr lang="es-MX" sz="2000" dirty="0" smtClean="0">
                <a:latin typeface="Symbol"/>
                <a:sym typeface="Symbol"/>
              </a:rPr>
              <a:t></a:t>
            </a:r>
            <a:r>
              <a:rPr sz="2000" dirty="0" smtClean="0"/>
              <a:t> transition probability when </a:t>
            </a:r>
            <a:r>
              <a:rPr sz="2000" dirty="0" err="1" smtClean="0"/>
              <a:t>f</a:t>
            </a:r>
            <a:r>
              <a:rPr sz="2000" baseline="-25000" dirty="0" err="1" smtClean="0"/>
              <a:t>L</a:t>
            </a:r>
            <a:r>
              <a:rPr sz="2000" dirty="0" smtClean="0"/>
              <a:t> = f</a:t>
            </a:r>
            <a:r>
              <a:rPr sz="2000" baseline="-25000" dirty="0" smtClean="0"/>
              <a:t>0 </a:t>
            </a:r>
            <a:r>
              <a:rPr sz="2000" dirty="0" smtClean="0"/>
              <a:t>. </a:t>
            </a:r>
            <a:endParaRPr sz="2000" dirty="0"/>
          </a:p>
        </p:txBody>
      </p:sp>
      <p:sp>
        <p:nvSpPr>
          <p:cNvPr id="822" name="Shape 822"/>
          <p:cNvSpPr/>
          <p:nvPr/>
        </p:nvSpPr>
        <p:spPr>
          <a:xfrm>
            <a:off x="1998397" y="4324829"/>
            <a:ext cx="6612203" cy="42349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sz="1800"/>
            </a:pPr>
            <a:r>
              <a:rPr sz="2000"/>
              <a:t>2. Apply radiation at frequency f</a:t>
            </a:r>
            <a:r>
              <a:rPr sz="2000" baseline="-25000"/>
              <a:t>L </a:t>
            </a:r>
            <a:r>
              <a:rPr sz="2000"/>
              <a:t>for short time.</a:t>
            </a:r>
          </a:p>
        </p:txBody>
      </p:sp>
      <p:sp>
        <p:nvSpPr>
          <p:cNvPr id="823" name="Shape 823"/>
          <p:cNvSpPr/>
          <p:nvPr/>
        </p:nvSpPr>
        <p:spPr>
          <a:xfrm>
            <a:off x="4668270" y="2310033"/>
            <a:ext cx="956852" cy="667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r">
              <a:defRPr sz="1800"/>
            </a:pPr>
            <a:r>
              <a:rPr sz="2000"/>
              <a:t>center </a:t>
            </a:r>
            <a:endParaRPr sz="2400">
              <a:latin typeface="Times New Roman"/>
              <a:ea typeface="Times New Roman"/>
              <a:cs typeface="Times New Roman"/>
              <a:sym typeface="Times New Roman"/>
            </a:endParaRPr>
          </a:p>
          <a:p>
            <a:pPr lvl="0" algn="r">
              <a:defRPr sz="1800"/>
            </a:pPr>
            <a:r>
              <a:rPr sz="2000"/>
              <a:t>of atom</a:t>
            </a:r>
          </a:p>
        </p:txBody>
      </p:sp>
      <p:grpSp>
        <p:nvGrpSpPr>
          <p:cNvPr id="829" name="Group 829"/>
          <p:cNvGrpSpPr/>
          <p:nvPr/>
        </p:nvGrpSpPr>
        <p:grpSpPr>
          <a:xfrm>
            <a:off x="90736" y="513422"/>
            <a:ext cx="1571900" cy="1775950"/>
            <a:chOff x="948" y="35501"/>
            <a:chExt cx="1571899" cy="1775949"/>
          </a:xfrm>
        </p:grpSpPr>
        <p:sp>
          <p:nvSpPr>
            <p:cNvPr id="824" name="Shape 824"/>
            <p:cNvSpPr/>
            <p:nvPr/>
          </p:nvSpPr>
          <p:spPr>
            <a:xfrm>
              <a:off x="271164" y="1611396"/>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825" name="Shape 825"/>
            <p:cNvSpPr/>
            <p:nvPr/>
          </p:nvSpPr>
          <p:spPr>
            <a:xfrm>
              <a:off x="652164" y="1411342"/>
              <a:ext cx="387283"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dirty="0"/>
                <a:t>|</a:t>
              </a:r>
              <a:r>
                <a:rPr sz="2000" dirty="0" smtClean="0"/>
                <a:t>1</a:t>
              </a:r>
              <a:r>
                <a:rPr lang="es-MX" sz="2000" dirty="0">
                  <a:latin typeface="Symbol"/>
                  <a:sym typeface="Symbol"/>
                </a:rPr>
                <a:t></a:t>
              </a:r>
              <a:endParaRPr sz="2000" dirty="0">
                <a:latin typeface="Symbol"/>
                <a:ea typeface="Symbol"/>
                <a:cs typeface="Symbol"/>
                <a:sym typeface="Symbol"/>
              </a:endParaRPr>
            </a:p>
          </p:txBody>
        </p:sp>
        <p:sp>
          <p:nvSpPr>
            <p:cNvPr id="826" name="Shape 826"/>
            <p:cNvSpPr/>
            <p:nvPr/>
          </p:nvSpPr>
          <p:spPr>
            <a:xfrm>
              <a:off x="771335" y="298951"/>
              <a:ext cx="381001"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827" name="Shape 827"/>
            <p:cNvSpPr/>
            <p:nvPr/>
          </p:nvSpPr>
          <p:spPr>
            <a:xfrm>
              <a:off x="1185564" y="115942"/>
              <a:ext cx="387283"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000" dirty="0"/>
                <a:t>|</a:t>
              </a:r>
              <a:r>
                <a:rPr sz="2000" dirty="0" smtClean="0"/>
                <a:t>2</a:t>
              </a:r>
              <a:r>
                <a:rPr lang="es-MX" sz="2000" dirty="0" smtClean="0">
                  <a:sym typeface="Symbol" panose="05050102010706020507" pitchFamily="18" charset="2"/>
                </a:rPr>
                <a:t></a:t>
              </a:r>
              <a:endParaRPr sz="2000" dirty="0">
                <a:latin typeface="Symbol"/>
                <a:ea typeface="Symbol"/>
                <a:cs typeface="Symbol"/>
                <a:sym typeface="Symbol"/>
              </a:endParaRPr>
            </a:p>
          </p:txBody>
        </p:sp>
        <p:sp>
          <p:nvSpPr>
            <p:cNvPr id="828" name="Shape 828"/>
            <p:cNvSpPr/>
            <p:nvPr/>
          </p:nvSpPr>
          <p:spPr>
            <a:xfrm rot="16200000">
              <a:off x="-460395" y="496844"/>
              <a:ext cx="1384350"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2400" dirty="0"/>
                <a:t>Energy </a:t>
              </a:r>
              <a:r>
                <a:rPr lang="es-MX" dirty="0">
                  <a:latin typeface="Symbol"/>
                  <a:sym typeface="Symbol"/>
                </a:rPr>
                <a:t></a:t>
              </a:r>
              <a:endParaRPr sz="2400" dirty="0">
                <a:latin typeface="Symbol"/>
                <a:ea typeface="Symbol"/>
                <a:cs typeface="Symbol"/>
                <a:sym typeface="Symbol"/>
              </a:endParaRPr>
            </a:p>
          </p:txBody>
        </p:sp>
      </p:grpSp>
      <p:sp>
        <p:nvSpPr>
          <p:cNvPr id="830" name="Shape 830"/>
          <p:cNvSpPr/>
          <p:nvPr/>
        </p:nvSpPr>
        <p:spPr>
          <a:xfrm>
            <a:off x="1656352" y="658157"/>
            <a:ext cx="3221393" cy="163121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dirty="0"/>
              <a:t>	</a:t>
            </a:r>
            <a:r>
              <a:rPr sz="2000" dirty="0">
                <a:solidFill>
                  <a:srgbClr val="0000CC"/>
                </a:solidFill>
              </a:rPr>
              <a:t>superposition</a:t>
            </a:r>
            <a:r>
              <a:rPr sz="2000" dirty="0"/>
              <a:t> of </a:t>
            </a:r>
            <a:endParaRPr sz="2400" dirty="0">
              <a:latin typeface="Times New Roman"/>
              <a:ea typeface="Times New Roman"/>
              <a:cs typeface="Times New Roman"/>
              <a:sym typeface="Times New Roman"/>
            </a:endParaRPr>
          </a:p>
          <a:p>
            <a:pPr lvl="0">
              <a:defRPr sz="1800"/>
            </a:pPr>
            <a:r>
              <a:rPr sz="2000" dirty="0"/>
              <a:t>        electron energy levels,</a:t>
            </a:r>
            <a:endParaRPr sz="2400" dirty="0">
              <a:latin typeface="Times New Roman"/>
              <a:ea typeface="Times New Roman"/>
              <a:cs typeface="Times New Roman"/>
              <a:sym typeface="Times New Roman"/>
            </a:endParaRPr>
          </a:p>
          <a:p>
            <a:pPr lvl="0">
              <a:defRPr sz="1800"/>
            </a:pPr>
            <a:r>
              <a:rPr sz="2000" dirty="0"/>
              <a:t>       wave function: </a:t>
            </a:r>
            <a:endParaRPr sz="2400" dirty="0">
              <a:latin typeface="Times New Roman"/>
              <a:ea typeface="Times New Roman"/>
              <a:cs typeface="Times New Roman"/>
              <a:sym typeface="Times New Roman"/>
            </a:endParaRPr>
          </a:p>
          <a:p>
            <a:pPr lvl="0">
              <a:defRPr sz="1800"/>
            </a:pPr>
            <a:r>
              <a:rPr lang="es-MX" sz="2000" b="1" dirty="0">
                <a:latin typeface="Symbol"/>
                <a:sym typeface="Symbol"/>
              </a:rPr>
              <a:t></a:t>
            </a:r>
            <a:r>
              <a:rPr sz="2000" dirty="0" smtClean="0"/>
              <a:t> </a:t>
            </a:r>
            <a:r>
              <a:rPr sz="2000" dirty="0"/>
              <a:t>= |</a:t>
            </a:r>
            <a:r>
              <a:rPr sz="2000" dirty="0" smtClean="0"/>
              <a:t>1</a:t>
            </a:r>
            <a:r>
              <a:rPr lang="es-MX" sz="2000" dirty="0">
                <a:latin typeface="Symbol"/>
                <a:sym typeface="Symbol"/>
              </a:rPr>
              <a:t></a:t>
            </a:r>
            <a:r>
              <a:rPr sz="2000" dirty="0" smtClean="0"/>
              <a:t> </a:t>
            </a:r>
            <a:r>
              <a:rPr sz="2000" dirty="0"/>
              <a:t>+ </a:t>
            </a:r>
            <a:r>
              <a:rPr sz="2000" dirty="0" err="1"/>
              <a:t>exp</a:t>
            </a:r>
            <a:r>
              <a:rPr sz="2000" dirty="0"/>
              <a:t>(- </a:t>
            </a:r>
            <a:r>
              <a:rPr sz="2000" dirty="0" smtClean="0"/>
              <a:t>i2</a:t>
            </a:r>
            <a:r>
              <a:rPr lang="es-MX" sz="2000" dirty="0">
                <a:latin typeface="Symbol"/>
                <a:sym typeface="Symbol"/>
              </a:rPr>
              <a:t></a:t>
            </a:r>
            <a:r>
              <a:rPr sz="2000" dirty="0" smtClean="0"/>
              <a:t>f</a:t>
            </a:r>
            <a:r>
              <a:rPr sz="2000" baseline="-25000" dirty="0" smtClean="0"/>
              <a:t>0</a:t>
            </a:r>
            <a:r>
              <a:rPr sz="2000" dirty="0" smtClean="0"/>
              <a:t>t</a:t>
            </a:r>
            <a:r>
              <a:rPr sz="2000" dirty="0"/>
              <a:t>) |</a:t>
            </a:r>
            <a:r>
              <a:rPr sz="2000" dirty="0" smtClean="0"/>
              <a:t>2</a:t>
            </a:r>
            <a:r>
              <a:rPr lang="es-MX" sz="2000" dirty="0">
                <a:latin typeface="Symbol"/>
                <a:sym typeface="Symbol"/>
              </a:rPr>
              <a:t></a:t>
            </a:r>
            <a:endParaRPr sz="2000" dirty="0">
              <a:latin typeface="Times New Roman"/>
              <a:ea typeface="Times New Roman"/>
              <a:cs typeface="Times New Roman"/>
              <a:sym typeface="Times New Roman"/>
            </a:endParaRPr>
          </a:p>
          <a:p>
            <a:pPr lvl="0">
              <a:defRPr sz="1800"/>
            </a:pPr>
            <a:r>
              <a:rPr sz="2000" dirty="0"/>
              <a:t>oscillating electric dipole</a:t>
            </a:r>
          </a:p>
        </p:txBody>
      </p:sp>
      <p:sp>
        <p:nvSpPr>
          <p:cNvPr id="831" name="Shape 831"/>
          <p:cNvSpPr/>
          <p:nvPr/>
        </p:nvSpPr>
        <p:spPr>
          <a:xfrm flipV="1">
            <a:off x="3705461" y="2529307"/>
            <a:ext cx="655511" cy="317287"/>
          </a:xfrm>
          <a:prstGeom prst="line">
            <a:avLst/>
          </a:prstGeom>
          <a:ln w="28575">
            <a:solidFill>
              <a:srgbClr val="0000FF"/>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832" name="Shape 832"/>
          <p:cNvSpPr/>
          <p:nvPr/>
        </p:nvSpPr>
        <p:spPr>
          <a:xfrm>
            <a:off x="1529673" y="2646538"/>
            <a:ext cx="2076113" cy="3752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lvl1pPr>
          </a:lstStyle>
          <a:p>
            <a:pPr lvl="0">
              <a:defRPr sz="1800"/>
            </a:pPr>
            <a:r>
              <a:rPr sz="2000"/>
              <a:t>Planck’s constant</a:t>
            </a:r>
          </a:p>
        </p:txBody>
      </p:sp>
      <p:sp>
        <p:nvSpPr>
          <p:cNvPr id="833" name="Shape 833"/>
          <p:cNvSpPr/>
          <p:nvPr/>
        </p:nvSpPr>
        <p:spPr>
          <a:xfrm>
            <a:off x="1242123" y="2179423"/>
            <a:ext cx="3217378" cy="42349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a:t>at frequency f</a:t>
            </a:r>
            <a:r>
              <a:rPr sz="2000" baseline="-25000"/>
              <a:t>0</a:t>
            </a:r>
            <a:r>
              <a:rPr sz="2000"/>
              <a:t> = (E</a:t>
            </a:r>
            <a:r>
              <a:rPr sz="2000" baseline="-25000"/>
              <a:t>2</a:t>
            </a:r>
            <a:r>
              <a:rPr sz="2000"/>
              <a:t> – E</a:t>
            </a:r>
            <a:r>
              <a:rPr sz="2000" baseline="-25000"/>
              <a:t>1</a:t>
            </a:r>
            <a:r>
              <a:rPr sz="2000"/>
              <a:t>)/h</a:t>
            </a:r>
          </a:p>
        </p:txBody>
      </p:sp>
      <p:sp>
        <p:nvSpPr>
          <p:cNvPr id="834" name="Shape 834"/>
          <p:cNvSpPr/>
          <p:nvPr/>
        </p:nvSpPr>
        <p:spPr>
          <a:xfrm>
            <a:off x="716368" y="123697"/>
            <a:ext cx="8151576" cy="43707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400"/>
              <a:t> Atomic energy state superpositions act like pendulum clock</a:t>
            </a:r>
          </a:p>
        </p:txBody>
      </p:sp>
      <p:sp>
        <p:nvSpPr>
          <p:cNvPr id="835" name="Shape 835"/>
          <p:cNvSpPr/>
          <p:nvPr/>
        </p:nvSpPr>
        <p:spPr>
          <a:xfrm>
            <a:off x="115101" y="5820283"/>
            <a:ext cx="381001" cy="1"/>
          </a:xfrm>
          <a:prstGeom prst="line">
            <a:avLst/>
          </a:prstGeom>
          <a:ln w="76200">
            <a:solidFill/>
            <a:round/>
          </a:ln>
        </p:spPr>
        <p:txBody>
          <a:bodyPr lIns="0" tIns="0" rIns="0" bIns="0"/>
          <a:lstStyle/>
          <a:p>
            <a:pPr lvl="0" defTabSz="457200">
              <a:defRPr sz="1200">
                <a:latin typeface="+mn-lt"/>
                <a:ea typeface="+mn-ea"/>
                <a:cs typeface="+mn-cs"/>
                <a:sym typeface="Helvetica"/>
              </a:defRPr>
            </a:pPr>
            <a:endParaRPr/>
          </a:p>
        </p:txBody>
      </p:sp>
      <p:sp>
        <p:nvSpPr>
          <p:cNvPr id="836" name="Shape 836"/>
          <p:cNvSpPr/>
          <p:nvPr/>
        </p:nvSpPr>
        <p:spPr>
          <a:xfrm>
            <a:off x="1029501" y="4524883"/>
            <a:ext cx="381001" cy="1"/>
          </a:xfrm>
          <a:prstGeom prst="line">
            <a:avLst/>
          </a:prstGeom>
          <a:ln w="76200">
            <a:solidFill/>
            <a:round/>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81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2" nodeType="afterEffect">
                                  <p:stCondLst>
                                    <p:cond delay="1000"/>
                                  </p:stCondLst>
                                  <p:iterate>
                                    <p:tmAbs val="0"/>
                                  </p:iterate>
                                  <p:childTnLst>
                                    <p:set>
                                      <p:cBhvr>
                                        <p:cTn id="9" fill="hold"/>
                                        <p:tgtEl>
                                          <p:spTgt spid="835"/>
                                        </p:tgtEl>
                                        <p:attrNameLst>
                                          <p:attrName>style.visibility</p:attrName>
                                        </p:attrNameLst>
                                      </p:cBhvr>
                                      <p:to>
                                        <p:strVal val="visible"/>
                                      </p:to>
                                    </p:set>
                                    <p:animEffect transition="in" filter="fade">
                                      <p:cBhvr>
                                        <p:cTn id="10" dur="2000"/>
                                        <p:tgtEl>
                                          <p:spTgt spid="83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22"/>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4" nodeType="afterEffect">
                                  <p:stCondLst>
                                    <p:cond delay="1000"/>
                                  </p:stCondLst>
                                  <p:iterate>
                                    <p:tmAbs val="0"/>
                                  </p:iterate>
                                  <p:childTnLst>
                                    <p:set>
                                      <p:cBhvr>
                                        <p:cTn id="17" fill="hold"/>
                                        <p:tgtEl>
                                          <p:spTgt spid="813"/>
                                        </p:tgtEl>
                                        <p:attrNameLst>
                                          <p:attrName>style.visibility</p:attrName>
                                        </p:attrNameLst>
                                      </p:cBhvr>
                                      <p:to>
                                        <p:strVal val="visible"/>
                                      </p:to>
                                    </p:set>
                                    <p:animEffect transition="in" filter="fade">
                                      <p:cBhvr>
                                        <p:cTn id="18" dur="2000"/>
                                        <p:tgtEl>
                                          <p:spTgt spid="813"/>
                                        </p:tgtEl>
                                      </p:cBhvr>
                                    </p:animEffect>
                                  </p:childTnLst>
                                </p:cTn>
                              </p:par>
                            </p:childTnLst>
                          </p:cTn>
                        </p:par>
                        <p:par>
                          <p:cTn id="19" fill="hold">
                            <p:stCondLst>
                              <p:cond delay="3000"/>
                            </p:stCondLst>
                            <p:childTnLst>
                              <p:par>
                                <p:cTn id="20" presetID="10" presetClass="exit" presetSubtype="0" fill="hold" grpId="5" nodeType="afterEffect">
                                  <p:stCondLst>
                                    <p:cond delay="1000"/>
                                  </p:stCondLst>
                                  <p:iterate>
                                    <p:tmAbs val="0"/>
                                  </p:iterate>
                                  <p:childTnLst>
                                    <p:animEffect transition="out" filter="fade">
                                      <p:cBhvr>
                                        <p:cTn id="21" dur="2000" fill="hold"/>
                                        <p:tgtEl>
                                          <p:spTgt spid="835"/>
                                        </p:tgtEl>
                                      </p:cBhvr>
                                    </p:animEffect>
                                    <p:set>
                                      <p:cBhvr>
                                        <p:cTn id="22" fill="hold">
                                          <p:stCondLst>
                                            <p:cond delay="1999"/>
                                          </p:stCondLst>
                                        </p:cTn>
                                        <p:tgtEl>
                                          <p:spTgt spid="835"/>
                                        </p:tgtEl>
                                        <p:attrNameLst>
                                          <p:attrName>style.visibility</p:attrName>
                                        </p:attrNameLst>
                                      </p:cBhvr>
                                      <p:to>
                                        <p:strVal val="hidden"/>
                                      </p:to>
                                    </p:set>
                                  </p:childTnLst>
                                </p:cTn>
                              </p:par>
                            </p:childTnLst>
                          </p:cTn>
                        </p:par>
                        <p:par>
                          <p:cTn id="23" fill="hold">
                            <p:stCondLst>
                              <p:cond delay="6000"/>
                            </p:stCondLst>
                            <p:childTnLst>
                              <p:par>
                                <p:cTn id="24" presetID="10" presetClass="entr" presetSubtype="0" fill="hold" grpId="6" nodeType="afterEffect">
                                  <p:stCondLst>
                                    <p:cond delay="1000"/>
                                  </p:stCondLst>
                                  <p:iterate>
                                    <p:tmAbs val="0"/>
                                  </p:iterate>
                                  <p:childTnLst>
                                    <p:set>
                                      <p:cBhvr>
                                        <p:cTn id="25" fill="hold"/>
                                        <p:tgtEl>
                                          <p:spTgt spid="836"/>
                                        </p:tgtEl>
                                        <p:attrNameLst>
                                          <p:attrName>style.visibility</p:attrName>
                                        </p:attrNameLst>
                                      </p:cBhvr>
                                      <p:to>
                                        <p:strVal val="visible"/>
                                      </p:to>
                                    </p:set>
                                    <p:animEffect transition="in" filter="fade">
                                      <p:cBhvr>
                                        <p:cTn id="26" dur="2000"/>
                                        <p:tgtEl>
                                          <p:spTgt spid="836"/>
                                        </p:tgtEl>
                                      </p:cBhvr>
                                    </p:animEffect>
                                  </p:childTnLst>
                                </p:cTn>
                              </p:par>
                            </p:childTnLst>
                          </p:cTn>
                        </p:par>
                        <p:par>
                          <p:cTn id="27" fill="hold">
                            <p:stCondLst>
                              <p:cond delay="9000"/>
                            </p:stCondLst>
                            <p:childTnLst>
                              <p:par>
                                <p:cTn id="28" presetID="22" presetClass="entr" presetSubtype="4" fill="hold" grpId="7" nodeType="afterEffect">
                                  <p:stCondLst>
                                    <p:cond delay="1000"/>
                                  </p:stCondLst>
                                  <p:iterate>
                                    <p:tmAbs val="0"/>
                                  </p:iterate>
                                  <p:childTnLst>
                                    <p:set>
                                      <p:cBhvr>
                                        <p:cTn id="29" fill="hold"/>
                                        <p:tgtEl>
                                          <p:spTgt spid="814"/>
                                        </p:tgtEl>
                                        <p:attrNameLst>
                                          <p:attrName>style.visibility</p:attrName>
                                        </p:attrNameLst>
                                      </p:cBhvr>
                                      <p:to>
                                        <p:strVal val="visible"/>
                                      </p:to>
                                    </p:set>
                                    <p:animEffect transition="in" filter="wipe(down)">
                                      <p:cBhvr>
                                        <p:cTn id="30" dur="1000"/>
                                        <p:tgtEl>
                                          <p:spTgt spid="814"/>
                                        </p:tgtEl>
                                      </p:cBhvr>
                                    </p:animEffect>
                                  </p:childTnLst>
                                </p:cTn>
                              </p:par>
                            </p:childTnLst>
                          </p:cTn>
                        </p:par>
                        <p:par>
                          <p:cTn id="31" fill="hold">
                            <p:stCondLst>
                              <p:cond delay="11000"/>
                            </p:stCondLst>
                            <p:childTnLst>
                              <p:par>
                                <p:cTn id="32" presetID="10" presetClass="exit" presetSubtype="0" fill="hold" grpId="8" nodeType="afterEffect">
                                  <p:stCondLst>
                                    <p:cond delay="1000"/>
                                  </p:stCondLst>
                                  <p:iterate>
                                    <p:tmAbs val="0"/>
                                  </p:iterate>
                                  <p:childTnLst>
                                    <p:animEffect transition="out" filter="fade">
                                      <p:cBhvr>
                                        <p:cTn id="33" dur="1000" fill="hold"/>
                                        <p:tgtEl>
                                          <p:spTgt spid="813"/>
                                        </p:tgtEl>
                                      </p:cBhvr>
                                    </p:animEffect>
                                    <p:set>
                                      <p:cBhvr>
                                        <p:cTn id="34" fill="hold">
                                          <p:stCondLst>
                                            <p:cond delay="999"/>
                                          </p:stCondLst>
                                        </p:cTn>
                                        <p:tgtEl>
                                          <p:spTgt spid="8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4" animBg="1" advAuto="0"/>
      <p:bldP spid="813" grpId="8" animBg="1" advAuto="0"/>
      <p:bldP spid="814" grpId="7" animBg="1" advAuto="0"/>
      <p:bldP spid="819" grpId="1" animBg="1" advAuto="0"/>
      <p:bldP spid="821" grpId="9" animBg="1" advAuto="0"/>
      <p:bldP spid="822" grpId="3" animBg="1" advAuto="0"/>
      <p:bldP spid="835" grpId="2" animBg="1" advAuto="0"/>
      <p:bldP spid="835" grpId="5" animBg="1" advAuto="0"/>
      <p:bldP spid="836" grpId="6"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p:nvPr/>
        </p:nvSpPr>
        <p:spPr>
          <a:xfrm>
            <a:off x="7391400" y="3657599"/>
            <a:ext cx="762000" cy="6858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839" name="Shape 839"/>
          <p:cNvSpPr/>
          <p:nvPr/>
        </p:nvSpPr>
        <p:spPr>
          <a:xfrm>
            <a:off x="7772400" y="3657600"/>
            <a:ext cx="0" cy="685800"/>
          </a:xfrm>
          <a:prstGeom prst="line">
            <a:avLst/>
          </a:prstGeom>
          <a:ln w="28575">
            <a:solidFill/>
            <a:round/>
          </a:ln>
        </p:spPr>
        <p:txBody>
          <a:bodyPr lIns="0" tIns="0" rIns="0" bIns="0"/>
          <a:lstStyle/>
          <a:p>
            <a:pPr lvl="0" defTabSz="457200">
              <a:defRPr sz="1200">
                <a:latin typeface="+mn-lt"/>
                <a:ea typeface="+mn-ea"/>
                <a:cs typeface="+mn-cs"/>
                <a:sym typeface="Helvetica"/>
              </a:defRPr>
            </a:pPr>
            <a:endParaRPr/>
          </a:p>
        </p:txBody>
      </p:sp>
      <p:sp>
        <p:nvSpPr>
          <p:cNvPr id="840" name="Shape 840"/>
          <p:cNvSpPr/>
          <p:nvPr/>
        </p:nvSpPr>
        <p:spPr>
          <a:xfrm>
            <a:off x="7239000" y="3581400"/>
            <a:ext cx="520700" cy="838200"/>
          </a:xfrm>
          <a:prstGeom prst="rect">
            <a:avLst/>
          </a:prstGeom>
          <a:solidFill>
            <a:srgbClr val="EAEAEA"/>
          </a:solidFill>
          <a:ln w="12700">
            <a:miter lim="400000"/>
          </a:ln>
        </p:spPr>
        <p:txBody>
          <a:bodyPr lIns="0" tIns="0" rIns="0" bIns="0" anchor="ctr"/>
          <a:lstStyle/>
          <a:p>
            <a:pPr lvl="0">
              <a:defRPr>
                <a:latin typeface="Times New Roman"/>
                <a:ea typeface="Times New Roman"/>
                <a:cs typeface="Times New Roman"/>
                <a:sym typeface="Times New Roman"/>
              </a:defRPr>
            </a:pPr>
            <a:endParaRPr/>
          </a:p>
        </p:txBody>
      </p:sp>
      <p:sp>
        <p:nvSpPr>
          <p:cNvPr id="841" name="Shape 841"/>
          <p:cNvSpPr/>
          <p:nvPr/>
        </p:nvSpPr>
        <p:spPr>
          <a:xfrm>
            <a:off x="762000" y="3505199"/>
            <a:ext cx="1044576" cy="990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round/>
          </a:ln>
        </p:spPr>
        <p:txBody>
          <a:bodyPr lIns="0" tIns="0" rIns="0" bIns="0" anchor="ctr"/>
          <a:lstStyle/>
          <a:p>
            <a:pPr lvl="0">
              <a:defRPr>
                <a:latin typeface="Times New Roman"/>
                <a:ea typeface="Times New Roman"/>
                <a:cs typeface="Times New Roman"/>
                <a:sym typeface="Times New Roman"/>
              </a:defRPr>
            </a:pPr>
            <a:endParaRPr/>
          </a:p>
        </p:txBody>
      </p:sp>
      <p:sp>
        <p:nvSpPr>
          <p:cNvPr id="842" name="Shape 842"/>
          <p:cNvSpPr/>
          <p:nvPr/>
        </p:nvSpPr>
        <p:spPr>
          <a:xfrm>
            <a:off x="1806575" y="3976687"/>
            <a:ext cx="327025" cy="1"/>
          </a:xfrm>
          <a:prstGeom prst="line">
            <a:avLst/>
          </a:prstGeom>
          <a:ln w="28575">
            <a:solidFill/>
            <a:round/>
          </a:ln>
        </p:spPr>
        <p:txBody>
          <a:bodyPr lIns="0" tIns="0" rIns="0" bIns="0"/>
          <a:lstStyle/>
          <a:p>
            <a:pPr lvl="0" defTabSz="457200">
              <a:defRPr sz="1200">
                <a:latin typeface="+mn-lt"/>
                <a:ea typeface="+mn-ea"/>
                <a:cs typeface="+mn-cs"/>
                <a:sym typeface="Helvetica"/>
              </a:defRPr>
            </a:pPr>
            <a:endParaRPr/>
          </a:p>
        </p:txBody>
      </p:sp>
      <p:sp>
        <p:nvSpPr>
          <p:cNvPr id="843" name="Shape 843"/>
          <p:cNvSpPr/>
          <p:nvPr/>
        </p:nvSpPr>
        <p:spPr>
          <a:xfrm>
            <a:off x="2133600" y="3733800"/>
            <a:ext cx="1" cy="242889"/>
          </a:xfrm>
          <a:prstGeom prst="line">
            <a:avLst/>
          </a:prstGeom>
          <a:ln w="28575">
            <a:solidFill/>
            <a:round/>
          </a:ln>
        </p:spPr>
        <p:txBody>
          <a:bodyPr lIns="0" tIns="0" rIns="0" bIns="0"/>
          <a:lstStyle/>
          <a:p>
            <a:pPr lvl="0" defTabSz="457200">
              <a:defRPr sz="1200">
                <a:latin typeface="+mn-lt"/>
                <a:ea typeface="+mn-ea"/>
                <a:cs typeface="+mn-cs"/>
                <a:sym typeface="Helvetica"/>
              </a:defRPr>
            </a:pPr>
            <a:endParaRPr/>
          </a:p>
        </p:txBody>
      </p:sp>
      <p:sp>
        <p:nvSpPr>
          <p:cNvPr id="844" name="Shape 844"/>
          <p:cNvSpPr/>
          <p:nvPr/>
        </p:nvSpPr>
        <p:spPr>
          <a:xfrm>
            <a:off x="1806575" y="4039870"/>
            <a:ext cx="327025" cy="1"/>
          </a:xfrm>
          <a:prstGeom prst="line">
            <a:avLst/>
          </a:prstGeom>
          <a:ln w="28575">
            <a:solidFill/>
            <a:round/>
          </a:ln>
        </p:spPr>
        <p:txBody>
          <a:bodyPr lIns="0" tIns="0" rIns="0" bIns="0"/>
          <a:lstStyle/>
          <a:p>
            <a:pPr lvl="0" defTabSz="457200">
              <a:defRPr sz="1200">
                <a:latin typeface="+mn-lt"/>
                <a:ea typeface="+mn-ea"/>
                <a:cs typeface="+mn-cs"/>
                <a:sym typeface="Helvetica"/>
              </a:defRPr>
            </a:pPr>
            <a:endParaRPr/>
          </a:p>
        </p:txBody>
      </p:sp>
      <p:sp>
        <p:nvSpPr>
          <p:cNvPr id="845" name="Shape 845"/>
          <p:cNvSpPr/>
          <p:nvPr/>
        </p:nvSpPr>
        <p:spPr>
          <a:xfrm flipV="1">
            <a:off x="2133600" y="4038600"/>
            <a:ext cx="0" cy="228600"/>
          </a:xfrm>
          <a:prstGeom prst="line">
            <a:avLst/>
          </a:prstGeom>
          <a:ln w="28575">
            <a:solidFill/>
            <a:round/>
          </a:ln>
        </p:spPr>
        <p:txBody>
          <a:bodyPr lIns="0" tIns="0" rIns="0" bIns="0"/>
          <a:lstStyle/>
          <a:p>
            <a:pPr lvl="0" defTabSz="457200">
              <a:defRPr sz="1200">
                <a:latin typeface="+mn-lt"/>
                <a:ea typeface="+mn-ea"/>
                <a:cs typeface="+mn-cs"/>
                <a:sym typeface="Helvetica"/>
              </a:defRPr>
            </a:pPr>
            <a:endParaRPr/>
          </a:p>
        </p:txBody>
      </p:sp>
      <p:sp>
        <p:nvSpPr>
          <p:cNvPr id="846" name="Shape 846"/>
          <p:cNvSpPr/>
          <p:nvPr/>
        </p:nvSpPr>
        <p:spPr>
          <a:xfrm rot="5400000">
            <a:off x="7322343" y="2759868"/>
            <a:ext cx="2085976" cy="395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8575">
            <a:solidFill/>
            <a:miter/>
          </a:ln>
        </p:spPr>
        <p:txBody>
          <a:bodyPr lIns="0" tIns="0" rIns="0" bIns="0"/>
          <a:lstStyle/>
          <a:p>
            <a:pPr lvl="0"/>
            <a:endParaRPr/>
          </a:p>
        </p:txBody>
      </p:sp>
      <p:grpSp>
        <p:nvGrpSpPr>
          <p:cNvPr id="857" name="Group 857"/>
          <p:cNvGrpSpPr/>
          <p:nvPr/>
        </p:nvGrpSpPr>
        <p:grpSpPr>
          <a:xfrm>
            <a:off x="2285999" y="3886199"/>
            <a:ext cx="1676401" cy="228602"/>
            <a:chOff x="0" y="17682"/>
            <a:chExt cx="1676400" cy="228600"/>
          </a:xfrm>
        </p:grpSpPr>
        <p:sp>
          <p:nvSpPr>
            <p:cNvPr id="847" name="Shape 847"/>
            <p:cNvSpPr/>
            <p:nvPr/>
          </p:nvSpPr>
          <p:spPr>
            <a:xfrm rot="5400000">
              <a:off x="1409700" y="-20418"/>
              <a:ext cx="228600" cy="304801"/>
            </a:xfrm>
            <a:prstGeom prst="triangle">
              <a:avLst/>
            </a:prstGeom>
            <a:solidFill>
              <a:srgbClr val="3333CC"/>
            </a:solidFill>
            <a:ln w="9525" cap="flat">
              <a:solidFill>
                <a:srgbClr val="3333CC"/>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grpSp>
          <p:nvGrpSpPr>
            <p:cNvPr id="850" name="Group 850"/>
            <p:cNvGrpSpPr/>
            <p:nvPr/>
          </p:nvGrpSpPr>
          <p:grpSpPr>
            <a:xfrm>
              <a:off x="0" y="17682"/>
              <a:ext cx="457200" cy="228601"/>
              <a:chOff x="0" y="0"/>
              <a:chExt cx="457199" cy="228600"/>
            </a:xfrm>
          </p:grpSpPr>
          <p:sp>
            <p:nvSpPr>
              <p:cNvPr id="848" name="Shape 848"/>
              <p:cNvSpPr/>
              <p:nvPr/>
            </p:nvSpPr>
            <p:spPr>
              <a:xfrm>
                <a:off x="0" y="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849" name="Shape 849"/>
              <p:cNvSpPr/>
              <p:nvPr/>
            </p:nvSpPr>
            <p:spPr>
              <a:xfrm rot="10800000">
                <a:off x="228600" y="11430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853" name="Group 853"/>
            <p:cNvGrpSpPr/>
            <p:nvPr/>
          </p:nvGrpSpPr>
          <p:grpSpPr>
            <a:xfrm>
              <a:off x="457200" y="17682"/>
              <a:ext cx="457200" cy="228601"/>
              <a:chOff x="0" y="0"/>
              <a:chExt cx="457199" cy="228600"/>
            </a:xfrm>
          </p:grpSpPr>
          <p:sp>
            <p:nvSpPr>
              <p:cNvPr id="851" name="Shape 851"/>
              <p:cNvSpPr/>
              <p:nvPr/>
            </p:nvSpPr>
            <p:spPr>
              <a:xfrm>
                <a:off x="0" y="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852" name="Shape 852"/>
              <p:cNvSpPr/>
              <p:nvPr/>
            </p:nvSpPr>
            <p:spPr>
              <a:xfrm rot="10800000">
                <a:off x="228600" y="11430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856" name="Group 856"/>
            <p:cNvGrpSpPr/>
            <p:nvPr/>
          </p:nvGrpSpPr>
          <p:grpSpPr>
            <a:xfrm>
              <a:off x="914400" y="17682"/>
              <a:ext cx="457200" cy="228601"/>
              <a:chOff x="0" y="0"/>
              <a:chExt cx="457199" cy="228600"/>
            </a:xfrm>
          </p:grpSpPr>
          <p:sp>
            <p:nvSpPr>
              <p:cNvPr id="854" name="Shape 854"/>
              <p:cNvSpPr/>
              <p:nvPr/>
            </p:nvSpPr>
            <p:spPr>
              <a:xfrm>
                <a:off x="0" y="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855" name="Shape 855"/>
              <p:cNvSpPr/>
              <p:nvPr/>
            </p:nvSpPr>
            <p:spPr>
              <a:xfrm rot="10800000">
                <a:off x="228600" y="11430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grpSp>
        <p:nvGrpSpPr>
          <p:cNvPr id="860" name="Group 860"/>
          <p:cNvGrpSpPr/>
          <p:nvPr/>
        </p:nvGrpSpPr>
        <p:grpSpPr>
          <a:xfrm>
            <a:off x="1066800" y="3733800"/>
            <a:ext cx="457201" cy="533401"/>
            <a:chOff x="0" y="0"/>
            <a:chExt cx="457200" cy="533400"/>
          </a:xfrm>
        </p:grpSpPr>
        <p:sp>
          <p:nvSpPr>
            <p:cNvPr id="858" name="Shape 858"/>
            <p:cNvSpPr/>
            <p:nvPr/>
          </p:nvSpPr>
          <p:spPr>
            <a:xfrm>
              <a:off x="0" y="0"/>
              <a:ext cx="228600" cy="266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FF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859" name="Shape 859"/>
            <p:cNvSpPr/>
            <p:nvPr/>
          </p:nvSpPr>
          <p:spPr>
            <a:xfrm rot="10800000">
              <a:off x="228600" y="266700"/>
              <a:ext cx="228600" cy="266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FF0000"/>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861" name="Shape 861"/>
          <p:cNvSpPr/>
          <p:nvPr/>
        </p:nvSpPr>
        <p:spPr>
          <a:xfrm>
            <a:off x="7467600" y="4419600"/>
            <a:ext cx="838359"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pPr lvl="0">
              <a:defRPr sz="1800"/>
            </a:pPr>
            <a:r>
              <a:rPr sz="1600"/>
              <a:t>detector</a:t>
            </a:r>
          </a:p>
        </p:txBody>
      </p:sp>
      <p:grpSp>
        <p:nvGrpSpPr>
          <p:cNvPr id="867" name="Group 867"/>
          <p:cNvGrpSpPr/>
          <p:nvPr/>
        </p:nvGrpSpPr>
        <p:grpSpPr>
          <a:xfrm>
            <a:off x="1284288" y="1295400"/>
            <a:ext cx="7275512" cy="2195514"/>
            <a:chOff x="0" y="0"/>
            <a:chExt cx="7275511" cy="2195513"/>
          </a:xfrm>
        </p:grpSpPr>
        <p:sp>
          <p:nvSpPr>
            <p:cNvPr id="862" name="Shape 862"/>
            <p:cNvSpPr/>
            <p:nvPr/>
          </p:nvSpPr>
          <p:spPr>
            <a:xfrm rot="16200000">
              <a:off x="1979611" y="115888"/>
              <a:ext cx="609601" cy="990601"/>
            </a:xfrm>
            <a:prstGeom prst="triangle">
              <a:avLst/>
            </a:prstGeom>
            <a:noFill/>
            <a:ln w="28575" cap="flat">
              <a:solidFill>
                <a:srgbClr val="000000"/>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sp>
          <p:nvSpPr>
            <p:cNvPr id="863" name="Shape 863"/>
            <p:cNvSpPr/>
            <p:nvPr/>
          </p:nvSpPr>
          <p:spPr>
            <a:xfrm flipH="1" flipV="1">
              <a:off x="2792412" y="609600"/>
              <a:ext cx="4483100" cy="1588"/>
            </a:xfrm>
            <a:prstGeom prst="line">
              <a:avLst/>
            </a:prstGeom>
            <a:noFill/>
            <a:ln w="28575"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864" name="Shape 864"/>
            <p:cNvSpPr/>
            <p:nvPr/>
          </p:nvSpPr>
          <p:spPr>
            <a:xfrm rot="16200000">
              <a:off x="94455" y="516732"/>
              <a:ext cx="1584326" cy="17732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28575" cap="flat">
              <a:solidFill>
                <a:srgbClr val="000000"/>
              </a:solidFill>
              <a:prstDash val="solid"/>
              <a:miter lim="800000"/>
              <a:headEnd type="triangle" w="med" len="med"/>
            </a:ln>
            <a:effectLst/>
          </p:spPr>
          <p:txBody>
            <a:bodyPr wrap="square" lIns="0" tIns="0" rIns="0" bIns="0" numCol="1" anchor="t">
              <a:noAutofit/>
            </a:bodyPr>
            <a:lstStyle/>
            <a:p>
              <a:pPr lvl="0"/>
              <a:endParaRPr/>
            </a:p>
          </p:txBody>
        </p:sp>
        <p:sp>
          <p:nvSpPr>
            <p:cNvPr id="865" name="Shape 865"/>
            <p:cNvSpPr/>
            <p:nvPr/>
          </p:nvSpPr>
          <p:spPr>
            <a:xfrm>
              <a:off x="163512" y="1600200"/>
              <a:ext cx="1682612" cy="5419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sz="1600"/>
                <a:t>radiation source </a:t>
              </a:r>
              <a:endParaRPr sz="2400">
                <a:latin typeface="Times New Roman"/>
                <a:ea typeface="Times New Roman"/>
                <a:cs typeface="Times New Roman"/>
                <a:sym typeface="Times New Roman"/>
              </a:endParaRPr>
            </a:p>
            <a:p>
              <a:pPr lvl="0">
                <a:defRPr sz="1800"/>
              </a:pPr>
              <a:r>
                <a:rPr sz="1600"/>
                <a:t>frequency f</a:t>
              </a:r>
            </a:p>
          </p:txBody>
        </p:sp>
        <p:sp>
          <p:nvSpPr>
            <p:cNvPr id="866" name="Shape 866"/>
            <p:cNvSpPr/>
            <p:nvPr/>
          </p:nvSpPr>
          <p:spPr>
            <a:xfrm>
              <a:off x="1535112" y="0"/>
              <a:ext cx="2464753" cy="3133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600"/>
              </a:lvl1pPr>
            </a:lstStyle>
            <a:p>
              <a:pPr lvl="0">
                <a:defRPr sz="1800"/>
              </a:pPr>
              <a:r>
                <a:rPr sz="1600"/>
                <a:t>electronic feed back servo</a:t>
              </a:r>
            </a:p>
          </p:txBody>
        </p:sp>
      </p:grpSp>
      <p:sp>
        <p:nvSpPr>
          <p:cNvPr id="868" name="Shape 868"/>
          <p:cNvSpPr/>
          <p:nvPr/>
        </p:nvSpPr>
        <p:spPr>
          <a:xfrm flipH="1">
            <a:off x="1295399" y="4495800"/>
            <a:ext cx="1" cy="914400"/>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869" name="Shape 869"/>
          <p:cNvSpPr/>
          <p:nvPr/>
        </p:nvSpPr>
        <p:spPr>
          <a:xfrm>
            <a:off x="822325" y="5500687"/>
            <a:ext cx="979920" cy="403807"/>
          </a:xfrm>
          <a:prstGeom prst="rect">
            <a:avLst/>
          </a:prstGeom>
          <a:ln w="28575">
            <a:solidFill/>
            <a:miter/>
          </a:ln>
          <a:extLst>
            <a:ext uri="{C572A759-6A51-4108-AA02-DFA0A04FC94B}">
              <ma14:wrappingTextBoxFlag xmlns:ma14="http://schemas.microsoft.com/office/mac/drawingml/2011/main" xmlns="" val="1"/>
            </a:ext>
          </a:extLst>
        </p:spPr>
        <p:txBody>
          <a:bodyPr wrap="none" lIns="0" tIns="0" rIns="0" bIns="0">
            <a:spAutoFit/>
          </a:bodyPr>
          <a:lstStyle>
            <a:lvl1pPr>
              <a:defRPr sz="2000"/>
            </a:lvl1pPr>
          </a:lstStyle>
          <a:p>
            <a:pPr lvl="0">
              <a:defRPr sz="1800"/>
            </a:pPr>
            <a:r>
              <a:rPr sz="2000"/>
              <a:t>counter</a:t>
            </a:r>
          </a:p>
        </p:txBody>
      </p:sp>
      <p:pic>
        <p:nvPicPr>
          <p:cNvPr id="870" name="image3.jpg" descr="http://tbn2.google.com/images?q=tbn:oi3-m6DsRhi7QM:http://www.teacherfiles.com/clipart/time/clock_clip_art_04.jpg"/>
          <p:cNvPicPr/>
          <p:nvPr/>
        </p:nvPicPr>
        <p:blipFill>
          <a:blip r:embed="rId2">
            <a:extLst/>
          </a:blip>
          <a:stretch>
            <a:fillRect/>
          </a:stretch>
        </p:blipFill>
        <p:spPr>
          <a:xfrm>
            <a:off x="2667000" y="5181600"/>
            <a:ext cx="1104900" cy="1104901"/>
          </a:xfrm>
          <a:prstGeom prst="rect">
            <a:avLst/>
          </a:prstGeom>
          <a:ln w="28575">
            <a:solidFill>
              <a:srgbClr val="3333CC"/>
            </a:solidFill>
          </a:ln>
        </p:spPr>
      </p:pic>
      <p:sp>
        <p:nvSpPr>
          <p:cNvPr id="871" name="Shape 871"/>
          <p:cNvSpPr/>
          <p:nvPr/>
        </p:nvSpPr>
        <p:spPr>
          <a:xfrm>
            <a:off x="1981200" y="5715000"/>
            <a:ext cx="533401" cy="1589"/>
          </a:xfrm>
          <a:prstGeom prst="line">
            <a:avLst/>
          </a:prstGeom>
          <a:ln w="28575">
            <a:solidFill/>
            <a:tailEnd type="triangle"/>
          </a:ln>
        </p:spPr>
        <p:txBody>
          <a:bodyPr lIns="0" tIns="0" rIns="0" bIns="0"/>
          <a:lstStyle/>
          <a:p>
            <a:pPr lvl="0" defTabSz="457200">
              <a:defRPr sz="1200">
                <a:latin typeface="+mn-lt"/>
                <a:ea typeface="+mn-ea"/>
                <a:cs typeface="+mn-cs"/>
                <a:sym typeface="Helvetica"/>
              </a:defRPr>
            </a:pPr>
            <a:endParaRPr/>
          </a:p>
        </p:txBody>
      </p:sp>
      <p:sp>
        <p:nvSpPr>
          <p:cNvPr id="872" name="Shape 872"/>
          <p:cNvSpPr/>
          <p:nvPr/>
        </p:nvSpPr>
        <p:spPr>
          <a:xfrm>
            <a:off x="445461" y="304799"/>
            <a:ext cx="2758193" cy="465644"/>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Atomic clock recipe</a:t>
            </a:r>
          </a:p>
        </p:txBody>
      </p:sp>
      <p:sp>
        <p:nvSpPr>
          <p:cNvPr id="873" name="Shape 873"/>
          <p:cNvSpPr/>
          <p:nvPr/>
        </p:nvSpPr>
        <p:spPr>
          <a:xfrm>
            <a:off x="5650090" y="2566927"/>
            <a:ext cx="480258"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2000" dirty="0"/>
              <a:t>f</a:t>
            </a:r>
            <a:r>
              <a:rPr sz="2000" dirty="0">
                <a:latin typeface="Times New Roman"/>
                <a:ea typeface="Times New Roman"/>
                <a:cs typeface="Times New Roman"/>
                <a:sym typeface="Times New Roman"/>
              </a:rPr>
              <a:t> </a:t>
            </a:r>
            <a:r>
              <a:rPr lang="es-MX" sz="2000" dirty="0">
                <a:latin typeface="Symbol"/>
                <a:ea typeface="Times New Roman"/>
                <a:cs typeface="Times New Roman"/>
                <a:sym typeface="Symbol"/>
              </a:rPr>
              <a:t></a:t>
            </a:r>
            <a:endParaRPr sz="2000" dirty="0">
              <a:latin typeface="Symbol"/>
              <a:ea typeface="Symbol"/>
              <a:cs typeface="Symbol"/>
              <a:sym typeface="Symbol"/>
            </a:endParaRPr>
          </a:p>
        </p:txBody>
      </p:sp>
      <p:grpSp>
        <p:nvGrpSpPr>
          <p:cNvPr id="882" name="Group 882"/>
          <p:cNvGrpSpPr/>
          <p:nvPr/>
        </p:nvGrpSpPr>
        <p:grpSpPr>
          <a:xfrm>
            <a:off x="4419600" y="3314700"/>
            <a:ext cx="1905000" cy="1295400"/>
            <a:chOff x="0" y="0"/>
            <a:chExt cx="1905000" cy="1295400"/>
          </a:xfrm>
        </p:grpSpPr>
        <p:sp>
          <p:nvSpPr>
            <p:cNvPr id="874" name="Shape 874"/>
            <p:cNvSpPr/>
            <p:nvPr/>
          </p:nvSpPr>
          <p:spPr>
            <a:xfrm>
              <a:off x="0" y="0"/>
              <a:ext cx="1905000" cy="1295400"/>
            </a:xfrm>
            <a:prstGeom prst="rect">
              <a:avLst/>
            </a:prstGeom>
            <a:noFill/>
            <a:ln w="28575" cap="flat">
              <a:solidFill>
                <a:srgbClr val="000000"/>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sp>
          <p:nvSpPr>
            <p:cNvPr id="875" name="Shape 875"/>
            <p:cNvSpPr/>
            <p:nvPr/>
          </p:nvSpPr>
          <p:spPr>
            <a:xfrm>
              <a:off x="1371599" y="723899"/>
              <a:ext cx="152402" cy="152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876" name="Shape 876"/>
            <p:cNvSpPr/>
            <p:nvPr/>
          </p:nvSpPr>
          <p:spPr>
            <a:xfrm>
              <a:off x="1447799" y="266699"/>
              <a:ext cx="152402" cy="152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877" name="Shape 877"/>
            <p:cNvSpPr/>
            <p:nvPr/>
          </p:nvSpPr>
          <p:spPr>
            <a:xfrm>
              <a:off x="990599" y="419099"/>
              <a:ext cx="152402" cy="152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878" name="Shape 878"/>
            <p:cNvSpPr/>
            <p:nvPr/>
          </p:nvSpPr>
          <p:spPr>
            <a:xfrm>
              <a:off x="990599" y="952499"/>
              <a:ext cx="152402" cy="152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879" name="Shape 879"/>
            <p:cNvSpPr/>
            <p:nvPr/>
          </p:nvSpPr>
          <p:spPr>
            <a:xfrm>
              <a:off x="457199" y="723899"/>
              <a:ext cx="152402" cy="152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880" name="Shape 880"/>
            <p:cNvSpPr/>
            <p:nvPr/>
          </p:nvSpPr>
          <p:spPr>
            <a:xfrm>
              <a:off x="380999" y="342899"/>
              <a:ext cx="152402" cy="152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881" name="Shape 881"/>
            <p:cNvSpPr/>
            <p:nvPr/>
          </p:nvSpPr>
          <p:spPr>
            <a:xfrm>
              <a:off x="838199" y="190499"/>
              <a:ext cx="152402" cy="152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grpSp>
      <p:pic>
        <p:nvPicPr>
          <p:cNvPr id="883" name="image7.pdf"/>
          <p:cNvPicPr/>
          <p:nvPr/>
        </p:nvPicPr>
        <p:blipFill>
          <a:blip r:embed="rId3">
            <a:extLst/>
          </a:blip>
          <a:srcRect l="7843" t="7405" r="15686" b="21034"/>
          <a:stretch>
            <a:fillRect/>
          </a:stretch>
        </p:blipFill>
        <p:spPr>
          <a:xfrm>
            <a:off x="4267199" y="2057400"/>
            <a:ext cx="1875192" cy="1219201"/>
          </a:xfrm>
          <a:prstGeom prst="rect">
            <a:avLst/>
          </a:prstGeom>
          <a:ln w="12700">
            <a:miter lim="400000"/>
          </a:ln>
        </p:spPr>
      </p:pic>
      <p:sp>
        <p:nvSpPr>
          <p:cNvPr id="884" name="Shape 884"/>
          <p:cNvSpPr/>
          <p:nvPr/>
        </p:nvSpPr>
        <p:spPr>
          <a:xfrm>
            <a:off x="4267200" y="2057400"/>
            <a:ext cx="304800" cy="1219200"/>
          </a:xfrm>
          <a:prstGeom prst="rect">
            <a:avLst/>
          </a:prstGeom>
          <a:solidFill>
            <a:srgbClr val="EAEAEA"/>
          </a:solidFill>
          <a:ln w="12700">
            <a:miter lim="400000"/>
          </a:ln>
        </p:spPr>
        <p:txBody>
          <a:bodyPr lIns="0" tIns="0" rIns="0" bIns="0" anchor="ctr"/>
          <a:lstStyle/>
          <a:p>
            <a:pPr lvl="0" algn="ctr">
              <a:defRPr>
                <a:solidFill>
                  <a:srgbClr val="FFFFFF"/>
                </a:solidFill>
              </a:defRPr>
            </a:pPr>
            <a:endParaRPr/>
          </a:p>
        </p:txBody>
      </p:sp>
      <p:sp>
        <p:nvSpPr>
          <p:cNvPr id="885" name="Shape 885"/>
          <p:cNvSpPr/>
          <p:nvPr/>
        </p:nvSpPr>
        <p:spPr>
          <a:xfrm flipH="1">
            <a:off x="5410200" y="2362199"/>
            <a:ext cx="1589" cy="533402"/>
          </a:xfrm>
          <a:prstGeom prst="line">
            <a:avLst/>
          </a:prstGeom>
          <a:ln>
            <a:solidFill/>
            <a:prstDash val="dash"/>
          </a:ln>
        </p:spPr>
        <p:txBody>
          <a:bodyPr lIns="0" tIns="0" rIns="0" bIns="0"/>
          <a:lstStyle/>
          <a:p>
            <a:pPr lvl="0" defTabSz="457200">
              <a:defRPr sz="1200">
                <a:latin typeface="+mn-lt"/>
                <a:ea typeface="+mn-ea"/>
                <a:cs typeface="+mn-cs"/>
                <a:sym typeface="Helvetica"/>
              </a:defRPr>
            </a:pPr>
            <a:endParaRPr/>
          </a:p>
        </p:txBody>
      </p:sp>
      <p:sp>
        <p:nvSpPr>
          <p:cNvPr id="886" name="Shape 886"/>
          <p:cNvSpPr/>
          <p:nvPr/>
        </p:nvSpPr>
        <p:spPr>
          <a:xfrm>
            <a:off x="5266678" y="2876364"/>
            <a:ext cx="219462" cy="3226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1400"/>
              <a:t>f</a:t>
            </a:r>
            <a:r>
              <a:rPr sz="1400" baseline="-25000"/>
              <a:t>0</a:t>
            </a:r>
          </a:p>
        </p:txBody>
      </p:sp>
      <p:sp>
        <p:nvSpPr>
          <p:cNvPr id="887" name="Shape 887"/>
          <p:cNvSpPr/>
          <p:nvPr/>
        </p:nvSpPr>
        <p:spPr>
          <a:xfrm>
            <a:off x="5557751" y="5334000"/>
            <a:ext cx="2246869" cy="5419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1600"/>
              <a:t>transparent cell (“trap”)</a:t>
            </a:r>
            <a:endParaRPr sz="2400">
              <a:latin typeface="Times New Roman"/>
              <a:ea typeface="Times New Roman"/>
              <a:cs typeface="Times New Roman"/>
              <a:sym typeface="Times New Roman"/>
            </a:endParaRPr>
          </a:p>
          <a:p>
            <a:pPr lvl="0">
              <a:defRPr sz="1800"/>
            </a:pPr>
            <a:r>
              <a:rPr sz="1600"/>
              <a:t>containing atoms</a:t>
            </a:r>
          </a:p>
        </p:txBody>
      </p:sp>
      <p:sp>
        <p:nvSpPr>
          <p:cNvPr id="888" name="Shape 888"/>
          <p:cNvSpPr/>
          <p:nvPr/>
        </p:nvSpPr>
        <p:spPr>
          <a:xfrm flipH="1" flipV="1">
            <a:off x="5791199" y="4648199"/>
            <a:ext cx="76202" cy="762002"/>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889" name="Shape 889"/>
          <p:cNvSpPr/>
          <p:nvPr/>
        </p:nvSpPr>
        <p:spPr>
          <a:xfrm rot="16200000">
            <a:off x="3928100" y="2514554"/>
            <a:ext cx="1002837"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1200" dirty="0"/>
              <a:t>absorption </a:t>
            </a:r>
            <a:r>
              <a:rPr lang="es-MX" sz="1200" dirty="0">
                <a:latin typeface="Symbol"/>
                <a:sym typeface="Symbol"/>
              </a:rPr>
              <a:t></a:t>
            </a:r>
            <a:endParaRPr sz="1200" dirty="0">
              <a:latin typeface="Symbol"/>
              <a:ea typeface="Symbol"/>
              <a:cs typeface="Symbol"/>
              <a:sym typeface="Symbol"/>
            </a:endParaRPr>
          </a:p>
        </p:txBody>
      </p:sp>
      <p:sp>
        <p:nvSpPr>
          <p:cNvPr id="890" name="Shape 890"/>
          <p:cNvSpPr/>
          <p:nvPr/>
        </p:nvSpPr>
        <p:spPr>
          <a:xfrm rot="5400000">
            <a:off x="7419143" y="3855497"/>
            <a:ext cx="228601" cy="304801"/>
          </a:xfrm>
          <a:prstGeom prst="triangle">
            <a:avLst/>
          </a:prstGeom>
          <a:solidFill>
            <a:srgbClr val="3333CC">
              <a:alpha val="21961"/>
            </a:srgbClr>
          </a:solidFill>
          <a:ln w="12700">
            <a:miter lim="400000"/>
          </a:ln>
        </p:spPr>
        <p:txBody>
          <a:bodyPr lIns="0" tIns="0" rIns="0" bIns="0" anchor="ctr"/>
          <a:lstStyle/>
          <a:p>
            <a:pPr lvl="0">
              <a:defRPr>
                <a:latin typeface="Times New Roman"/>
                <a:ea typeface="Times New Roman"/>
                <a:cs typeface="Times New Roman"/>
                <a:sym typeface="Times New Roman"/>
              </a:defRPr>
            </a:pPr>
            <a:endParaRPr/>
          </a:p>
        </p:txBody>
      </p:sp>
      <p:grpSp>
        <p:nvGrpSpPr>
          <p:cNvPr id="893" name="Group 893"/>
          <p:cNvGrpSpPr/>
          <p:nvPr/>
        </p:nvGrpSpPr>
        <p:grpSpPr>
          <a:xfrm>
            <a:off x="6466642" y="3893598"/>
            <a:ext cx="457201" cy="228601"/>
            <a:chOff x="0" y="0"/>
            <a:chExt cx="457199" cy="228600"/>
          </a:xfrm>
        </p:grpSpPr>
        <p:sp>
          <p:nvSpPr>
            <p:cNvPr id="891" name="Shape 891"/>
            <p:cNvSpPr/>
            <p:nvPr/>
          </p:nvSpPr>
          <p:spPr>
            <a:xfrm>
              <a:off x="0" y="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alpha val="23137"/>
                </a:srgbClr>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892" name="Shape 892"/>
            <p:cNvSpPr/>
            <p:nvPr/>
          </p:nvSpPr>
          <p:spPr>
            <a:xfrm rot="10800000">
              <a:off x="228600" y="11430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alpha val="23137"/>
                </a:srgbClr>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grpSp>
        <p:nvGrpSpPr>
          <p:cNvPr id="896" name="Group 896"/>
          <p:cNvGrpSpPr/>
          <p:nvPr/>
        </p:nvGrpSpPr>
        <p:grpSpPr>
          <a:xfrm>
            <a:off x="6923843" y="3893598"/>
            <a:ext cx="457201" cy="228601"/>
            <a:chOff x="0" y="0"/>
            <a:chExt cx="457199" cy="228600"/>
          </a:xfrm>
        </p:grpSpPr>
        <p:sp>
          <p:nvSpPr>
            <p:cNvPr id="894" name="Shape 894"/>
            <p:cNvSpPr/>
            <p:nvPr/>
          </p:nvSpPr>
          <p:spPr>
            <a:xfrm>
              <a:off x="0" y="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alpha val="23137"/>
                </a:srgbClr>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sp>
          <p:nvSpPr>
            <p:cNvPr id="895" name="Shape 895"/>
            <p:cNvSpPr/>
            <p:nvPr/>
          </p:nvSpPr>
          <p:spPr>
            <a:xfrm rot="10800000">
              <a:off x="228600" y="114300"/>
              <a:ext cx="2286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18000" y="10800"/>
                    <a:pt x="21600" y="21600"/>
                  </a:cubicBezTo>
                </a:path>
              </a:pathLst>
            </a:custGeom>
            <a:noFill/>
            <a:ln w="28575" cap="flat">
              <a:solidFill>
                <a:srgbClr val="3333CC">
                  <a:alpha val="23137"/>
                </a:srgbClr>
              </a:solidFill>
              <a:prstDash val="solid"/>
              <a:round/>
            </a:ln>
            <a:effectLst/>
          </p:spPr>
          <p:txBody>
            <a:bodyPr wrap="square" lIns="0" tIns="0" rIns="0" bIns="0" numCol="1" anchor="t">
              <a:noAutofit/>
            </a:bodyPr>
            <a:lstStyle/>
            <a:p>
              <a:pPr lvl="0">
                <a:defRPr>
                  <a:latin typeface="Times New Roman"/>
                  <a:ea typeface="Times New Roman"/>
                  <a:cs typeface="Times New Roman"/>
                  <a:sym typeface="Times New Roman"/>
                </a:defRPr>
              </a:pPr>
              <a:endParaRPr/>
            </a:p>
          </p:txBody>
        </p:sp>
      </p:grpSp>
      <p:sp>
        <p:nvSpPr>
          <p:cNvPr id="897" name="Shape 897"/>
          <p:cNvSpPr/>
          <p:nvPr/>
        </p:nvSpPr>
        <p:spPr>
          <a:xfrm>
            <a:off x="4800600" y="4343400"/>
            <a:ext cx="609600" cy="5116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29" y="15587"/>
                  <a:pt x="5657" y="9574"/>
                  <a:pt x="9257" y="5974"/>
                </a:cubicBezTo>
                <a:cubicBezTo>
                  <a:pt x="12857" y="2374"/>
                  <a:pt x="17229" y="1187"/>
                  <a:pt x="21600" y="0"/>
                </a:cubicBezTo>
              </a:path>
            </a:pathLst>
          </a:custGeom>
          <a:ln>
            <a:solidFill/>
            <a:headEnd type="triangle"/>
            <a:tailEnd type="triangle"/>
          </a:ln>
        </p:spPr>
        <p:txBody>
          <a:bodyPr lIns="0" tIns="0" rIns="0" bIns="0" anchor="ctr"/>
          <a:lstStyle/>
          <a:p>
            <a:pPr lvl="0" algn="ctr"/>
            <a:endParaRPr/>
          </a:p>
        </p:txBody>
      </p:sp>
      <p:grpSp>
        <p:nvGrpSpPr>
          <p:cNvPr id="905" name="Group 905"/>
          <p:cNvGrpSpPr/>
          <p:nvPr/>
        </p:nvGrpSpPr>
        <p:grpSpPr>
          <a:xfrm>
            <a:off x="4295774" y="4876799"/>
            <a:ext cx="1066801" cy="1024000"/>
            <a:chOff x="0" y="0"/>
            <a:chExt cx="1066800" cy="1023998"/>
          </a:xfrm>
        </p:grpSpPr>
        <p:grpSp>
          <p:nvGrpSpPr>
            <p:cNvPr id="902" name="Group 902"/>
            <p:cNvGrpSpPr/>
            <p:nvPr/>
          </p:nvGrpSpPr>
          <p:grpSpPr>
            <a:xfrm>
              <a:off x="-1" y="-1"/>
              <a:ext cx="1066801" cy="1024000"/>
              <a:chOff x="0" y="0"/>
              <a:chExt cx="1066800" cy="1023998"/>
            </a:xfrm>
          </p:grpSpPr>
          <p:sp>
            <p:nvSpPr>
              <p:cNvPr id="898" name="Shape 898"/>
              <p:cNvSpPr/>
              <p:nvPr/>
            </p:nvSpPr>
            <p:spPr>
              <a:xfrm>
                <a:off x="0" y="-1"/>
                <a:ext cx="1066800" cy="1024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a:solidFill>
                  <a:srgbClr val="3333CC"/>
                </a:solidFill>
                <a:prstDash val="solid"/>
                <a:round/>
              </a:ln>
              <a:effectLst/>
            </p:spPr>
            <p:txBody>
              <a:bodyPr wrap="square" lIns="0" tIns="0" rIns="0" bIns="0" numCol="1" anchor="ctr">
                <a:noAutofit/>
              </a:bodyPr>
              <a:lstStyle/>
              <a:p>
                <a:pPr lvl="0"/>
                <a:endParaRPr/>
              </a:p>
            </p:txBody>
          </p:sp>
          <p:sp>
            <p:nvSpPr>
              <p:cNvPr id="899" name="Shape 899"/>
              <p:cNvSpPr/>
              <p:nvPr/>
            </p:nvSpPr>
            <p:spPr>
              <a:xfrm>
                <a:off x="259291" y="341332"/>
                <a:ext cx="532165"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00" name="Shape 900"/>
              <p:cNvSpPr/>
              <p:nvPr/>
            </p:nvSpPr>
            <p:spPr>
              <a:xfrm>
                <a:off x="259291" y="739554"/>
                <a:ext cx="532165"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01" name="Shape 901"/>
              <p:cNvSpPr/>
              <p:nvPr/>
            </p:nvSpPr>
            <p:spPr>
              <a:xfrm flipV="1">
                <a:off x="437091" y="338962"/>
                <a:ext cx="59267" cy="398222"/>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903" name="Shape 903"/>
            <p:cNvSpPr/>
            <p:nvPr/>
          </p:nvSpPr>
          <p:spPr>
            <a:xfrm>
              <a:off x="552450" y="476721"/>
              <a:ext cx="203024" cy="288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400"/>
              </a:lvl1pPr>
            </a:lstStyle>
            <a:p>
              <a:pPr lvl="0">
                <a:defRPr sz="1800"/>
              </a:pPr>
              <a:r>
                <a:rPr sz="1400"/>
                <a:t>1</a:t>
              </a:r>
            </a:p>
          </p:txBody>
        </p:sp>
        <p:sp>
          <p:nvSpPr>
            <p:cNvPr id="904" name="Shape 904"/>
            <p:cNvSpPr/>
            <p:nvPr/>
          </p:nvSpPr>
          <p:spPr>
            <a:xfrm>
              <a:off x="591399" y="97861"/>
              <a:ext cx="203024" cy="288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400"/>
              </a:lvl1pPr>
            </a:lstStyle>
            <a:p>
              <a:pPr lvl="0">
                <a:defRPr sz="1800"/>
              </a:pPr>
              <a:r>
                <a:rPr sz="1400"/>
                <a:t>2</a:t>
              </a:r>
            </a:p>
          </p:txBody>
        </p:sp>
      </p:gr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Shape 907"/>
          <p:cNvSpPr/>
          <p:nvPr/>
        </p:nvSpPr>
        <p:spPr>
          <a:xfrm flipH="1">
            <a:off x="4342605" y="991394"/>
            <a:ext cx="1590" cy="5638801"/>
          </a:xfrm>
          <a:prstGeom prst="line">
            <a:avLst/>
          </a:prstGeom>
          <a:ln>
            <a:solidFill/>
          </a:ln>
        </p:spPr>
        <p:txBody>
          <a:bodyPr lIns="0" tIns="0" rIns="0" bIns="0"/>
          <a:lstStyle/>
          <a:p>
            <a:pPr lvl="0" defTabSz="457200">
              <a:defRPr sz="1200">
                <a:latin typeface="+mn-lt"/>
                <a:ea typeface="+mn-ea"/>
                <a:cs typeface="+mn-cs"/>
                <a:sym typeface="Helvetica"/>
              </a:defRPr>
            </a:pPr>
            <a:endParaRPr/>
          </a:p>
        </p:txBody>
      </p:sp>
      <p:sp>
        <p:nvSpPr>
          <p:cNvPr id="908" name="Shape 908"/>
          <p:cNvSpPr/>
          <p:nvPr/>
        </p:nvSpPr>
        <p:spPr>
          <a:xfrm flipH="1">
            <a:off x="4495005" y="991394"/>
            <a:ext cx="1590" cy="5638801"/>
          </a:xfrm>
          <a:prstGeom prst="line">
            <a:avLst/>
          </a:prstGeom>
          <a:ln>
            <a:solidFill/>
          </a:ln>
        </p:spPr>
        <p:txBody>
          <a:bodyPr lIns="0" tIns="0" rIns="0" bIns="0"/>
          <a:lstStyle/>
          <a:p>
            <a:pPr lvl="0" defTabSz="457200">
              <a:defRPr sz="1200">
                <a:latin typeface="+mn-lt"/>
                <a:ea typeface="+mn-ea"/>
                <a:cs typeface="+mn-cs"/>
                <a:sym typeface="Helvetica"/>
              </a:defRPr>
            </a:pPr>
            <a:endParaRPr/>
          </a:p>
        </p:txBody>
      </p:sp>
      <p:sp>
        <p:nvSpPr>
          <p:cNvPr id="909" name="Shape 909"/>
          <p:cNvSpPr/>
          <p:nvPr/>
        </p:nvSpPr>
        <p:spPr>
          <a:xfrm>
            <a:off x="2730537" y="67128"/>
            <a:ext cx="2825760" cy="465644"/>
          </a:xfrm>
          <a:prstGeom prst="rect">
            <a:avLst/>
          </a:prstGeom>
          <a:ln w="28575">
            <a:solidFill/>
          </a:ln>
          <a:extLst>
            <a:ext uri="{C572A759-6A51-4108-AA02-DFA0A04FC94B}">
              <ma14:wrappingTextBoxFlag xmlns:ma14="http://schemas.microsoft.com/office/mac/drawingml/2011/main" xmlns="" val="1"/>
            </a:ext>
          </a:extLst>
        </p:spPr>
        <p:txBody>
          <a:bodyPr wrap="none" lIns="0" tIns="0" rIns="0" bIns="0">
            <a:spAutoFit/>
          </a:bodyPr>
          <a:lstStyle/>
          <a:p>
            <a:pPr lvl="0">
              <a:defRPr sz="1800"/>
            </a:pPr>
            <a:r>
              <a:rPr sz="2400"/>
              <a:t>Why atomic clocks?</a:t>
            </a:r>
          </a:p>
        </p:txBody>
      </p:sp>
      <p:sp>
        <p:nvSpPr>
          <p:cNvPr id="910" name="Shape 910"/>
          <p:cNvSpPr/>
          <p:nvPr/>
        </p:nvSpPr>
        <p:spPr>
          <a:xfrm>
            <a:off x="457200" y="838200"/>
            <a:ext cx="1197023"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vl1pPr>
          </a:lstStyle>
          <a:p>
            <a:pPr lvl="0"/>
            <a:r>
              <a:t>Pendulum:</a:t>
            </a:r>
          </a:p>
        </p:txBody>
      </p:sp>
      <p:grpSp>
        <p:nvGrpSpPr>
          <p:cNvPr id="924" name="Group 924"/>
          <p:cNvGrpSpPr/>
          <p:nvPr/>
        </p:nvGrpSpPr>
        <p:grpSpPr>
          <a:xfrm>
            <a:off x="1752600" y="685800"/>
            <a:ext cx="919163" cy="1072718"/>
            <a:chOff x="0" y="0"/>
            <a:chExt cx="919161" cy="1072717"/>
          </a:xfrm>
        </p:grpSpPr>
        <p:sp>
          <p:nvSpPr>
            <p:cNvPr id="911" name="Shape 911"/>
            <p:cNvSpPr/>
            <p:nvPr/>
          </p:nvSpPr>
          <p:spPr>
            <a:xfrm>
              <a:off x="585315" y="819953"/>
              <a:ext cx="124869" cy="1114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25400" cap="flat">
              <a:solidFill>
                <a:srgbClr val="000000"/>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912" name="Shape 912"/>
            <p:cNvSpPr/>
            <p:nvPr/>
          </p:nvSpPr>
          <p:spPr>
            <a:xfrm flipH="1">
              <a:off x="2167" y="3271"/>
              <a:ext cx="868" cy="334256"/>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13" name="Shape 913"/>
            <p:cNvSpPr/>
            <p:nvPr/>
          </p:nvSpPr>
          <p:spPr>
            <a:xfrm>
              <a:off x="2601" y="337139"/>
              <a:ext cx="915694" cy="774"/>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14" name="Shape 914"/>
            <p:cNvSpPr/>
            <p:nvPr/>
          </p:nvSpPr>
          <p:spPr>
            <a:xfrm flipH="1">
              <a:off x="918294" y="2884"/>
              <a:ext cx="869" cy="334256"/>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15" name="Shape 915"/>
            <p:cNvSpPr/>
            <p:nvPr/>
          </p:nvSpPr>
          <p:spPr>
            <a:xfrm flipH="1">
              <a:off x="169090" y="2884"/>
              <a:ext cx="291358" cy="334256"/>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16" name="Shape 916"/>
            <p:cNvSpPr/>
            <p:nvPr/>
          </p:nvSpPr>
          <p:spPr>
            <a:xfrm flipH="1">
              <a:off x="326690" y="0"/>
              <a:ext cx="291358" cy="334255"/>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17" name="Shape 917"/>
            <p:cNvSpPr/>
            <p:nvPr/>
          </p:nvSpPr>
          <p:spPr>
            <a:xfrm flipH="1">
              <a:off x="466509" y="3245"/>
              <a:ext cx="291358" cy="334256"/>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18" name="Shape 918"/>
            <p:cNvSpPr/>
            <p:nvPr/>
          </p:nvSpPr>
          <p:spPr>
            <a:xfrm flipH="1">
              <a:off x="605115" y="8653"/>
              <a:ext cx="291358" cy="334256"/>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19" name="Shape 919"/>
            <p:cNvSpPr/>
            <p:nvPr/>
          </p:nvSpPr>
          <p:spPr>
            <a:xfrm flipH="1">
              <a:off x="755442" y="149121"/>
              <a:ext cx="162853" cy="187658"/>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20" name="Shape 920"/>
            <p:cNvSpPr/>
            <p:nvPr/>
          </p:nvSpPr>
          <p:spPr>
            <a:xfrm flipH="1">
              <a:off x="7147" y="2591"/>
              <a:ext cx="291358" cy="334256"/>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21" name="Shape 921"/>
            <p:cNvSpPr/>
            <p:nvPr/>
          </p:nvSpPr>
          <p:spPr>
            <a:xfrm flipH="1">
              <a:off x="0" y="12169"/>
              <a:ext cx="137876" cy="155522"/>
            </a:xfrm>
            <a:prstGeom prst="line">
              <a:avLst/>
            </a:prstGeom>
            <a:noFill/>
            <a:ln w="9525"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22" name="Shape 922"/>
            <p:cNvSpPr/>
            <p:nvPr/>
          </p:nvSpPr>
          <p:spPr>
            <a:xfrm>
              <a:off x="460447" y="337139"/>
              <a:ext cx="171693" cy="503705"/>
            </a:xfrm>
            <a:prstGeom prst="line">
              <a:avLst/>
            </a:prstGeom>
            <a:noFill/>
            <a:ln w="38100" cap="flat">
              <a:solidFill>
                <a:srgbClr val="000000"/>
              </a:solidFill>
              <a:prstDash val="solid"/>
              <a:bevel/>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23" name="Shape 923"/>
            <p:cNvSpPr/>
            <p:nvPr/>
          </p:nvSpPr>
          <p:spPr>
            <a:xfrm>
              <a:off x="127468" y="1005650"/>
              <a:ext cx="644947" cy="67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397" y="10800"/>
                    <a:pt x="6794" y="21600"/>
                    <a:pt x="10394" y="21600"/>
                  </a:cubicBezTo>
                  <a:cubicBezTo>
                    <a:pt x="13994" y="21600"/>
                    <a:pt x="17797" y="10800"/>
                    <a:pt x="21600" y="0"/>
                  </a:cubicBezTo>
                </a:path>
              </a:pathLst>
            </a:custGeom>
            <a:noFill/>
            <a:ln w="28575" cap="flat">
              <a:solidFill>
                <a:srgbClr val="FF0000"/>
              </a:solidFill>
              <a:prstDash val="solid"/>
              <a:bevel/>
              <a:headEnd type="triangle" w="med" len="med"/>
              <a:tailEnd type="triangle" w="med" len="med"/>
            </a:ln>
            <a:effectLst/>
          </p:spPr>
          <p:txBody>
            <a:bodyPr wrap="square" lIns="0" tIns="0" rIns="0" bIns="0" numCol="1" anchor="ctr">
              <a:noAutofit/>
            </a:bodyPr>
            <a:lstStyle/>
            <a:p>
              <a:pPr lvl="0" algn="ctr">
                <a:defRPr>
                  <a:solidFill>
                    <a:srgbClr val="FF0000"/>
                  </a:solidFill>
                </a:defRPr>
              </a:pPr>
              <a:endParaRPr/>
            </a:p>
          </p:txBody>
        </p:sp>
      </p:grpSp>
      <p:sp>
        <p:nvSpPr>
          <p:cNvPr id="925" name="Shape 925"/>
          <p:cNvSpPr/>
          <p:nvPr/>
        </p:nvSpPr>
        <p:spPr>
          <a:xfrm>
            <a:off x="2286000" y="1066800"/>
            <a:ext cx="213641" cy="34842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atin typeface="Times New Roman"/>
                <a:ea typeface="Times New Roman"/>
                <a:cs typeface="Times New Roman"/>
                <a:sym typeface="Times New Roman"/>
              </a:defRPr>
            </a:lvl1pPr>
          </a:lstStyle>
          <a:p>
            <a:pPr lvl="0"/>
            <a:r>
              <a:t>ℓ</a:t>
            </a:r>
          </a:p>
        </p:txBody>
      </p:sp>
      <p:sp>
        <p:nvSpPr>
          <p:cNvPr id="926" name="Shape 926"/>
          <p:cNvSpPr/>
          <p:nvPr/>
        </p:nvSpPr>
        <p:spPr>
          <a:xfrm>
            <a:off x="2743200" y="1143000"/>
            <a:ext cx="1393969"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spcBef>
                <a:spcPts val="1000"/>
              </a:spcBef>
              <a:defRPr sz="1800"/>
            </a:pPr>
            <a:r>
              <a:rPr dirty="0"/>
              <a:t>f = [</a:t>
            </a:r>
            <a:r>
              <a:rPr dirty="0" smtClean="0"/>
              <a:t>g/ℓ]</a:t>
            </a:r>
            <a:r>
              <a:rPr baseline="30000" dirty="0" smtClean="0"/>
              <a:t>1/2</a:t>
            </a:r>
            <a:r>
              <a:rPr dirty="0" smtClean="0"/>
              <a:t>/2</a:t>
            </a:r>
            <a:r>
              <a:rPr lang="es-MX" dirty="0">
                <a:latin typeface="Symbol"/>
                <a:sym typeface="Symbol"/>
              </a:rPr>
              <a:t></a:t>
            </a:r>
            <a:endParaRPr dirty="0">
              <a:latin typeface="Symbol"/>
              <a:ea typeface="Symbol"/>
              <a:cs typeface="Symbol"/>
              <a:sym typeface="Symbol"/>
            </a:endParaRPr>
          </a:p>
        </p:txBody>
      </p:sp>
      <p:grpSp>
        <p:nvGrpSpPr>
          <p:cNvPr id="931" name="Group 931"/>
          <p:cNvGrpSpPr/>
          <p:nvPr/>
        </p:nvGrpSpPr>
        <p:grpSpPr>
          <a:xfrm>
            <a:off x="228599" y="2057399"/>
            <a:ext cx="3914005" cy="2852568"/>
            <a:chOff x="0" y="0"/>
            <a:chExt cx="3914003" cy="2852566"/>
          </a:xfrm>
        </p:grpSpPr>
        <p:sp>
          <p:nvSpPr>
            <p:cNvPr id="927" name="Shape 927"/>
            <p:cNvSpPr/>
            <p:nvPr/>
          </p:nvSpPr>
          <p:spPr>
            <a:xfrm>
              <a:off x="0" y="0"/>
              <a:ext cx="2759457" cy="6173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u="sng"/>
                <a:t>Environmental sensitivity</a:t>
              </a:r>
              <a:r>
                <a:t>:</a:t>
              </a:r>
              <a:endParaRPr sz="2400">
                <a:latin typeface="Times New Roman"/>
                <a:ea typeface="Times New Roman"/>
                <a:cs typeface="Times New Roman"/>
                <a:sym typeface="Times New Roman"/>
              </a:endParaRPr>
            </a:p>
            <a:p>
              <a:pPr lvl="0">
                <a:defRPr sz="1800"/>
              </a:pPr>
              <a:r>
                <a:t>(e.g. temperature T)</a:t>
              </a:r>
            </a:p>
          </p:txBody>
        </p:sp>
        <p:sp>
          <p:nvSpPr>
            <p:cNvPr id="928" name="Shape 928"/>
            <p:cNvSpPr/>
            <p:nvPr/>
          </p:nvSpPr>
          <p:spPr>
            <a:xfrm>
              <a:off x="761999" y="914400"/>
              <a:ext cx="1789911"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lang="es-MX" dirty="0" err="1">
                  <a:latin typeface="Symbol"/>
                  <a:sym typeface="Symbol"/>
                </a:rPr>
                <a:t></a:t>
              </a:r>
              <a:r>
                <a:rPr dirty="0" smtClean="0"/>
                <a:t>f/f</a:t>
              </a:r>
              <a:r>
                <a:rPr baseline="-25000" dirty="0" smtClean="0"/>
                <a:t>0</a:t>
              </a:r>
              <a:r>
                <a:rPr dirty="0" smtClean="0"/>
                <a:t> </a:t>
              </a:r>
              <a:r>
                <a:rPr dirty="0"/>
                <a:t>= - ½ </a:t>
              </a:r>
              <a:r>
                <a:rPr lang="es-MX" dirty="0">
                  <a:latin typeface="Symbol"/>
                  <a:sym typeface="Symbol"/>
                </a:rPr>
                <a:t></a:t>
              </a:r>
              <a:r>
                <a:rPr dirty="0" smtClean="0"/>
                <a:t> (</a:t>
              </a:r>
              <a:r>
                <a:rPr lang="es-MX" dirty="0" err="1">
                  <a:latin typeface="Symbol"/>
                  <a:sym typeface="Symbol"/>
                </a:rPr>
                <a:t></a:t>
              </a:r>
              <a:r>
                <a:rPr dirty="0" smtClean="0"/>
                <a:t>T</a:t>
              </a:r>
              <a:r>
                <a:rPr dirty="0"/>
                <a:t>)</a:t>
              </a:r>
            </a:p>
          </p:txBody>
        </p:sp>
        <p:sp>
          <p:nvSpPr>
            <p:cNvPr id="929" name="Shape 929"/>
            <p:cNvSpPr/>
            <p:nvPr/>
          </p:nvSpPr>
          <p:spPr>
            <a:xfrm>
              <a:off x="152400" y="1524000"/>
              <a:ext cx="3761603" cy="13285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dirty="0"/>
                <a:t>coefficient of thermal expansion:</a:t>
              </a:r>
              <a:endParaRPr sz="2400" dirty="0">
                <a:latin typeface="Times New Roman"/>
                <a:ea typeface="Times New Roman"/>
                <a:cs typeface="Times New Roman"/>
                <a:sym typeface="Times New Roman"/>
              </a:endParaRPr>
            </a:p>
            <a:p>
              <a:pPr lvl="0">
                <a:defRPr sz="1800"/>
              </a:pPr>
              <a:r>
                <a:rPr lang="es-MX" dirty="0">
                  <a:latin typeface="Symbol"/>
                  <a:sym typeface="Symbol"/>
                </a:rPr>
                <a:t></a:t>
              </a:r>
              <a:r>
                <a:rPr dirty="0" smtClean="0"/>
                <a:t>ℓ </a:t>
              </a:r>
              <a:r>
                <a:rPr dirty="0"/>
                <a:t>= ℓ </a:t>
              </a:r>
              <a:r>
                <a:rPr lang="es-MX" dirty="0" smtClean="0">
                  <a:sym typeface="Symbol" panose="05050102010706020507" pitchFamily="18" charset="2"/>
                </a:rPr>
                <a:t></a:t>
              </a:r>
              <a:r>
                <a:rPr dirty="0" smtClean="0"/>
                <a:t> (</a:t>
              </a:r>
              <a:r>
                <a:rPr lang="es-MX" dirty="0" err="1">
                  <a:latin typeface="Symbol"/>
                  <a:sym typeface="Symbol"/>
                </a:rPr>
                <a:t></a:t>
              </a:r>
              <a:r>
                <a:rPr dirty="0" smtClean="0"/>
                <a:t>T</a:t>
              </a:r>
              <a:r>
                <a:rPr dirty="0"/>
                <a:t>)</a:t>
              </a:r>
              <a:endParaRPr dirty="0">
                <a:latin typeface="Times New Roman"/>
                <a:ea typeface="Times New Roman"/>
                <a:cs typeface="Times New Roman"/>
                <a:sym typeface="Times New Roman"/>
              </a:endParaRPr>
            </a:p>
            <a:p>
              <a:pPr lvl="0">
                <a:defRPr sz="1800"/>
              </a:pPr>
              <a:r>
                <a:rPr dirty="0"/>
                <a:t>low expansion materials: </a:t>
              </a:r>
              <a:r>
                <a:rPr lang="es-MX" dirty="0">
                  <a:latin typeface="Symbol"/>
                  <a:sym typeface="Symbol"/>
                </a:rPr>
                <a:t></a:t>
              </a:r>
              <a:r>
                <a:rPr dirty="0" smtClean="0"/>
                <a:t> </a:t>
              </a:r>
              <a:r>
                <a:rPr dirty="0"/>
                <a:t>~ 10</a:t>
              </a:r>
              <a:r>
                <a:rPr baseline="30000" dirty="0"/>
                <a:t>-8</a:t>
              </a:r>
              <a:r>
                <a:rPr dirty="0"/>
                <a:t>/</a:t>
              </a:r>
              <a:r>
                <a:rPr baseline="30000" dirty="0"/>
                <a:t>◦</a:t>
              </a:r>
              <a:r>
                <a:rPr dirty="0"/>
                <a:t>C</a:t>
              </a:r>
              <a:endParaRPr dirty="0">
                <a:latin typeface="Times New Roman"/>
                <a:ea typeface="Times New Roman"/>
                <a:cs typeface="Times New Roman"/>
                <a:sym typeface="Times New Roman"/>
              </a:endParaRPr>
            </a:p>
            <a:p>
              <a:pPr lvl="0">
                <a:spcBef>
                  <a:spcPts val="1000"/>
                </a:spcBef>
                <a:defRPr sz="1800"/>
              </a:pPr>
              <a:r>
                <a:rPr lang="es-MX" dirty="0" smtClean="0">
                  <a:latin typeface="Symbol"/>
                  <a:sym typeface="Symbol"/>
                </a:rPr>
                <a:t> </a:t>
              </a:r>
              <a:r>
                <a:rPr lang="es-MX" dirty="0" smtClean="0">
                  <a:latin typeface="Symbol"/>
                  <a:sym typeface="Symbol" panose="05050102010706020507" pitchFamily="18" charset="2"/>
                </a:rPr>
                <a:t></a:t>
              </a:r>
              <a:r>
                <a:rPr dirty="0" smtClean="0"/>
                <a:t>f/f</a:t>
              </a:r>
              <a:r>
                <a:rPr baseline="-25000" dirty="0" smtClean="0"/>
                <a:t>0</a:t>
              </a:r>
              <a:r>
                <a:rPr dirty="0" smtClean="0"/>
                <a:t> </a:t>
              </a:r>
              <a:r>
                <a:rPr lang="es-MX" dirty="0" smtClean="0">
                  <a:sym typeface="Symbol" panose="05050102010706020507" pitchFamily="18" charset="2"/>
                </a:rPr>
                <a:t></a:t>
              </a:r>
              <a:r>
                <a:rPr dirty="0" smtClean="0"/>
                <a:t> </a:t>
              </a:r>
              <a:r>
                <a:rPr dirty="0"/>
                <a:t>-5 x 10</a:t>
              </a:r>
              <a:r>
                <a:rPr baseline="30000" dirty="0"/>
                <a:t>-9</a:t>
              </a:r>
              <a:r>
                <a:rPr dirty="0"/>
                <a:t>/ </a:t>
              </a:r>
              <a:r>
                <a:rPr baseline="30000" dirty="0"/>
                <a:t>◦</a:t>
              </a:r>
              <a:r>
                <a:rPr dirty="0"/>
                <a:t>C</a:t>
              </a:r>
            </a:p>
          </p:txBody>
        </p:sp>
        <p:sp>
          <p:nvSpPr>
            <p:cNvPr id="930" name="Shape 930"/>
            <p:cNvSpPr/>
            <p:nvPr/>
          </p:nvSpPr>
          <p:spPr>
            <a:xfrm flipV="1">
              <a:off x="1752600" y="1219199"/>
              <a:ext cx="152401" cy="228602"/>
            </a:xfrm>
            <a:prstGeom prst="line">
              <a:avLst/>
            </a:prstGeom>
            <a:noFill/>
            <a:ln w="9525" cap="flat">
              <a:solidFill>
                <a:srgbClr val="00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932" name="Shape 932"/>
          <p:cNvSpPr/>
          <p:nvPr/>
        </p:nvSpPr>
        <p:spPr>
          <a:xfrm>
            <a:off x="3048000" y="1600200"/>
            <a:ext cx="1139054" cy="4920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sz="1400"/>
              <a:t>gravitational</a:t>
            </a:r>
            <a:endParaRPr sz="2400">
              <a:latin typeface="Times New Roman"/>
              <a:ea typeface="Times New Roman"/>
              <a:cs typeface="Times New Roman"/>
              <a:sym typeface="Times New Roman"/>
            </a:endParaRPr>
          </a:p>
          <a:p>
            <a:pPr lvl="0">
              <a:defRPr sz="1800"/>
            </a:pPr>
            <a:r>
              <a:rPr sz="1400"/>
              <a:t>acceleration</a:t>
            </a:r>
          </a:p>
        </p:txBody>
      </p:sp>
      <p:sp>
        <p:nvSpPr>
          <p:cNvPr id="933" name="Shape 933"/>
          <p:cNvSpPr/>
          <p:nvPr/>
        </p:nvSpPr>
        <p:spPr>
          <a:xfrm flipH="1" flipV="1">
            <a:off x="3276600" y="1447800"/>
            <a:ext cx="152401" cy="228600"/>
          </a:xfrm>
          <a:prstGeom prst="line">
            <a:avLst/>
          </a:prstGeom>
          <a:ln>
            <a:solidFill/>
            <a:tailEnd type="triangle"/>
          </a:ln>
        </p:spPr>
        <p:txBody>
          <a:bodyPr lIns="0" tIns="0" rIns="0" bIns="0"/>
          <a:lstStyle/>
          <a:p>
            <a:pPr lvl="0" defTabSz="457200">
              <a:defRPr sz="1200">
                <a:latin typeface="+mn-lt"/>
                <a:ea typeface="+mn-ea"/>
                <a:cs typeface="+mn-cs"/>
                <a:sym typeface="Helvetica"/>
              </a:defRPr>
            </a:pPr>
            <a:endParaRPr/>
          </a:p>
        </p:txBody>
      </p:sp>
      <p:sp>
        <p:nvSpPr>
          <p:cNvPr id="934" name="Shape 934"/>
          <p:cNvSpPr/>
          <p:nvPr/>
        </p:nvSpPr>
        <p:spPr>
          <a:xfrm>
            <a:off x="228599" y="4800600"/>
            <a:ext cx="3365663" cy="21287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u="sng" dirty="0"/>
              <a:t>Reproducibility:</a:t>
            </a:r>
            <a:endParaRPr sz="2400" dirty="0">
              <a:latin typeface="Times New Roman"/>
              <a:ea typeface="Times New Roman"/>
              <a:cs typeface="Times New Roman"/>
              <a:sym typeface="Times New Roman"/>
            </a:endParaRPr>
          </a:p>
          <a:p>
            <a:pPr lvl="0">
              <a:spcBef>
                <a:spcPts val="1000"/>
              </a:spcBef>
              <a:defRPr sz="1800"/>
            </a:pPr>
            <a:r>
              <a:rPr dirty="0"/>
              <a:t>f</a:t>
            </a:r>
            <a:r>
              <a:rPr baseline="-25000" dirty="0"/>
              <a:t>0</a:t>
            </a:r>
            <a:r>
              <a:rPr dirty="0"/>
              <a:t> depends on:</a:t>
            </a:r>
            <a:endParaRPr sz="2400" dirty="0">
              <a:latin typeface="Times New Roman"/>
              <a:ea typeface="Times New Roman"/>
              <a:cs typeface="Times New Roman"/>
              <a:sym typeface="Times New Roman"/>
            </a:endParaRPr>
          </a:p>
          <a:p>
            <a:pPr lvl="0">
              <a:spcBef>
                <a:spcPts val="1000"/>
              </a:spcBef>
              <a:defRPr sz="1800"/>
            </a:pPr>
            <a:r>
              <a:rPr dirty="0"/>
              <a:t>   </a:t>
            </a:r>
            <a:r>
              <a:rPr lang="es-MX" sz="2100" dirty="0">
                <a:latin typeface="Symbol"/>
                <a:sym typeface="Symbol"/>
              </a:rPr>
              <a:t></a:t>
            </a:r>
            <a:r>
              <a:rPr dirty="0" smtClean="0"/>
              <a:t> </a:t>
            </a:r>
            <a:r>
              <a:rPr dirty="0"/>
              <a:t>manufacturing tolerances (ℓ)</a:t>
            </a:r>
            <a:endParaRPr sz="2400" dirty="0">
              <a:latin typeface="Times New Roman"/>
              <a:ea typeface="Times New Roman"/>
              <a:cs typeface="Times New Roman"/>
              <a:sym typeface="Times New Roman"/>
            </a:endParaRPr>
          </a:p>
          <a:p>
            <a:pPr lvl="0">
              <a:spcBef>
                <a:spcPts val="1000"/>
              </a:spcBef>
              <a:defRPr sz="1800"/>
            </a:pPr>
            <a:r>
              <a:rPr dirty="0"/>
              <a:t> </a:t>
            </a:r>
            <a:r>
              <a:rPr lang="es-MX" dirty="0" smtClean="0"/>
              <a:t>  </a:t>
            </a:r>
            <a:r>
              <a:rPr lang="es-MX" sz="2100" dirty="0" smtClean="0">
                <a:latin typeface="Symbol"/>
                <a:sym typeface="Symbol"/>
              </a:rPr>
              <a:t></a:t>
            </a:r>
            <a:r>
              <a:rPr dirty="0" smtClean="0"/>
              <a:t> </a:t>
            </a:r>
            <a:r>
              <a:rPr dirty="0"/>
              <a:t>local value of g</a:t>
            </a:r>
            <a:endParaRPr sz="2400" dirty="0">
              <a:latin typeface="Times New Roman"/>
              <a:ea typeface="Times New Roman"/>
              <a:cs typeface="Times New Roman"/>
              <a:sym typeface="Times New Roman"/>
            </a:endParaRPr>
          </a:p>
          <a:p>
            <a:pPr lvl="0">
              <a:spcBef>
                <a:spcPts val="1000"/>
              </a:spcBef>
              <a:defRPr sz="1800"/>
            </a:pPr>
            <a:r>
              <a:rPr dirty="0"/>
              <a:t> </a:t>
            </a:r>
            <a:r>
              <a:rPr lang="es-MX" dirty="0" smtClean="0"/>
              <a:t>  </a:t>
            </a:r>
            <a:r>
              <a:rPr lang="es-MX" sz="2100" dirty="0" smtClean="0">
                <a:latin typeface="Symbol"/>
                <a:sym typeface="Symbol"/>
              </a:rPr>
              <a:t></a:t>
            </a:r>
            <a:r>
              <a:rPr dirty="0" smtClean="0"/>
              <a:t> </a:t>
            </a:r>
            <a:r>
              <a:rPr dirty="0"/>
              <a:t>wear</a:t>
            </a:r>
          </a:p>
        </p:txBody>
      </p:sp>
      <p:grpSp>
        <p:nvGrpSpPr>
          <p:cNvPr id="943" name="Group 943"/>
          <p:cNvGrpSpPr/>
          <p:nvPr/>
        </p:nvGrpSpPr>
        <p:grpSpPr>
          <a:xfrm>
            <a:off x="6400800" y="838200"/>
            <a:ext cx="1600200" cy="1104900"/>
            <a:chOff x="0" y="0"/>
            <a:chExt cx="1600199" cy="1104899"/>
          </a:xfrm>
        </p:grpSpPr>
        <p:sp>
          <p:nvSpPr>
            <p:cNvPr id="935" name="Shape 935"/>
            <p:cNvSpPr/>
            <p:nvPr/>
          </p:nvSpPr>
          <p:spPr>
            <a:xfrm>
              <a:off x="0" y="0"/>
              <a:ext cx="1600200" cy="1104900"/>
            </a:xfrm>
            <a:prstGeom prst="rect">
              <a:avLst/>
            </a:prstGeom>
            <a:solidFill>
              <a:srgbClr val="FFFFFF"/>
            </a:solidFill>
            <a:ln w="28575" cap="flat">
              <a:solidFill>
                <a:srgbClr val="000000"/>
              </a:solidFill>
              <a:prstDash val="solid"/>
              <a:miter lim="800000"/>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p>
          </p:txBody>
        </p:sp>
        <p:sp>
          <p:nvSpPr>
            <p:cNvPr id="936" name="Shape 936"/>
            <p:cNvSpPr/>
            <p:nvPr/>
          </p:nvSpPr>
          <p:spPr>
            <a:xfrm>
              <a:off x="1152144" y="617444"/>
              <a:ext cx="128017" cy="1299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937" name="Shape 937"/>
            <p:cNvSpPr/>
            <p:nvPr/>
          </p:nvSpPr>
          <p:spPr>
            <a:xfrm>
              <a:off x="1216151" y="227479"/>
              <a:ext cx="128017" cy="1299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938" name="Shape 938"/>
            <p:cNvSpPr/>
            <p:nvPr/>
          </p:nvSpPr>
          <p:spPr>
            <a:xfrm>
              <a:off x="832103" y="357467"/>
              <a:ext cx="128017" cy="1299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939" name="Shape 939"/>
            <p:cNvSpPr/>
            <p:nvPr/>
          </p:nvSpPr>
          <p:spPr>
            <a:xfrm>
              <a:off x="832103" y="812426"/>
              <a:ext cx="128017" cy="1299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940" name="Shape 940"/>
            <p:cNvSpPr/>
            <p:nvPr/>
          </p:nvSpPr>
          <p:spPr>
            <a:xfrm>
              <a:off x="384048" y="617444"/>
              <a:ext cx="128017" cy="1299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941" name="Shape 941"/>
            <p:cNvSpPr/>
            <p:nvPr/>
          </p:nvSpPr>
          <p:spPr>
            <a:xfrm>
              <a:off x="320040" y="292473"/>
              <a:ext cx="128017" cy="1299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sp>
          <p:nvSpPr>
            <p:cNvPr id="942" name="Shape 942"/>
            <p:cNvSpPr/>
            <p:nvPr/>
          </p:nvSpPr>
          <p:spPr>
            <a:xfrm>
              <a:off x="704087" y="162485"/>
              <a:ext cx="128017" cy="1299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3CC"/>
            </a:solidFill>
            <a:ln w="12700" cap="flat">
              <a:noFill/>
              <a:miter lim="400000"/>
            </a:ln>
            <a:effectLst/>
          </p:spPr>
          <p:txBody>
            <a:bodyPr wrap="square" lIns="0" tIns="0" rIns="0" bIns="0" numCol="1" anchor="ctr">
              <a:noAutofit/>
            </a:bodyPr>
            <a:lstStyle/>
            <a:p>
              <a:pPr lvl="0" algn="ctr">
                <a:defRPr sz="2000">
                  <a:solidFill>
                    <a:srgbClr val="3333CC"/>
                  </a:solidFill>
                  <a:latin typeface="Times New Roman"/>
                  <a:ea typeface="Times New Roman"/>
                  <a:cs typeface="Times New Roman"/>
                  <a:sym typeface="Times New Roman"/>
                </a:defRPr>
              </a:pPr>
              <a:endParaRPr/>
            </a:p>
          </p:txBody>
        </p:sp>
      </p:grpSp>
      <p:sp>
        <p:nvSpPr>
          <p:cNvPr id="944" name="Shape 944"/>
          <p:cNvSpPr/>
          <p:nvPr/>
        </p:nvSpPr>
        <p:spPr>
          <a:xfrm>
            <a:off x="5029200" y="1143000"/>
            <a:ext cx="815502"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800"/>
            </a:lvl1pPr>
          </a:lstStyle>
          <a:p>
            <a:pPr lvl="0"/>
            <a:r>
              <a:t>Atoms:</a:t>
            </a:r>
          </a:p>
        </p:txBody>
      </p:sp>
      <p:sp>
        <p:nvSpPr>
          <p:cNvPr id="945" name="Shape 945"/>
          <p:cNvSpPr/>
          <p:nvPr/>
        </p:nvSpPr>
        <p:spPr>
          <a:xfrm>
            <a:off x="4724400" y="4953000"/>
            <a:ext cx="3517949" cy="167738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sz="1800"/>
            </a:pPr>
            <a:r>
              <a:rPr u="sng" dirty="0"/>
              <a:t>Reproducibility:</a:t>
            </a:r>
            <a:endParaRPr sz="2400" dirty="0">
              <a:latin typeface="Times New Roman"/>
              <a:ea typeface="Times New Roman"/>
              <a:cs typeface="Times New Roman"/>
              <a:sym typeface="Times New Roman"/>
            </a:endParaRPr>
          </a:p>
          <a:p>
            <a:pPr lvl="0">
              <a:spcBef>
                <a:spcPts val="1000"/>
              </a:spcBef>
              <a:defRPr sz="1800"/>
            </a:pPr>
            <a:r>
              <a:rPr dirty="0">
                <a:latin typeface="Symbol"/>
                <a:ea typeface="Symbol"/>
                <a:cs typeface="Symbol"/>
                <a:sym typeface="Symbol"/>
              </a:rPr>
              <a:t> </a:t>
            </a:r>
            <a:r>
              <a:rPr lang="es-MX" smtClean="0">
                <a:latin typeface="Symbol"/>
                <a:ea typeface="Symbol"/>
                <a:cs typeface="Symbol"/>
                <a:sym typeface="Symbol"/>
              </a:rPr>
              <a:t>   </a:t>
            </a:r>
            <a:r>
              <a:rPr lang="es-MX" sz="2100" smtClean="0">
                <a:latin typeface="Symbol"/>
                <a:ea typeface="Symbol"/>
                <a:cs typeface="Symbol"/>
                <a:sym typeface="Symbol" panose="05050102010706020507" pitchFamily="18" charset="2"/>
              </a:rPr>
              <a:t> </a:t>
            </a:r>
            <a:r>
              <a:rPr dirty="0" smtClean="0"/>
              <a:t>all </a:t>
            </a:r>
            <a:r>
              <a:rPr dirty="0"/>
              <a:t>atoms of a particular kind </a:t>
            </a:r>
            <a:endParaRPr sz="2400" dirty="0">
              <a:latin typeface="Times New Roman"/>
              <a:ea typeface="Times New Roman"/>
              <a:cs typeface="Times New Roman"/>
              <a:sym typeface="Times New Roman"/>
            </a:endParaRPr>
          </a:p>
          <a:p>
            <a:pPr lvl="0">
              <a:spcBef>
                <a:spcPts val="1000"/>
              </a:spcBef>
              <a:defRPr sz="1800"/>
            </a:pPr>
            <a:r>
              <a:rPr dirty="0"/>
              <a:t>       (e.g., </a:t>
            </a:r>
            <a:r>
              <a:rPr baseline="30000" dirty="0"/>
              <a:t>133</a:t>
            </a:r>
            <a:r>
              <a:rPr dirty="0"/>
              <a:t>Cs )  are </a:t>
            </a:r>
            <a:r>
              <a:rPr u="sng" dirty="0"/>
              <a:t>identical!</a:t>
            </a:r>
            <a:r>
              <a:rPr dirty="0"/>
              <a:t> </a:t>
            </a:r>
            <a:endParaRPr sz="2400" dirty="0">
              <a:latin typeface="Times New Roman"/>
              <a:ea typeface="Times New Roman"/>
              <a:cs typeface="Times New Roman"/>
              <a:sym typeface="Times New Roman"/>
            </a:endParaRPr>
          </a:p>
          <a:p>
            <a:pPr lvl="0">
              <a:spcBef>
                <a:spcPts val="1000"/>
              </a:spcBef>
              <a:defRPr sz="1800"/>
            </a:pPr>
            <a:r>
              <a:rPr dirty="0" smtClean="0"/>
              <a:t>   </a:t>
            </a:r>
            <a:r>
              <a:rPr lang="es-MX" dirty="0" smtClean="0">
                <a:latin typeface="Symbol"/>
                <a:ea typeface="Symbol"/>
                <a:cs typeface="Symbol"/>
                <a:sym typeface="Symbol"/>
              </a:rPr>
              <a:t> </a:t>
            </a:r>
            <a:r>
              <a:rPr lang="es-MX" sz="2100" dirty="0" smtClean="0">
                <a:latin typeface="Symbol"/>
                <a:ea typeface="Symbol"/>
                <a:cs typeface="Symbol"/>
                <a:sym typeface="Symbol" panose="05050102010706020507" pitchFamily="18" charset="2"/>
              </a:rPr>
              <a:t></a:t>
            </a:r>
            <a:r>
              <a:rPr dirty="0" smtClean="0"/>
              <a:t> atoms </a:t>
            </a:r>
            <a:r>
              <a:rPr dirty="0"/>
              <a:t>don’t wear out!</a:t>
            </a:r>
          </a:p>
        </p:txBody>
      </p:sp>
      <p:grpSp>
        <p:nvGrpSpPr>
          <p:cNvPr id="949" name="Group 949"/>
          <p:cNvGrpSpPr/>
          <p:nvPr/>
        </p:nvGrpSpPr>
        <p:grpSpPr>
          <a:xfrm>
            <a:off x="4724400" y="2057399"/>
            <a:ext cx="3917954" cy="2669874"/>
            <a:chOff x="0" y="0"/>
            <a:chExt cx="3917953" cy="2669872"/>
          </a:xfrm>
        </p:grpSpPr>
        <p:sp>
          <p:nvSpPr>
            <p:cNvPr id="946" name="Shape 946"/>
            <p:cNvSpPr/>
            <p:nvPr/>
          </p:nvSpPr>
          <p:spPr>
            <a:xfrm>
              <a:off x="0" y="0"/>
              <a:ext cx="2759457" cy="6173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defRPr sz="1800"/>
              </a:pPr>
              <a:r>
                <a:rPr u="sng"/>
                <a:t>Environmental sensitivity</a:t>
              </a:r>
              <a:r>
                <a:t>:</a:t>
              </a:r>
              <a:endParaRPr sz="2400">
                <a:latin typeface="Times New Roman"/>
                <a:ea typeface="Times New Roman"/>
                <a:cs typeface="Times New Roman"/>
                <a:sym typeface="Times New Roman"/>
              </a:endParaRPr>
            </a:p>
            <a:p>
              <a:pPr lvl="0">
                <a:defRPr sz="1800"/>
              </a:pPr>
              <a:r>
                <a:t>(e.g. temperature T)</a:t>
              </a:r>
            </a:p>
          </p:txBody>
        </p:sp>
        <p:sp>
          <p:nvSpPr>
            <p:cNvPr id="947" name="Shape 947"/>
            <p:cNvSpPr/>
            <p:nvPr/>
          </p:nvSpPr>
          <p:spPr>
            <a:xfrm>
              <a:off x="76200" y="685799"/>
              <a:ext cx="3251849" cy="9387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nSpc>
                  <a:spcPts val="1400"/>
                </a:lnSpc>
                <a:spcBef>
                  <a:spcPts val="1200"/>
                </a:spcBef>
                <a:defRPr sz="1800"/>
              </a:pPr>
              <a:r>
                <a:rPr dirty="0"/>
                <a:t>relativistic time dilation:</a:t>
              </a:r>
              <a:endParaRPr sz="2400" dirty="0">
                <a:latin typeface="Times New Roman"/>
                <a:ea typeface="Times New Roman"/>
                <a:cs typeface="Times New Roman"/>
                <a:sym typeface="Times New Roman"/>
              </a:endParaRPr>
            </a:p>
            <a:p>
              <a:pPr lvl="0">
                <a:lnSpc>
                  <a:spcPts val="1400"/>
                </a:lnSpc>
                <a:spcBef>
                  <a:spcPts val="1200"/>
                </a:spcBef>
                <a:defRPr sz="1800"/>
              </a:pPr>
              <a:r>
                <a:rPr dirty="0"/>
                <a:t>(f</a:t>
              </a:r>
              <a:r>
                <a:rPr baseline="-25000" dirty="0"/>
                <a:t>0</a:t>
              </a:r>
              <a:r>
                <a:rPr dirty="0"/>
                <a:t>(T) – f</a:t>
              </a:r>
              <a:r>
                <a:rPr baseline="-25000" dirty="0"/>
                <a:t>0</a:t>
              </a:r>
              <a:r>
                <a:rPr dirty="0"/>
                <a:t>(T = 0))/f</a:t>
              </a:r>
              <a:r>
                <a:rPr baseline="-25000" dirty="0"/>
                <a:t>0</a:t>
              </a:r>
              <a:r>
                <a:rPr dirty="0"/>
                <a:t> = </a:t>
              </a:r>
              <a:r>
                <a:rPr dirty="0" smtClean="0"/>
                <a:t>-½</a:t>
              </a:r>
              <a:r>
                <a:rPr lang="es-MX" dirty="0">
                  <a:latin typeface="Symbol"/>
                  <a:sym typeface="Symbol"/>
                </a:rPr>
                <a:t></a:t>
              </a:r>
              <a:r>
                <a:rPr dirty="0" smtClean="0"/>
                <a:t>(v/c)</a:t>
              </a:r>
              <a:r>
                <a:rPr baseline="30000" dirty="0" smtClean="0"/>
                <a:t>2</a:t>
              </a:r>
              <a:r>
                <a:rPr lang="es-MX" dirty="0">
                  <a:latin typeface="Symbol"/>
                  <a:sym typeface="Symbol"/>
                </a:rPr>
                <a:t></a:t>
              </a:r>
              <a:endParaRPr dirty="0">
                <a:latin typeface="Times New Roman"/>
                <a:ea typeface="Times New Roman"/>
                <a:cs typeface="Times New Roman"/>
                <a:sym typeface="Times New Roman"/>
              </a:endParaRPr>
            </a:p>
            <a:p>
              <a:pPr lvl="0">
                <a:lnSpc>
                  <a:spcPts val="1400"/>
                </a:lnSpc>
                <a:spcBef>
                  <a:spcPts val="1200"/>
                </a:spcBef>
                <a:defRPr sz="1800"/>
              </a:pPr>
              <a:r>
                <a:rPr lang="es-MX" dirty="0">
                  <a:latin typeface="Symbol"/>
                  <a:sym typeface="Symbol"/>
                </a:rPr>
                <a:t></a:t>
              </a:r>
              <a:r>
                <a:rPr dirty="0" smtClean="0"/>
                <a:t> </a:t>
              </a:r>
              <a:r>
                <a:rPr dirty="0"/>
                <a:t>-1.4 x 10</a:t>
              </a:r>
              <a:r>
                <a:rPr baseline="30000" dirty="0"/>
                <a:t>-13</a:t>
              </a:r>
              <a:r>
                <a:rPr dirty="0"/>
                <a:t> T/M(u)</a:t>
              </a:r>
            </a:p>
          </p:txBody>
        </p:sp>
        <p:sp>
          <p:nvSpPr>
            <p:cNvPr id="948" name="Shape 948"/>
            <p:cNvSpPr/>
            <p:nvPr/>
          </p:nvSpPr>
          <p:spPr>
            <a:xfrm>
              <a:off x="76199" y="2057399"/>
              <a:ext cx="3841754" cy="6124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nSpc>
                  <a:spcPts val="1400"/>
                </a:lnSpc>
                <a:spcBef>
                  <a:spcPts val="1200"/>
                </a:spcBef>
                <a:defRPr sz="1800"/>
              </a:pPr>
              <a:r>
                <a:rPr dirty="0"/>
                <a:t>For M = 133 u (e.g., </a:t>
              </a:r>
              <a:r>
                <a:rPr baseline="30000" dirty="0"/>
                <a:t>133</a:t>
              </a:r>
              <a:r>
                <a:rPr dirty="0"/>
                <a:t>Cs – Cesium)</a:t>
              </a:r>
              <a:endParaRPr sz="2400" dirty="0">
                <a:latin typeface="Times New Roman"/>
                <a:ea typeface="Times New Roman"/>
                <a:cs typeface="Times New Roman"/>
                <a:sym typeface="Times New Roman"/>
              </a:endParaRPr>
            </a:p>
            <a:p>
              <a:pPr lvl="0">
                <a:lnSpc>
                  <a:spcPts val="1400"/>
                </a:lnSpc>
                <a:spcBef>
                  <a:spcPts val="1200"/>
                </a:spcBef>
                <a:defRPr sz="1800"/>
              </a:pPr>
              <a:r>
                <a:rPr dirty="0">
                  <a:latin typeface="Symbol"/>
                  <a:ea typeface="Symbol"/>
                  <a:cs typeface="Symbol"/>
                  <a:sym typeface="Symbol"/>
                </a:rPr>
                <a:t>        </a:t>
              </a:r>
              <a:r>
                <a:rPr lang="es-MX" dirty="0">
                  <a:latin typeface="Symbol"/>
                  <a:ea typeface="Symbol"/>
                  <a:cs typeface="Symbol"/>
                  <a:sym typeface="Symbol"/>
                </a:rPr>
                <a:t></a:t>
              </a:r>
              <a:r>
                <a:rPr dirty="0" smtClean="0"/>
                <a:t>f/f</a:t>
              </a:r>
              <a:r>
                <a:rPr baseline="-25000" dirty="0" smtClean="0"/>
                <a:t>0</a:t>
              </a:r>
              <a:r>
                <a:rPr dirty="0" smtClean="0"/>
                <a:t>  </a:t>
              </a:r>
              <a:r>
                <a:rPr lang="es-MX" dirty="0" smtClean="0">
                  <a:sym typeface="Symbol" panose="05050102010706020507" pitchFamily="18" charset="2"/>
                </a:rPr>
                <a:t></a:t>
              </a:r>
              <a:r>
                <a:rPr dirty="0" smtClean="0"/>
                <a:t> </a:t>
              </a:r>
              <a:r>
                <a:rPr dirty="0"/>
                <a:t>-1 x 10</a:t>
              </a:r>
              <a:r>
                <a:rPr baseline="30000" dirty="0"/>
                <a:t>-15</a:t>
              </a:r>
              <a:r>
                <a:rPr dirty="0"/>
                <a:t>/ </a:t>
              </a:r>
              <a:r>
                <a:rPr baseline="30000" dirty="0"/>
                <a:t>◦</a:t>
              </a:r>
              <a:r>
                <a:rPr dirty="0"/>
                <a:t>C</a:t>
              </a:r>
            </a:p>
          </p:txBody>
        </p:sp>
      </p:grpSp>
      <p:grpSp>
        <p:nvGrpSpPr>
          <p:cNvPr id="954" name="Group 954"/>
          <p:cNvGrpSpPr/>
          <p:nvPr/>
        </p:nvGrpSpPr>
        <p:grpSpPr>
          <a:xfrm>
            <a:off x="8229600" y="152400"/>
            <a:ext cx="609601" cy="609601"/>
            <a:chOff x="0" y="0"/>
            <a:chExt cx="609600" cy="609600"/>
          </a:xfrm>
        </p:grpSpPr>
        <p:sp>
          <p:nvSpPr>
            <p:cNvPr id="950" name="Shape 950"/>
            <p:cNvSpPr/>
            <p:nvPr/>
          </p:nvSpPr>
          <p:spPr>
            <a:xfrm>
              <a:off x="-1" y="-1"/>
              <a:ext cx="609602" cy="609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8575" cap="flat">
              <a:solidFill>
                <a:srgbClr val="3333CC"/>
              </a:solidFill>
              <a:prstDash val="solid"/>
              <a:round/>
            </a:ln>
            <a:effectLst/>
          </p:spPr>
          <p:txBody>
            <a:bodyPr wrap="square" lIns="0" tIns="0" rIns="0" bIns="0" numCol="1" anchor="ctr">
              <a:noAutofit/>
            </a:bodyPr>
            <a:lstStyle/>
            <a:p>
              <a:pPr lvl="0"/>
              <a:endParaRPr/>
            </a:p>
          </p:txBody>
        </p:sp>
        <p:sp>
          <p:nvSpPr>
            <p:cNvPr id="951" name="Shape 951"/>
            <p:cNvSpPr/>
            <p:nvPr/>
          </p:nvSpPr>
          <p:spPr>
            <a:xfrm>
              <a:off x="148166" y="203200"/>
              <a:ext cx="304095" cy="0"/>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52" name="Shape 952"/>
            <p:cNvSpPr/>
            <p:nvPr/>
          </p:nvSpPr>
          <p:spPr>
            <a:xfrm>
              <a:off x="148166" y="440266"/>
              <a:ext cx="304095" cy="1"/>
            </a:xfrm>
            <a:prstGeom prst="line">
              <a:avLst/>
            </a:prstGeom>
            <a:noFill/>
            <a:ln w="19050" cap="flat">
              <a:solidFill>
                <a:srgbClr val="00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53" name="Shape 953"/>
            <p:cNvSpPr/>
            <p:nvPr/>
          </p:nvSpPr>
          <p:spPr>
            <a:xfrm flipV="1">
              <a:off x="249766" y="201789"/>
              <a:ext cx="33867" cy="237067"/>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955" name="Shape 955"/>
          <p:cNvSpPr/>
          <p:nvPr/>
        </p:nvSpPr>
        <p:spPr>
          <a:xfrm>
            <a:off x="7696940" y="371497"/>
            <a:ext cx="506028" cy="631681"/>
          </a:xfrm>
          <a:custGeom>
            <a:avLst/>
            <a:gdLst/>
            <a:ahLst/>
            <a:cxnLst>
              <a:cxn ang="0">
                <a:pos x="wd2" y="hd2"/>
              </a:cxn>
              <a:cxn ang="5400000">
                <a:pos x="wd2" y="hd2"/>
              </a:cxn>
              <a:cxn ang="10800000">
                <a:pos x="wd2" y="hd2"/>
              </a:cxn>
              <a:cxn ang="16200000">
                <a:pos x="wd2" y="hd2"/>
              </a:cxn>
            </a:cxnLst>
            <a:rect l="0" t="0" r="r" b="b"/>
            <a:pathLst>
              <a:path w="21600" h="21396" extrusionOk="0">
                <a:moveTo>
                  <a:pt x="21600" y="47"/>
                </a:moveTo>
                <a:cubicBezTo>
                  <a:pt x="16389" y="-79"/>
                  <a:pt x="11179" y="-204"/>
                  <a:pt x="7579" y="3354"/>
                </a:cubicBezTo>
                <a:cubicBezTo>
                  <a:pt x="3979" y="6912"/>
                  <a:pt x="1989" y="14154"/>
                  <a:pt x="0" y="21396"/>
                </a:cubicBezTo>
              </a:path>
            </a:pathLst>
          </a:custGeom>
          <a:ln>
            <a:solidFill/>
            <a:headEnd type="triangle"/>
            <a:tailEnd type="triangle"/>
          </a:ln>
        </p:spPr>
        <p:txBody>
          <a:bodyPr lIns="0" tIns="0" rIns="0" bIns="0" anchor="ctr"/>
          <a:lstStyle/>
          <a:p>
            <a:pPr lvl="0" algn="ctr"/>
            <a:endParaRPr/>
          </a:p>
        </p:txBody>
      </p:sp>
      <p:grpSp>
        <p:nvGrpSpPr>
          <p:cNvPr id="963" name="Group 963"/>
          <p:cNvGrpSpPr/>
          <p:nvPr/>
        </p:nvGrpSpPr>
        <p:grpSpPr>
          <a:xfrm>
            <a:off x="6705599" y="914399"/>
            <a:ext cx="1219201" cy="838202"/>
            <a:chOff x="0" y="0"/>
            <a:chExt cx="1219199" cy="838200"/>
          </a:xfrm>
        </p:grpSpPr>
        <p:sp>
          <p:nvSpPr>
            <p:cNvPr id="956" name="Shape 956"/>
            <p:cNvSpPr/>
            <p:nvPr/>
          </p:nvSpPr>
          <p:spPr>
            <a:xfrm>
              <a:off x="1066799" y="228599"/>
              <a:ext cx="152401" cy="76202"/>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57" name="Shape 957"/>
            <p:cNvSpPr/>
            <p:nvPr/>
          </p:nvSpPr>
          <p:spPr>
            <a:xfrm>
              <a:off x="152400" y="380999"/>
              <a:ext cx="152400" cy="76202"/>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58" name="Shape 958"/>
            <p:cNvSpPr/>
            <p:nvPr/>
          </p:nvSpPr>
          <p:spPr>
            <a:xfrm flipV="1">
              <a:off x="533399" y="-1"/>
              <a:ext cx="76201" cy="76201"/>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59" name="Shape 959"/>
            <p:cNvSpPr/>
            <p:nvPr/>
          </p:nvSpPr>
          <p:spPr>
            <a:xfrm flipH="1" flipV="1">
              <a:off x="685800" y="500062"/>
              <a:ext cx="152401" cy="76201"/>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60" name="Shape 960"/>
            <p:cNvSpPr/>
            <p:nvPr/>
          </p:nvSpPr>
          <p:spPr>
            <a:xfrm flipH="1">
              <a:off x="457200" y="457199"/>
              <a:ext cx="76201" cy="152402"/>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61" name="Shape 961"/>
            <p:cNvSpPr/>
            <p:nvPr/>
          </p:nvSpPr>
          <p:spPr>
            <a:xfrm flipV="1">
              <a:off x="609600" y="561974"/>
              <a:ext cx="76201" cy="152402"/>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962" name="Shape 962"/>
            <p:cNvSpPr/>
            <p:nvPr/>
          </p:nvSpPr>
          <p:spPr>
            <a:xfrm flipH="1">
              <a:off x="-1" y="685799"/>
              <a:ext cx="76201" cy="152402"/>
            </a:xfrm>
            <a:prstGeom prst="line">
              <a:avLst/>
            </a:prstGeom>
            <a:noFill/>
            <a:ln w="9525" cap="flat">
              <a:solidFill>
                <a:srgbClr val="FF0000"/>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4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96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9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1" animBg="1" advAuto="0"/>
      <p:bldP spid="934" grpId="4" animBg="1" advAuto="0"/>
      <p:bldP spid="945" grpId="5" animBg="1" advAuto="0"/>
      <p:bldP spid="949" grpId="2" animBg="1" advAuto="0"/>
      <p:bldP spid="963" grpId="3" animBg="1" advAuto="0"/>
    </p:bldLst>
  </p:timing>
</p:sld>
</file>

<file path=ppt/theme/theme1.xml><?xml version="1.0" encoding="utf-8"?>
<a:theme xmlns:a="http://schemas.openxmlformats.org/drawingml/2006/main" name="Default">
  <a:themeElements>
    <a:clrScheme name="Default">
      <a:dk1>
        <a:srgbClr val="000000"/>
      </a:dk1>
      <a:lt1>
        <a:srgbClr val="EAEAEA"/>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578</TotalTime>
  <Words>1729</Words>
  <Application>Microsoft Office PowerPoint</Application>
  <PresentationFormat>Presentación en pantalla (4:3)</PresentationFormat>
  <Paragraphs>384</Paragraphs>
  <Slides>33</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33</vt:i4>
      </vt:variant>
    </vt:vector>
  </HeadingPairs>
  <TitlesOfParts>
    <vt:vector size="44" baseType="lpstr">
      <vt:lpstr>Arial</vt:lpstr>
      <vt:lpstr>Bookman Old Style</vt:lpstr>
      <vt:lpstr>Calibri</vt:lpstr>
      <vt:lpstr>Georgia</vt:lpstr>
      <vt:lpstr>Helvetica</vt:lpstr>
      <vt:lpstr>Helvetica Neue</vt:lpstr>
      <vt:lpstr>Symbol</vt:lpstr>
      <vt:lpstr>Times New Roman</vt:lpstr>
      <vt:lpstr>Times-Roman</vt:lpstr>
      <vt:lpstr>Wingdings</vt:lpstr>
      <vt:lpstr>Default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TALLER - MTRA. TRACY</cp:lastModifiedBy>
  <cp:revision>73</cp:revision>
  <dcterms:modified xsi:type="dcterms:W3CDTF">2015-04-09T13:41:46Z</dcterms:modified>
</cp:coreProperties>
</file>